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y="10287000" cx="18288000"/>
  <p:notesSz cx="6858000" cy="9144000"/>
  <p:embeddedFontLst>
    <p:embeddedFont>
      <p:font typeface="Stardos Stencil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9" roundtripDataSignature="AMtx7mg7pONcaAMnkXHDe1BjX11gT9co/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rosoft Office Us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CD73AB3-CF14-4AB2-A1F2-B6EE4D670E09}">
  <a:tblStyle styleId="{BCD73AB3-CF14-4AB2-A1F2-B6EE4D670E0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StardosStencil-regular.fntdata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customschemas.google.com/relationships/presentationmetadata" Target="metadata"/><Relationship Id="rId14" Type="http://schemas.openxmlformats.org/officeDocument/2006/relationships/slide" Target="slides/slide7.xml"/><Relationship Id="rId58" Type="http://schemas.openxmlformats.org/officeDocument/2006/relationships/font" Target="fonts/StardosStencil-bold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oleObject" Target="file:////Users\equipeekopolis\Google%20Drive\2%20-%20Ekp%20-%20Action%20-%20De&#769;marche%20BDF\02%20-%20Ope&#769;rations%20en%20cours\07%20-%20Coogite%20Ache&#768;res%20Lafaye\2%20-%20Conception\Grille%20Bdf%20Construction%20neuve%20V1_28%20septembre%202017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57250648020637"/>
          <c:y val="0.10480453520351236"/>
          <c:w val="0.51991496204230658"/>
          <c:h val="0.84156436616320274"/>
        </c:manualLayout>
      </c:layout>
      <c:radarChart>
        <c:radarStyle val="marker"/>
        <c:varyColors val="0"/>
        <c:ser>
          <c:idx val="0"/>
          <c:order val="0"/>
          <c:spPr>
            <a:ln w="38100">
              <a:solidFill>
                <a:schemeClr val="accent3">
                  <a:lumMod val="75000"/>
                  <a:alpha val="80000"/>
                </a:schemeClr>
              </a:solidFill>
              <a:prstDash val="solid"/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Résultats!$R$14:$R$20</c:f>
              <c:numCache>
                <c:formatCode>General</c:formatCode>
                <c:ptCount val="7"/>
                <c:pt idx="0" formatCode="0.00">
                  <c:v>12.5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2-E941-AC03-6956362DAA43}"/>
            </c:ext>
          </c:extLst>
        </c:ser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Résultats!$D$14:$D$20</c:f>
              <c:strCache>
                <c:ptCount val="7"/>
                <c:pt idx="0">
                  <c:v>Gestion de projet</c:v>
                </c:pt>
                <c:pt idx="1">
                  <c:v>Territoire et site</c:v>
                </c:pt>
                <c:pt idx="2">
                  <c:v>Solidaire</c:v>
                </c:pt>
                <c:pt idx="3">
                  <c:v>Energie</c:v>
                </c:pt>
                <c:pt idx="4">
                  <c:v>Eau</c:v>
                </c:pt>
                <c:pt idx="5">
                  <c:v>Autres ressources</c:v>
                </c:pt>
                <c:pt idx="6">
                  <c:v>Confort &amp; santé</c:v>
                </c:pt>
              </c:strCache>
            </c:strRef>
          </c:cat>
          <c:val>
            <c:numRef>
              <c:f>Résultats!$T$14:$T$20</c:f>
              <c:numCache>
                <c:formatCode>0.00</c:formatCode>
                <c:ptCount val="7"/>
                <c:pt idx="0">
                  <c:v>10.714285714285721</c:v>
                </c:pt>
                <c:pt idx="1">
                  <c:v>9.2874999999999996</c:v>
                </c:pt>
                <c:pt idx="2">
                  <c:v>8.65</c:v>
                </c:pt>
                <c:pt idx="3">
                  <c:v>9</c:v>
                </c:pt>
                <c:pt idx="4">
                  <c:v>5.7777777777777777</c:v>
                </c:pt>
                <c:pt idx="5">
                  <c:v>9.6</c:v>
                </c:pt>
                <c:pt idx="6">
                  <c:v>10.011574074074071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2-E941-AC03-6956362D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3538456"/>
        <c:axId val="2113540632"/>
      </c:radarChart>
      <c:catAx>
        <c:axId val="2113538456"/>
        <c:scaling>
          <c:orientation val="minMax"/>
        </c:scaling>
        <c:delete val="1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2113540632"/>
        <c:crosses val="autoZero"/>
        <c:auto val="0"/>
        <c:lblAlgn val="ctr"/>
        <c:lblOffset val="100"/>
        <c:noMultiLvlLbl val="0"/>
      </c:catAx>
      <c:valAx>
        <c:axId val="2113540632"/>
        <c:scaling>
          <c:orientation val="minMax"/>
          <c:max val="14"/>
          <c:min val="0"/>
        </c:scaling>
        <c:delete val="1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.00" sourceLinked="1"/>
        <c:majorTickMark val="cross"/>
        <c:minorTickMark val="none"/>
        <c:tickLblPos val="nextTo"/>
        <c:crossAx val="2113538456"/>
        <c:crosses val="autoZero"/>
        <c:crossBetween val="between"/>
        <c:majorUnit val="2"/>
        <c:minorUnit val="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12700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1-18T10:27:26.026">
    <p:pos x="4800" y="-184"/>
    <p:text>Ou alors ce logo est présent tout du long, thématique par thématiques 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JuNH7MM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0.71715</cdr:x>
      <cdr:y>0.1332</cdr:y>
    </cdr:from>
    <cdr:to>
      <cdr:x>0.97903</cdr:x>
      <cdr:y>0.20052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74013982-F796-F631-4D4A-540BC662485E}"/>
            </a:ext>
          </a:extLst>
        </cdr:cNvPr>
        <cdr:cNvSpPr txBox="1"/>
      </cdr:nvSpPr>
      <cdr:spPr>
        <a:xfrm xmlns:a="http://schemas.openxmlformats.org/drawingml/2006/main">
          <a:off x="9126021" y="1035284"/>
          <a:ext cx="3332527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09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18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270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36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451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54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63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6722" algn="l" defTabSz="45709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A2C636"/>
              </a:solidFill>
              <a:latin typeface="Jigsaw Regular" panose="02000000000000000000" pitchFamily="2" charset="77"/>
            </a:rPr>
            <a:t>Territoire et site x %</a:t>
          </a:r>
        </a:p>
      </cdr:txBody>
    </cdr:sp>
  </cdr:relSizeAnchor>
  <cdr:relSizeAnchor xmlns:cdr="http://schemas.openxmlformats.org/drawingml/2006/chartDrawing">
    <cdr:from>
      <cdr:x>0.37579</cdr:x>
      <cdr:y>0</cdr:y>
    </cdr:from>
    <cdr:to>
      <cdr:x>0.63533</cdr:x>
      <cdr:y>0.06732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1059C434-58E8-FD66-C597-4B83A26B371B}"/>
            </a:ext>
          </a:extLst>
        </cdr:cNvPr>
        <cdr:cNvSpPr txBox="1"/>
      </cdr:nvSpPr>
      <cdr:spPr>
        <a:xfrm xmlns:a="http://schemas.openxmlformats.org/drawingml/2006/main">
          <a:off x="4782078" y="0"/>
          <a:ext cx="330275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993466"/>
              </a:solidFill>
              <a:latin typeface="Jigsaw Regular" panose="02000000000000000000" pitchFamily="2" charset="77"/>
            </a:rPr>
            <a:t>Gestion de projet x %</a:t>
          </a:r>
        </a:p>
      </cdr:txBody>
    </cdr:sp>
  </cdr:relSizeAnchor>
  <cdr:relSizeAnchor xmlns:cdr="http://schemas.openxmlformats.org/drawingml/2006/chartDrawing">
    <cdr:from>
      <cdr:x>0</cdr:x>
      <cdr:y>0.58495</cdr:y>
    </cdr:from>
    <cdr:to>
      <cdr:x>0.25143</cdr:x>
      <cdr:y>0.65227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4546465"/>
          <a:ext cx="33528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E26B0A"/>
              </a:solidFill>
              <a:latin typeface="Jigsaw Regular" panose="02000000000000000000" pitchFamily="2" charset="77"/>
            </a:rPr>
            <a:t>Autres ressources x %</a:t>
          </a:r>
        </a:p>
      </cdr:txBody>
    </cdr:sp>
  </cdr:relSizeAnchor>
  <cdr:relSizeAnchor xmlns:cdr="http://schemas.openxmlformats.org/drawingml/2006/chartDrawing">
    <cdr:from>
      <cdr:x>0</cdr:x>
      <cdr:y>0.17111</cdr:y>
    </cdr:from>
    <cdr:to>
      <cdr:x>0.25098</cdr:x>
      <cdr:y>0.23843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AAFE5C87-4D87-3A5B-FEB9-CACD1A4A41BD}"/>
            </a:ext>
          </a:extLst>
        </cdr:cNvPr>
        <cdr:cNvSpPr txBox="1"/>
      </cdr:nvSpPr>
      <cdr:spPr>
        <a:xfrm xmlns:a="http://schemas.openxmlformats.org/drawingml/2006/main">
          <a:off x="0" y="1329935"/>
          <a:ext cx="319382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FF9900"/>
              </a:solidFill>
              <a:latin typeface="Jigsaw Regular" panose="02000000000000000000" pitchFamily="2" charset="77"/>
            </a:rPr>
            <a:t>Confort &amp; santé x %</a:t>
          </a:r>
        </a:p>
      </cdr:txBody>
    </cdr:sp>
  </cdr:relSizeAnchor>
  <cdr:relSizeAnchor xmlns:cdr="http://schemas.openxmlformats.org/drawingml/2006/chartDrawing">
    <cdr:from>
      <cdr:x>0.21581</cdr:x>
      <cdr:y>0.87165</cdr:y>
    </cdr:from>
    <cdr:to>
      <cdr:x>0.36198</cdr:x>
      <cdr:y>0.93897</cdr:y>
    </cdr:to>
    <cdr:sp macro="" textlink="">
      <cdr:nvSpPr>
        <cdr:cNvPr id="6" name="ZoneTexte 1">
          <a:extLst xmlns:a="http://schemas.openxmlformats.org/drawingml/2006/main">
            <a:ext uri="{FF2B5EF4-FFF2-40B4-BE49-F238E27FC236}">
              <a16:creationId xmlns:a16="http://schemas.microsoft.com/office/drawing/2014/main" id="{758F96CE-B6FE-8A7A-E933-54E67B86B2EA}"/>
            </a:ext>
          </a:extLst>
        </cdr:cNvPr>
        <cdr:cNvSpPr txBox="1"/>
      </cdr:nvSpPr>
      <cdr:spPr>
        <a:xfrm xmlns:a="http://schemas.openxmlformats.org/drawingml/2006/main">
          <a:off x="2746269" y="6774812"/>
          <a:ext cx="186007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3366FF"/>
              </a:solidFill>
              <a:latin typeface="Jigsaw Regular" panose="02000000000000000000" pitchFamily="2" charset="77"/>
            </a:rPr>
            <a:t>Eau x %</a:t>
          </a:r>
        </a:p>
      </cdr:txBody>
    </cdr:sp>
  </cdr:relSizeAnchor>
  <cdr:relSizeAnchor xmlns:cdr="http://schemas.openxmlformats.org/drawingml/2006/chartDrawing">
    <cdr:from>
      <cdr:x>0.68263</cdr:x>
      <cdr:y>0.86275</cdr:y>
    </cdr:from>
    <cdr:to>
      <cdr:x>0.96613</cdr:x>
      <cdr:y>0.93006</cdr:y>
    </cdr:to>
    <cdr:sp macro="" textlink="">
      <cdr:nvSpPr>
        <cdr:cNvPr id="7" name="ZoneTexte 1">
          <a:extLst xmlns:a="http://schemas.openxmlformats.org/drawingml/2006/main">
            <a:ext uri="{FF2B5EF4-FFF2-40B4-BE49-F238E27FC236}">
              <a16:creationId xmlns:a16="http://schemas.microsoft.com/office/drawing/2014/main" id="{763E35DE-29D0-268D-86FB-162628363BEC}"/>
            </a:ext>
          </a:extLst>
        </cdr:cNvPr>
        <cdr:cNvSpPr txBox="1"/>
      </cdr:nvSpPr>
      <cdr:spPr>
        <a:xfrm xmlns:a="http://schemas.openxmlformats.org/drawingml/2006/main">
          <a:off x="8686800" y="6705600"/>
          <a:ext cx="3607651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838121"/>
              </a:solidFill>
              <a:latin typeface="Jigsaw Regular" panose="02000000000000000000" pitchFamily="2" charset="77"/>
            </a:rPr>
            <a:t>Énergie x %</a:t>
          </a:r>
        </a:p>
      </cdr:txBody>
    </cdr:sp>
  </cdr:relSizeAnchor>
  <cdr:relSizeAnchor xmlns:cdr="http://schemas.openxmlformats.org/drawingml/2006/chartDrawing">
    <cdr:from>
      <cdr:x>0.78286</cdr:x>
      <cdr:y>0.58824</cdr:y>
    </cdr:from>
    <cdr:to>
      <cdr:x>0.95429</cdr:x>
      <cdr:y>0.65555</cdr:y>
    </cdr:to>
    <cdr:sp macro="" textlink="">
      <cdr:nvSpPr>
        <cdr:cNvPr id="8" name="ZoneTexte 1">
          <a:extLst xmlns:a="http://schemas.openxmlformats.org/drawingml/2006/main">
            <a:ext uri="{FF2B5EF4-FFF2-40B4-BE49-F238E27FC236}">
              <a16:creationId xmlns:a16="http://schemas.microsoft.com/office/drawing/2014/main" id="{930A865F-6F60-53D2-3BEB-B0AB5FF1A62F}"/>
            </a:ext>
          </a:extLst>
        </cdr:cNvPr>
        <cdr:cNvSpPr txBox="1"/>
      </cdr:nvSpPr>
      <cdr:spPr>
        <a:xfrm xmlns:a="http://schemas.openxmlformats.org/drawingml/2006/main">
          <a:off x="10439400" y="4572000"/>
          <a:ext cx="2286000" cy="5232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800" dirty="0">
              <a:solidFill>
                <a:srgbClr val="4AACC7"/>
              </a:solidFill>
              <a:latin typeface="Jigsaw Regular" panose="02000000000000000000" pitchFamily="2" charset="77"/>
            </a:rPr>
            <a:t>Solidaire x %</a:t>
          </a: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ff99e85e9c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1ff99e85e9c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ff99e85e9c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1ff99e85e9c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ff99e85e9c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1ff99e85e9c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ff99e85e9c_1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g1ff99e85e9c_1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7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/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/>
          </a:p>
        </p:txBody>
      </p:sp>
      <p:sp>
        <p:nvSpPr>
          <p:cNvPr id="80" name="Google Shape;80;p56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6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5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6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6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lang="fr-FR" sz="4000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sz="3600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6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6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89" name="Google Shape;89;p56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90" name="Google Shape;90;p56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5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9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9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9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500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/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54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/>
            </a:p>
          </p:txBody>
        </p:sp>
      </p:grpSp>
      <p:pic>
        <p:nvPicPr>
          <p:cNvPr id="29" name="Google Shape;29;p4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0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1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2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2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53" name="Google Shape;53;p52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53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3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3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53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54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4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4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5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5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5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5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5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5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8.jpg"/><Relationship Id="rId9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25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18.gif"/><Relationship Id="rId9" Type="http://schemas.openxmlformats.org/officeDocument/2006/relationships/image" Target="../media/image14.gif"/><Relationship Id="rId5" Type="http://schemas.openxmlformats.org/officeDocument/2006/relationships/image" Target="../media/image19.gif"/><Relationship Id="rId6" Type="http://schemas.openxmlformats.org/officeDocument/2006/relationships/image" Target="../media/image13.gif"/><Relationship Id="rId7" Type="http://schemas.openxmlformats.org/officeDocument/2006/relationships/image" Target="../media/image12.gif"/><Relationship Id="rId8" Type="http://schemas.openxmlformats.org/officeDocument/2006/relationships/image" Target="../media/image1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8686800" y="8749725"/>
            <a:ext cx="6629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(</a:t>
            </a:r>
            <a:r>
              <a:rPr i="1" lang="fr-FR" sz="3200">
                <a:solidFill>
                  <a:schemeClr val="dk1"/>
                </a:solidFill>
              </a:rPr>
              <a:t>Conception</a:t>
            </a: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du </a:t>
            </a:r>
            <a:r>
              <a:rPr i="1" lang="fr-FR" sz="3200">
                <a:solidFill>
                  <a:schemeClr val="dk1"/>
                </a:solidFill>
              </a:rPr>
              <a:t>13/06/2024</a:t>
            </a:r>
            <a:endParaRPr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/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9">
            <a:alphaModFix/>
          </a:blip>
          <a:srcRect b="22636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 txBox="1"/>
          <p:nvPr/>
        </p:nvSpPr>
        <p:spPr>
          <a:xfrm>
            <a:off x="9144000" y="2247900"/>
            <a:ext cx="5791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BENE </a:t>
            </a: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fr-FR" sz="2000">
                <a:solidFill>
                  <a:srgbClr val="EB5302"/>
                </a:solidFill>
                <a:latin typeface="Calibri"/>
                <a:ea typeface="Calibri"/>
                <a:cs typeface="Calibri"/>
                <a:sym typeface="Calibri"/>
              </a:rPr>
              <a:t>ce PowerPoint sera mis en ligne sur le site internet d’Ekopolis à l’issue de la commission.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0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60" name="Google Shape;260;p10"/>
          <p:cNvSpPr txBox="1"/>
          <p:nvPr/>
        </p:nvSpPr>
        <p:spPr>
          <a:xfrm>
            <a:off x="533400" y="1638300"/>
            <a:ext cx="5562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</a:t>
            </a:r>
            <a:endParaRPr/>
          </a:p>
        </p:txBody>
      </p:sp>
      <p:sp>
        <p:nvSpPr>
          <p:cNvPr id="261" name="Google Shape;261;p10"/>
          <p:cNvSpPr txBox="1"/>
          <p:nvPr/>
        </p:nvSpPr>
        <p:spPr>
          <a:xfrm>
            <a:off x="4464424" y="4530188"/>
            <a:ext cx="921571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 proche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Perspective / axonométrie (échelle site de l’opération) et/ou plan masse</a:t>
            </a:r>
            <a:endParaRPr/>
          </a:p>
        </p:txBody>
      </p:sp>
      <p:sp>
        <p:nvSpPr>
          <p:cNvPr id="262" name="Google Shape;262;p10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1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70" name="Google Shape;270;p11"/>
          <p:cNvSpPr txBox="1"/>
          <p:nvPr/>
        </p:nvSpPr>
        <p:spPr>
          <a:xfrm>
            <a:off x="4249271" y="2780211"/>
            <a:ext cx="9637058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Eléments de contexte (synthèse de l’analyse de site)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Acoustique, climatique, topographique,…</a:t>
            </a:r>
            <a:endParaRPr/>
          </a:p>
        </p:txBody>
      </p:sp>
      <p:sp>
        <p:nvSpPr>
          <p:cNvPr id="271" name="Google Shape;271;p11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graphicFrame>
        <p:nvGraphicFramePr>
          <p:cNvPr id="272" name="Google Shape;272;p11"/>
          <p:cNvGraphicFramePr/>
          <p:nvPr/>
        </p:nvGraphicFramePr>
        <p:xfrm>
          <a:off x="3048000" y="46453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{BCD73AB3-CF14-4AB2-A1F2-B6EE4D670E09}</a:tableStyleId>
              </a:tblPr>
              <a:tblGrid>
                <a:gridCol w="4064000"/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fr-F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Atouts +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fr-F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Contraintes -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1DF1B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solidFill>
                      <a:srgbClr val="C1DF1B">
                        <a:alpha val="49803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3" name="Google Shape;273;p1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2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4536142" y="3009900"/>
            <a:ext cx="9215716" cy="5447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Eléments de programmation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Fonctions (bureaux, logements – sociaux -, équipement),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Typologies et espaces (T1, T2, communs),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Surfaces (m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sdp, 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SU, m</a:t>
            </a:r>
            <a:r>
              <a:rPr baseline="30000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parcelle, ha), 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Budget (coût travaux HT, coût études, coût aménagement extérieurs, coût parking),</a:t>
            </a:r>
            <a:endParaRPr/>
          </a:p>
          <a:p>
            <a:pPr indent="-457200" lvl="0" marL="45720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Planning (bien intégrer : jalons BDF, Phase APS/APD, dépôt du permis, début du chantier, fin du chantier, livraison et exploitation jusqu’à deux ans après la livraison)…</a:t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2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283" name="Google Shape;283;p1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3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90" name="Google Shape;290;p13"/>
          <p:cNvSpPr txBox="1"/>
          <p:nvPr/>
        </p:nvSpPr>
        <p:spPr>
          <a:xfrm>
            <a:off x="4536142" y="3695700"/>
            <a:ext cx="9215716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Enjeux environnementaux et durables du programme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Enjeux prioritaires, ambitions, objectifs,… allant au delà des objectifs territoriaux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 u="sng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</a:t>
            </a: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: réponse concours mieux-disante, charte intra-entreprise, CPAUPE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533400" y="1638300"/>
            <a:ext cx="81534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l’opération : programmation</a:t>
            </a:r>
            <a:endParaRPr/>
          </a:p>
        </p:txBody>
      </p:sp>
      <p:sp>
        <p:nvSpPr>
          <p:cNvPr id="292" name="Google Shape;292;p1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4"/>
          <p:cNvSpPr txBox="1"/>
          <p:nvPr/>
        </p:nvSpPr>
        <p:spPr>
          <a:xfrm>
            <a:off x="457200" y="1609165"/>
            <a:ext cx="5029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Enjeux durables identifiés</a:t>
            </a:r>
            <a:endParaRPr/>
          </a:p>
        </p:txBody>
      </p:sp>
      <p:sp>
        <p:nvSpPr>
          <p:cNvPr id="299" name="Google Shape;299;p14"/>
          <p:cNvSpPr txBox="1"/>
          <p:nvPr/>
        </p:nvSpPr>
        <p:spPr>
          <a:xfrm>
            <a:off x="304800" y="-29135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00" name="Google Shape;300;p14"/>
          <p:cNvSpPr txBox="1"/>
          <p:nvPr/>
        </p:nvSpPr>
        <p:spPr>
          <a:xfrm>
            <a:off x="2922677" y="2400300"/>
            <a:ext cx="1244264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Ambitions et valeurs ajoutées en matière architecturale</a:t>
            </a:r>
            <a:endParaRPr b="1"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4"/>
          <p:cNvSpPr txBox="1"/>
          <p:nvPr/>
        </p:nvSpPr>
        <p:spPr>
          <a:xfrm>
            <a:off x="4442012" y="4347271"/>
            <a:ext cx="9403976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Exemple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Enjeu 1 : Dimension esthétique et valeur d’usage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Valorisation de l’implantation, de l’architecture et des formes existantes</a:t>
            </a:r>
            <a:endParaRPr/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Cohérence des choix des couleurs et des matériaux</a:t>
            </a:r>
            <a:endParaRPr/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Intégration des éléments architecturaux neufs et existants</a:t>
            </a:r>
            <a:endParaRPr/>
          </a:p>
          <a:p>
            <a:pPr indent="-1905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Pertinence du traitement paysager des espaces extérieurs</a:t>
            </a:r>
            <a:endParaRPr/>
          </a:p>
          <a:p>
            <a:pPr indent="-133350" lvl="0" marL="28575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Améliorer le confort intérieur par l’optimisation de l’apport de lumière naturelle</a:t>
            </a:r>
            <a:endParaRPr/>
          </a:p>
        </p:txBody>
      </p:sp>
      <p:sp>
        <p:nvSpPr>
          <p:cNvPr id="302" name="Google Shape;302;p14"/>
          <p:cNvSpPr txBox="1"/>
          <p:nvPr/>
        </p:nvSpPr>
        <p:spPr>
          <a:xfrm>
            <a:off x="2565308" y="8877300"/>
            <a:ext cx="1315738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 faire une slide sur l’identité architecturale du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l’aspect architectural au fil de la présentation.</a:t>
            </a:r>
            <a:endParaRPr/>
          </a:p>
        </p:txBody>
      </p:sp>
      <p:sp>
        <p:nvSpPr>
          <p:cNvPr id="303" name="Google Shape;303;p1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 txBox="1"/>
          <p:nvPr/>
        </p:nvSpPr>
        <p:spPr>
          <a:xfrm>
            <a:off x="2209800" y="4762500"/>
            <a:ext cx="138684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Solidaire · Énergie · Eau · Autres ressources · Confort et santé </a:t>
            </a:r>
            <a:endParaRPr/>
          </a:p>
        </p:txBody>
      </p:sp>
      <p:sp>
        <p:nvSpPr>
          <p:cNvPr id="310" name="Google Shape;310;p15"/>
          <p:cNvSpPr txBox="1"/>
          <p:nvPr/>
        </p:nvSpPr>
        <p:spPr>
          <a:xfrm>
            <a:off x="2576067" y="7429500"/>
            <a:ext cx="13135866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Ces thématiques peuvent être traitées 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-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Dans l’ordre de votre choix</a:t>
            </a:r>
            <a:endParaRPr/>
          </a:p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-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Simultanément : il est fortement encouragé de faire valoir la prise en compte de plusieurs thématiques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dans une même diapositive, si cela est pertinent </a:t>
            </a: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(cf slide suivante)</a:t>
            </a:r>
            <a:endParaRPr b="1"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5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12" name="Google Shape;312;p1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13" name="Google Shape;313;p15"/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projet au travers des 7 thèmes de la démarche BDF</a:t>
            </a:r>
            <a:endParaRPr/>
          </a:p>
        </p:txBody>
      </p:sp>
      <p:sp>
        <p:nvSpPr>
          <p:cNvPr id="314" name="Google Shape;314;p15"/>
          <p:cNvSpPr txBox="1"/>
          <p:nvPr/>
        </p:nvSpPr>
        <p:spPr>
          <a:xfrm>
            <a:off x="304799" y="-29135"/>
            <a:ext cx="6172201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Présentation</a:t>
            </a:r>
            <a:endParaRPr/>
          </a:p>
        </p:txBody>
      </p:sp>
      <p:cxnSp>
        <p:nvCxnSpPr>
          <p:cNvPr id="315" name="Google Shape;315;p15"/>
          <p:cNvCxnSpPr/>
          <p:nvPr/>
        </p:nvCxnSpPr>
        <p:spPr>
          <a:xfrm>
            <a:off x="2095500" y="5442410"/>
            <a:ext cx="14097000" cy="0"/>
          </a:xfrm>
          <a:prstGeom prst="straightConnector1">
            <a:avLst/>
          </a:prstGeom>
          <a:noFill/>
          <a:ln cap="flat" cmpd="sng" w="1905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1DF1B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16"/>
          <p:cNvGrpSpPr/>
          <p:nvPr/>
        </p:nvGrpSpPr>
        <p:grpSpPr>
          <a:xfrm>
            <a:off x="3314700" y="1866900"/>
            <a:ext cx="11658600" cy="7467600"/>
            <a:chOff x="2819400" y="2933700"/>
            <a:chExt cx="10263302" cy="6400800"/>
          </a:xfrm>
        </p:grpSpPr>
        <p:sp>
          <p:nvSpPr>
            <p:cNvPr id="322" name="Google Shape;322;p16"/>
            <p:cNvSpPr/>
            <p:nvPr/>
          </p:nvSpPr>
          <p:spPr>
            <a:xfrm>
              <a:off x="2819400" y="2933700"/>
              <a:ext cx="10263302" cy="64008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6"/>
            <p:cNvSpPr txBox="1"/>
            <p:nvPr/>
          </p:nvSpPr>
          <p:spPr>
            <a:xfrm>
              <a:off x="3054181" y="8865735"/>
              <a:ext cx="8519211" cy="290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rgbClr val="C1DF1B"/>
                  </a:solidFill>
                  <a:latin typeface="Arial"/>
                  <a:ea typeface="Arial"/>
                  <a:cs typeface="Arial"/>
                  <a:sym typeface="Arial"/>
                </a:rPr>
                <a:t>Gestion de projet · Territoire et site · Solidaire · Énergie · Eau · </a:t>
              </a:r>
              <a:r>
                <a:rPr b="1" lang="fr-FR" sz="1600">
                  <a:solidFill>
                    <a:schemeClr val="lt1"/>
                  </a:solidFill>
                  <a:highlight>
                    <a:srgbClr val="C1DF1B"/>
                  </a:highlight>
                  <a:latin typeface="Arial"/>
                  <a:ea typeface="Arial"/>
                  <a:cs typeface="Arial"/>
                  <a:sym typeface="Arial"/>
                </a:rPr>
                <a:t> Matériaux et autres ressources · Confort et santé  </a:t>
              </a:r>
              <a:endParaRPr/>
            </a:p>
          </p:txBody>
        </p:sp>
      </p:grpSp>
      <p:sp>
        <p:nvSpPr>
          <p:cNvPr id="324" name="Google Shape;324;p16"/>
          <p:cNvSpPr txBox="1"/>
          <p:nvPr/>
        </p:nvSpPr>
        <p:spPr>
          <a:xfrm>
            <a:off x="3314700" y="928926"/>
            <a:ext cx="7315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Exemple de slide multi-thématiques</a:t>
            </a:r>
            <a:endParaRPr i="1"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3200" y="2019300"/>
            <a:ext cx="609600" cy="27393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6"/>
          <p:cNvSpPr txBox="1"/>
          <p:nvPr/>
        </p:nvSpPr>
        <p:spPr>
          <a:xfrm>
            <a:off x="10820400" y="2019300"/>
            <a:ext cx="35052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 scolaire Simone Veil – Rosny-sous-Bois</a:t>
            </a:r>
            <a:endParaRPr/>
          </a:p>
        </p:txBody>
      </p:sp>
      <p:sp>
        <p:nvSpPr>
          <p:cNvPr id="327" name="Google Shape;327;p16"/>
          <p:cNvSpPr txBox="1"/>
          <p:nvPr/>
        </p:nvSpPr>
        <p:spPr>
          <a:xfrm>
            <a:off x="3617259" y="2327077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</a:t>
            </a:r>
            <a:r>
              <a:rPr lang="fr-FR" sz="3200" u="sng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matériaux</a:t>
            </a:r>
            <a:r>
              <a:rPr lang="fr-FR" sz="32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au service du </a:t>
            </a:r>
            <a:r>
              <a:rPr lang="fr-FR" sz="3200" u="sng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confort </a:t>
            </a:r>
            <a:r>
              <a:rPr lang="fr-FR" sz="32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et de la </a:t>
            </a:r>
            <a:r>
              <a:rPr lang="fr-FR" sz="3200" u="sng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santé</a:t>
            </a:r>
            <a:endParaRPr/>
          </a:p>
        </p:txBody>
      </p:sp>
      <p:pic>
        <p:nvPicPr>
          <p:cNvPr id="328" name="Google Shape;32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400" y="4014006"/>
            <a:ext cx="3675253" cy="16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0626" y="3973086"/>
            <a:ext cx="3729902" cy="167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86400" y="5769777"/>
            <a:ext cx="3675841" cy="164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96400" y="5758815"/>
            <a:ext cx="3724128" cy="167068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6"/>
          <p:cNvSpPr txBox="1"/>
          <p:nvPr/>
        </p:nvSpPr>
        <p:spPr>
          <a:xfrm>
            <a:off x="12788417" y="7987761"/>
            <a:ext cx="33243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deux thématiques de la grille concernées sont valorisées ainsi</a:t>
            </a:r>
            <a:endParaRPr/>
          </a:p>
        </p:txBody>
      </p:sp>
      <p:cxnSp>
        <p:nvCxnSpPr>
          <p:cNvPr id="333" name="Google Shape;333;p16"/>
          <p:cNvCxnSpPr/>
          <p:nvPr/>
        </p:nvCxnSpPr>
        <p:spPr>
          <a:xfrm flipH="1" rot="10800000">
            <a:off x="11932024" y="8191497"/>
            <a:ext cx="717300" cy="453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C1DF1B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4" name="Google Shape;334;p16"/>
          <p:cNvSpPr txBox="1"/>
          <p:nvPr/>
        </p:nvSpPr>
        <p:spPr>
          <a:xfrm>
            <a:off x="5486400" y="7550899"/>
            <a:ext cx="70754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chaque image doit être légendée ou commentée et comporter un copyright.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342" name="Google Shape;342;p17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7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7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 txBox="1"/>
          <p:nvPr/>
        </p:nvSpPr>
        <p:spPr>
          <a:xfrm>
            <a:off x="14097000" y="8724900"/>
            <a:ext cx="36034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</a:t>
            </a:r>
            <a:endParaRPr/>
          </a:p>
        </p:txBody>
      </p:sp>
      <p:cxnSp>
        <p:nvCxnSpPr>
          <p:cNvPr id="346" name="Google Shape;346;p17"/>
          <p:cNvCxnSpPr/>
          <p:nvPr/>
        </p:nvCxnSpPr>
        <p:spPr>
          <a:xfrm>
            <a:off x="13944600" y="9563100"/>
            <a:ext cx="3755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7" name="Google Shape;347;p17"/>
          <p:cNvPicPr preferRelativeResize="0"/>
          <p:nvPr/>
        </p:nvPicPr>
        <p:blipFill rotWithShape="1">
          <a:blip r:embed="rId7">
            <a:alphaModFix/>
          </a:blip>
          <a:srcRect b="232" l="30123" r="10618" t="-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8"/>
          <p:cNvSpPr txBox="1"/>
          <p:nvPr/>
        </p:nvSpPr>
        <p:spPr>
          <a:xfrm>
            <a:off x="3916787" y="2235011"/>
            <a:ext cx="11083573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la gestion de projet précisant l’implication de tous les acteurs.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 ce sujet, avez-vous invité tous les partenaires à la Commission ? Avez-vous soumis ce document à l’ensemble des acteurs concernés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Indiquer  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déroulé de la consultation et ses modalités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concertation/participation éventuelle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groupement de MOE (schéma d’intro possible ici aussi)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cout global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compétences et expériences des acteurs (MOA et MOE) en matière de bâtiments durables,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L’anticipation du chantier et de l’exploitation</a:t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356" name="Google Shape;356;p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7" name="Google Shape;357;p18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9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9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9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367" name="Google Shape;367;p1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9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369" name="Google Shape;369;p1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0" name="Google Shape;370;p19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>
            <p:ph type="title"/>
          </p:nvPr>
        </p:nvSpPr>
        <p:spPr>
          <a:xfrm>
            <a:off x="5029200" y="457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de l’opération</a:t>
            </a:r>
            <a:b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endParaRPr i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7620000" y="26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opération – Ville (Dpt) - Phase – N° de Commission</a:t>
            </a: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762000" y="2019300"/>
            <a:ext cx="16611600" cy="73152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377" name="Google Shape;377;p20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Territoire et site</a:t>
            </a:r>
            <a:endParaRPr/>
          </a:p>
        </p:txBody>
      </p:sp>
      <p:cxnSp>
        <p:nvCxnSpPr>
          <p:cNvPr id="378" name="Google Shape;378;p20"/>
          <p:cNvCxnSpPr/>
          <p:nvPr/>
        </p:nvCxnSpPr>
        <p:spPr>
          <a:xfrm>
            <a:off x="14020800" y="9563100"/>
            <a:ext cx="36796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9" name="Google Shape;379;p20"/>
          <p:cNvPicPr preferRelativeResize="0"/>
          <p:nvPr/>
        </p:nvPicPr>
        <p:blipFill rotWithShape="1">
          <a:blip r:embed="rId4">
            <a:alphaModFix/>
          </a:blip>
          <a:srcRect b="152" l="6653" r="4625" t="-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1"/>
          <p:cNvSpPr txBox="1"/>
          <p:nvPr/>
        </p:nvSpPr>
        <p:spPr>
          <a:xfrm>
            <a:off x="3695700" y="2942897"/>
            <a:ext cx="10896600" cy="4462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relatant les dispositions prises dans le thème Territoire et site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Participation à l’aménagement du territoire et réponses aux solutions aux problématiques locales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risques et nuisances (subies et créées)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projet paysager et le lien avec la gestion des EP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Construire avec le vivant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prise en compte et la réponse au phénomène d’ICU  + lien avec l’eau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386" name="Google Shape;386;p2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388" name="Google Shape;388;p2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9" name="Google Shape;389;p2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2"/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l’îlot de chaleur urbain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situation existante</a:t>
            </a:r>
            <a:endParaRPr/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dispositions architecturales, paysagères</a:t>
            </a:r>
            <a:endParaRPr/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Vers un îlot de fraîcheur 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396" name="Google Shape;396;p2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2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398" name="Google Shape;398;p2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p22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3"/>
          <p:cNvSpPr txBox="1"/>
          <p:nvPr/>
        </p:nvSpPr>
        <p:spPr>
          <a:xfrm>
            <a:off x="3695700" y="3314700"/>
            <a:ext cx="10896600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Votre approche de la mobilité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mobilité sur la parcelle</a:t>
            </a:r>
            <a:endParaRPr/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parking ou son absence</a:t>
            </a:r>
            <a:endParaRPr/>
          </a:p>
          <a:p>
            <a:pPr indent="-285750" lvl="1" marL="74284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Noto Sans Symbols"/>
              <a:buChar char="▪"/>
            </a:pPr>
            <a:r>
              <a:rPr b="0" i="1" lang="fr-FR" sz="2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L’accès au site (TC et mobilités douces)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406" name="Google Shape;406;p2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08" name="Google Shape;408;p23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9" name="Google Shape;409;p23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4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4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418" name="Google Shape;418;p24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419" name="Google Shape;419;p2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21" name="Google Shape;421;p2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2" name="Google Shape;422;p24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429" name="Google Shape;429;p25"/>
          <p:cNvSpPr txBox="1"/>
          <p:nvPr/>
        </p:nvSpPr>
        <p:spPr>
          <a:xfrm>
            <a:off x="15163800" y="8724900"/>
            <a:ext cx="25366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Solidaire</a:t>
            </a:r>
            <a:endParaRPr/>
          </a:p>
        </p:txBody>
      </p:sp>
      <p:cxnSp>
        <p:nvCxnSpPr>
          <p:cNvPr id="430" name="Google Shape;430;p25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1" name="Google Shape;431;p25"/>
          <p:cNvPicPr preferRelativeResize="0"/>
          <p:nvPr/>
        </p:nvPicPr>
        <p:blipFill rotWithShape="1">
          <a:blip r:embed="rId4">
            <a:alphaModFix/>
          </a:blip>
          <a:srcRect b="0" l="23653" r="17213" t="0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 txBox="1"/>
          <p:nvPr/>
        </p:nvSpPr>
        <p:spPr>
          <a:xfrm>
            <a:off x="4152900" y="3158341"/>
            <a:ext cx="9982200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Solidaire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Mixité et inclusion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Economie sociale et solidaire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PMR et handicap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Services de proximité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Main-d’œuvre en réinsertion (ambitions chantier, exploitation)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Optimisation d’espaces, mutualisation, évolutivité,…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Lien social </a:t>
            </a:r>
            <a:endParaRPr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438" name="Google Shape;438;p2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440" name="Google Shape;440;p26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1" name="Google Shape;441;p26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7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7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7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450" name="Google Shape;450;p27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ou texte/bullet point</a:t>
            </a:r>
            <a:endParaRPr/>
          </a:p>
        </p:txBody>
      </p:sp>
      <p:sp>
        <p:nvSpPr>
          <p:cNvPr id="451" name="Google Shape;451;p2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7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453" name="Google Shape;453;p2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4" name="Google Shape;454;p27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461" name="Google Shape;461;p28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endParaRPr/>
          </a:p>
        </p:txBody>
      </p:sp>
      <p:cxnSp>
        <p:nvCxnSpPr>
          <p:cNvPr id="462" name="Google Shape;462;p28"/>
          <p:cNvCxnSpPr/>
          <p:nvPr/>
        </p:nvCxnSpPr>
        <p:spPr>
          <a:xfrm>
            <a:off x="15621000" y="9563100"/>
            <a:ext cx="20794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3" name="Google Shape;463;p28"/>
          <p:cNvPicPr preferRelativeResize="0"/>
          <p:nvPr/>
        </p:nvPicPr>
        <p:blipFill rotWithShape="1">
          <a:blip r:embed="rId4">
            <a:alphaModFix/>
          </a:blip>
          <a:srcRect b="20342" l="0" r="0" t="16094"/>
          <a:stretch/>
        </p:blipFill>
        <p:spPr>
          <a:xfrm>
            <a:off x="-30756" y="-20054"/>
            <a:ext cx="9147324" cy="1042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 txBox="1"/>
          <p:nvPr/>
        </p:nvSpPr>
        <p:spPr>
          <a:xfrm>
            <a:off x="4267200" y="3158341"/>
            <a:ext cx="975360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éléments de votre stratégie bioclimatique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Réduction du besoin en énergie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Approche passive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Char char="-"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L’absence ou la présence de climatisation 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470" name="Google Shape;470;p2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472" name="Google Shape;472;p2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3" name="Google Shape;473;p29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/>
        </p:nvSpPr>
        <p:spPr>
          <a:xfrm>
            <a:off x="228600" y="0"/>
            <a:ext cx="7010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/>
          </a:p>
        </p:txBody>
      </p:sp>
      <p:sp>
        <p:nvSpPr>
          <p:cNvPr id="153" name="Google Shape;153;p3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5693228" y="3848099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7369628" y="2705099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7895726" y="3698438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7380514" y="491490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7906612" y="5908239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5693228" y="605790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9067800" y="3804557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9593898" y="4797896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9067800" y="601435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9593898" y="7007697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10744200" y="2705099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EB53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11270298" y="3698438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10770795" y="491490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EB53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11296893" y="5908239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4016828" y="278130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"/>
          <p:cNvSpPr txBox="1"/>
          <p:nvPr/>
        </p:nvSpPr>
        <p:spPr>
          <a:xfrm>
            <a:off x="4542926" y="3811369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3998088" y="4991101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4524186" y="6021170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12415776" y="3848099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EB53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12941874" y="4841438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12420600" y="601435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EB53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 txBox="1"/>
          <p:nvPr/>
        </p:nvSpPr>
        <p:spPr>
          <a:xfrm>
            <a:off x="12946698" y="7007697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76" name="Google Shape;176;p3"/>
          <p:cNvSpPr txBox="1"/>
          <p:nvPr/>
        </p:nvSpPr>
        <p:spPr>
          <a:xfrm>
            <a:off x="4939695" y="9171218"/>
            <a:ext cx="8102003" cy="6966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renseigner et ajouter/supprimer autant de cases que nécessaire.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 est possible de déplacer cette slide à la section « Gestion de projet ».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4524186" y="3408595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78" name="Google Shape;178;p3"/>
          <p:cNvSpPr txBox="1"/>
          <p:nvPr/>
        </p:nvSpPr>
        <p:spPr>
          <a:xfrm>
            <a:off x="4503035" y="5618396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79" name="Google Shape;179;p3"/>
          <p:cNvSpPr txBox="1"/>
          <p:nvPr/>
        </p:nvSpPr>
        <p:spPr>
          <a:xfrm>
            <a:off x="6204917" y="4931915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80" name="Google Shape;180;p3"/>
          <p:cNvSpPr txBox="1"/>
          <p:nvPr/>
        </p:nvSpPr>
        <p:spPr>
          <a:xfrm>
            <a:off x="6183766" y="4529141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81" name="Google Shape;181;p3"/>
          <p:cNvSpPr txBox="1"/>
          <p:nvPr/>
        </p:nvSpPr>
        <p:spPr>
          <a:xfrm>
            <a:off x="6204917" y="7120625"/>
            <a:ext cx="10136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82" name="Google Shape;182;p3"/>
          <p:cNvSpPr txBox="1"/>
          <p:nvPr/>
        </p:nvSpPr>
        <p:spPr>
          <a:xfrm>
            <a:off x="6183766" y="6717851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83" name="Google Shape;183;p3"/>
          <p:cNvSpPr txBox="1"/>
          <p:nvPr/>
        </p:nvSpPr>
        <p:spPr>
          <a:xfrm>
            <a:off x="7734017" y="5443546"/>
            <a:ext cx="12566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/>
          </a:p>
        </p:txBody>
      </p:sp>
      <p:sp>
        <p:nvSpPr>
          <p:cNvPr id="184" name="Google Shape;184;p3"/>
          <p:cNvSpPr txBox="1"/>
          <p:nvPr/>
        </p:nvSpPr>
        <p:spPr>
          <a:xfrm>
            <a:off x="7777223" y="3264767"/>
            <a:ext cx="11877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</a:t>
            </a:r>
            <a:endParaRPr/>
          </a:p>
        </p:txBody>
      </p:sp>
      <p:sp>
        <p:nvSpPr>
          <p:cNvPr id="185" name="Google Shape;185;p3"/>
          <p:cNvSpPr txBox="1"/>
          <p:nvPr/>
        </p:nvSpPr>
        <p:spPr>
          <a:xfrm>
            <a:off x="9554929" y="4344769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86" name="Google Shape;186;p3"/>
          <p:cNvSpPr txBox="1"/>
          <p:nvPr/>
        </p:nvSpPr>
        <p:spPr>
          <a:xfrm>
            <a:off x="9567304" y="6554570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87" name="Google Shape;187;p3"/>
          <p:cNvSpPr txBox="1"/>
          <p:nvPr/>
        </p:nvSpPr>
        <p:spPr>
          <a:xfrm>
            <a:off x="12857112" y="4372955"/>
            <a:ext cx="1183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Entreprise</a:t>
            </a:r>
            <a:endParaRPr/>
          </a:p>
        </p:txBody>
      </p:sp>
      <p:sp>
        <p:nvSpPr>
          <p:cNvPr id="188" name="Google Shape;188;p3"/>
          <p:cNvSpPr txBox="1"/>
          <p:nvPr/>
        </p:nvSpPr>
        <p:spPr>
          <a:xfrm>
            <a:off x="12819633" y="6601821"/>
            <a:ext cx="1183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Entreprise</a:t>
            </a:r>
            <a:endParaRPr/>
          </a:p>
        </p:txBody>
      </p:sp>
      <p:sp>
        <p:nvSpPr>
          <p:cNvPr id="189" name="Google Shape;189;p3"/>
          <p:cNvSpPr txBox="1"/>
          <p:nvPr/>
        </p:nvSpPr>
        <p:spPr>
          <a:xfrm>
            <a:off x="11166709" y="5424607"/>
            <a:ext cx="1183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Entreprise</a:t>
            </a:r>
            <a:endParaRPr/>
          </a:p>
        </p:txBody>
      </p:sp>
      <p:sp>
        <p:nvSpPr>
          <p:cNvPr id="190" name="Google Shape;190;p3"/>
          <p:cNvSpPr txBox="1"/>
          <p:nvPr/>
        </p:nvSpPr>
        <p:spPr>
          <a:xfrm>
            <a:off x="11143233" y="3258919"/>
            <a:ext cx="118313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Entreprise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 txBox="1"/>
          <p:nvPr/>
        </p:nvSpPr>
        <p:spPr>
          <a:xfrm>
            <a:off x="4267200" y="1790700"/>
            <a:ext cx="9753600" cy="6986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Energie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Performance énergétique. Indiquer :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Ubat (ou autres coefficients de déperdition)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détail de la consommation et le gain Cep (avec et sans EnR)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gain Bbio, 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La perméabilité à l’air</a:t>
            </a:r>
            <a:endParaRPr/>
          </a:p>
          <a:p>
            <a:pPr indent="-285750" lvl="2" marL="12000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surfaces vitrées</a:t>
            </a:r>
            <a:endParaRPr/>
          </a:p>
          <a:p>
            <a:pPr indent="0" lvl="2" marL="91429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labels atteints, 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Production et consommation d’énergies renouvelables 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poids carbone lié à l’énergie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 suivi des performances pendant l‘exploitation du bâtiment</a:t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480" name="Google Shape;480;p3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482" name="Google Shape;482;p3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3" name="Google Shape;483;p3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1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1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1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</a:t>
            </a:r>
            <a:endParaRPr/>
          </a:p>
        </p:txBody>
      </p:sp>
      <p:sp>
        <p:nvSpPr>
          <p:cNvPr id="492" name="Google Shape;492;p31"/>
          <p:cNvSpPr txBox="1"/>
          <p:nvPr/>
        </p:nvSpPr>
        <p:spPr>
          <a:xfrm>
            <a:off x="11853582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</a:t>
            </a:r>
            <a:endParaRPr/>
          </a:p>
        </p:txBody>
      </p:sp>
      <p:sp>
        <p:nvSpPr>
          <p:cNvPr id="493" name="Google Shape;493;p3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495" name="Google Shape;495;p3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6" name="Google Shape;496;p3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2"/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2"/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504" name="Google Shape;5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48" y="154519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2"/>
          <p:cNvSpPr/>
          <p:nvPr/>
        </p:nvSpPr>
        <p:spPr>
          <a:xfrm>
            <a:off x="8964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2"/>
          <p:cNvSpPr/>
          <p:nvPr/>
        </p:nvSpPr>
        <p:spPr>
          <a:xfrm>
            <a:off x="12097871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32"/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32"/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6535271" y="5421974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2"/>
          <p:cNvSpPr/>
          <p:nvPr/>
        </p:nvSpPr>
        <p:spPr>
          <a:xfrm>
            <a:off x="886947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2"/>
          <p:cNvSpPr/>
          <p:nvPr/>
        </p:nvSpPr>
        <p:spPr>
          <a:xfrm>
            <a:off x="12088345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32"/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2"/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2"/>
          <p:cNvSpPr/>
          <p:nvPr/>
        </p:nvSpPr>
        <p:spPr>
          <a:xfrm>
            <a:off x="6525746" y="543030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2"/>
          <p:cNvSpPr txBox="1"/>
          <p:nvPr/>
        </p:nvSpPr>
        <p:spPr>
          <a:xfrm>
            <a:off x="886945" y="1617090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/>
          </a:p>
        </p:txBody>
      </p:sp>
      <p:sp>
        <p:nvSpPr>
          <p:cNvPr id="516" name="Google Shape;516;p32"/>
          <p:cNvSpPr txBox="1"/>
          <p:nvPr/>
        </p:nvSpPr>
        <p:spPr>
          <a:xfrm>
            <a:off x="905995" y="5443601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/>
          </a:p>
        </p:txBody>
      </p:sp>
      <p:sp>
        <p:nvSpPr>
          <p:cNvPr id="517" name="Google Shape;517;p32"/>
          <p:cNvSpPr txBox="1"/>
          <p:nvPr/>
        </p:nvSpPr>
        <p:spPr>
          <a:xfrm>
            <a:off x="12097869" y="5422535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/>
          </a:p>
        </p:txBody>
      </p:sp>
      <p:sp>
        <p:nvSpPr>
          <p:cNvPr id="518" name="Google Shape;518;p32"/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/>
          </a:p>
        </p:txBody>
      </p:sp>
      <p:sp>
        <p:nvSpPr>
          <p:cNvPr id="519" name="Google Shape;519;p32"/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/>
          </a:p>
        </p:txBody>
      </p:sp>
      <p:sp>
        <p:nvSpPr>
          <p:cNvPr id="520" name="Google Shape;520;p32"/>
          <p:cNvSpPr txBox="1"/>
          <p:nvPr/>
        </p:nvSpPr>
        <p:spPr>
          <a:xfrm>
            <a:off x="6535269" y="5459644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D’ÉNERGIE</a:t>
            </a:r>
            <a:endParaRPr/>
          </a:p>
        </p:txBody>
      </p:sp>
      <p:pic>
        <p:nvPicPr>
          <p:cNvPr descr="FLOCON.gif" id="521" name="Google Shape;52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5476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522" name="Google Shape;52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56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523" name="Google Shape;52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524" name="Google Shape;524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  <a:ln>
            <a:noFill/>
          </a:ln>
        </p:spPr>
      </p:pic>
      <p:pic>
        <p:nvPicPr>
          <p:cNvPr descr="panneau solaire.gif" id="525" name="Google Shape;525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1032" y="5517888"/>
            <a:ext cx="357190" cy="39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olienne.gif" id="526" name="Google Shape;526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73842" y="5480468"/>
            <a:ext cx="357190" cy="50499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2"/>
          <p:cNvSpPr txBox="1"/>
          <p:nvPr/>
        </p:nvSpPr>
        <p:spPr>
          <a:xfrm>
            <a:off x="2257223" y="3328778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2"/>
          <p:cNvSpPr txBox="1"/>
          <p:nvPr/>
        </p:nvSpPr>
        <p:spPr>
          <a:xfrm>
            <a:off x="13486072" y="3199221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2"/>
          <p:cNvSpPr txBox="1"/>
          <p:nvPr/>
        </p:nvSpPr>
        <p:spPr>
          <a:xfrm>
            <a:off x="2247699" y="7134223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2"/>
          <p:cNvSpPr txBox="1"/>
          <p:nvPr/>
        </p:nvSpPr>
        <p:spPr>
          <a:xfrm>
            <a:off x="13449097" y="7027917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2"/>
          <p:cNvSpPr txBox="1"/>
          <p:nvPr/>
        </p:nvSpPr>
        <p:spPr>
          <a:xfrm>
            <a:off x="7949559" y="3187093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2"/>
          <p:cNvSpPr txBox="1"/>
          <p:nvPr/>
        </p:nvSpPr>
        <p:spPr>
          <a:xfrm>
            <a:off x="7791049" y="7027917"/>
            <a:ext cx="255422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Texte/bullet point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32"/>
          <p:cNvSpPr txBox="1"/>
          <p:nvPr/>
        </p:nvSpPr>
        <p:spPr>
          <a:xfrm>
            <a:off x="886945" y="95712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Les systèmes mis en œuvre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2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536" name="Google Shape;536;p3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7" name="Google Shape;537;p32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3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544" name="Google Shape;544;p33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/>
          </a:p>
        </p:txBody>
      </p:sp>
      <p:cxnSp>
        <p:nvCxnSpPr>
          <p:cNvPr id="545" name="Google Shape;545;p33"/>
          <p:cNvCxnSpPr/>
          <p:nvPr/>
        </p:nvCxnSpPr>
        <p:spPr>
          <a:xfrm>
            <a:off x="16611600" y="9563100"/>
            <a:ext cx="1088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6" name="Google Shape;546;p33"/>
          <p:cNvPicPr preferRelativeResize="0"/>
          <p:nvPr/>
        </p:nvPicPr>
        <p:blipFill rotWithShape="1">
          <a:blip r:embed="rId4">
            <a:alphaModFix/>
          </a:blip>
          <a:srcRect b="136" l="18298" r="18298" t="-136"/>
          <a:stretch/>
        </p:blipFill>
        <p:spPr>
          <a:xfrm>
            <a:off x="0" y="-40105"/>
            <a:ext cx="9144000" cy="1032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4"/>
          <p:cNvSpPr txBox="1"/>
          <p:nvPr/>
        </p:nvSpPr>
        <p:spPr>
          <a:xfrm>
            <a:off x="4533900" y="2476500"/>
            <a:ext cx="9220200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Eau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et récupération des eaux de pluie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Réduction des besoins en eau potable, irrigation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Artificialisation et imperméabilisation</a:t>
            </a:r>
            <a:endParaRPr b="0" i="1" sz="28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Gestion des eaux usées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Grands résultats des études pluviométrie / capacité de récupération et gestion des EP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Moyens d’évapotranspiration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 des écoulements et des stockages sur la parcelle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553" name="Google Shape;553;p3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4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555" name="Google Shape;555;p34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6" name="Google Shape;556;p34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5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5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5"/>
          <p:cNvSpPr txBox="1"/>
          <p:nvPr/>
        </p:nvSpPr>
        <p:spPr>
          <a:xfrm>
            <a:off x="3377453" y="4341638"/>
            <a:ext cx="3048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 (toitures)</a:t>
            </a:r>
            <a:endParaRPr/>
          </a:p>
        </p:txBody>
      </p:sp>
      <p:sp>
        <p:nvSpPr>
          <p:cNvPr id="565" name="Google Shape;565;p35"/>
          <p:cNvSpPr txBox="1"/>
          <p:nvPr/>
        </p:nvSpPr>
        <p:spPr>
          <a:xfrm>
            <a:off x="11853582" y="4312503"/>
            <a:ext cx="3048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de l’opération si pertinent (gestion des eaux)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5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568" name="Google Shape;568;p35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9" name="Google Shape;569;p35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576" name="Google Shape;576;p36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6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6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36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endParaRPr/>
          </a:p>
        </p:txBody>
      </p:sp>
      <p:cxnSp>
        <p:nvCxnSpPr>
          <p:cNvPr id="580" name="Google Shape;580;p36"/>
          <p:cNvCxnSpPr/>
          <p:nvPr/>
        </p:nvCxnSpPr>
        <p:spPr>
          <a:xfrm>
            <a:off x="11277600" y="9563100"/>
            <a:ext cx="6422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7"/>
          <p:cNvSpPr txBox="1"/>
          <p:nvPr/>
        </p:nvSpPr>
        <p:spPr>
          <a:xfrm>
            <a:off x="4572000" y="2942897"/>
            <a:ext cx="9144000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Matériaux et Autres ressources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Stratégie matériaux et Réduction du besoin en matériaux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Matériaux économes en ressources (bio/géo-sourcés, économie circulaire, filières locales ou régionales…)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Impacts environnementaux des matériaux (dont impact carbone en kg eq.CO</a:t>
            </a:r>
            <a:r>
              <a:rPr b="0" baseline="-2500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Traitement des déchets liés à la construction et à l’usage 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587" name="Google Shape;587;p3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588" name="Google Shape;588;p37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589" name="Google Shape;589;p3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0" name="Google Shape;590;p37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8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38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8"/>
          <p:cNvSpPr txBox="1"/>
          <p:nvPr/>
        </p:nvSpPr>
        <p:spPr>
          <a:xfrm>
            <a:off x="3377453" y="4341638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du système constructif</a:t>
            </a:r>
            <a:endParaRPr/>
          </a:p>
        </p:txBody>
      </p:sp>
      <p:sp>
        <p:nvSpPr>
          <p:cNvPr id="599" name="Google Shape;599;p38"/>
          <p:cNvSpPr txBox="1"/>
          <p:nvPr/>
        </p:nvSpPr>
        <p:spPr>
          <a:xfrm>
            <a:off x="11842669" y="4312503"/>
            <a:ext cx="30480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Plan/coupe du système constructif</a:t>
            </a:r>
            <a:endParaRPr/>
          </a:p>
        </p:txBody>
      </p:sp>
      <p:sp>
        <p:nvSpPr>
          <p:cNvPr id="600" name="Google Shape;600;p3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38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602" name="Google Shape;602;p3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3" name="Google Shape;603;p38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610" name="Google Shape;610;p39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9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9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9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et santé</a:t>
            </a:r>
            <a:endParaRPr/>
          </a:p>
        </p:txBody>
      </p:sp>
      <p:cxnSp>
        <p:nvCxnSpPr>
          <p:cNvPr id="614" name="Google Shape;614;p39"/>
          <p:cNvCxnSpPr/>
          <p:nvPr/>
        </p:nvCxnSpPr>
        <p:spPr>
          <a:xfrm>
            <a:off x="14173200" y="9563100"/>
            <a:ext cx="35272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15" name="Google Shape;615;p39"/>
          <p:cNvPicPr preferRelativeResize="0"/>
          <p:nvPr/>
        </p:nvPicPr>
        <p:blipFill rotWithShape="1">
          <a:blip r:embed="rId7">
            <a:alphaModFix/>
          </a:blip>
          <a:srcRect b="0" l="17731" r="23483" t="0"/>
          <a:stretch/>
        </p:blipFill>
        <p:spPr>
          <a:xfrm>
            <a:off x="-11727" y="0"/>
            <a:ext cx="9144002" cy="10313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du jour</a:t>
            </a:r>
            <a:endParaRPr/>
          </a:p>
        </p:txBody>
      </p:sp>
      <p:sp>
        <p:nvSpPr>
          <p:cNvPr id="197" name="Google Shape;197;p4"/>
          <p:cNvSpPr txBox="1"/>
          <p:nvPr/>
        </p:nvSpPr>
        <p:spPr>
          <a:xfrm>
            <a:off x="44958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198" name="Google Shape;198;p4"/>
          <p:cNvSpPr txBox="1"/>
          <p:nvPr/>
        </p:nvSpPr>
        <p:spPr>
          <a:xfrm>
            <a:off x="4457701" y="7295971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199" name="Google Shape;199;p4"/>
          <p:cNvSpPr txBox="1"/>
          <p:nvPr/>
        </p:nvSpPr>
        <p:spPr>
          <a:xfrm>
            <a:off x="8191501" y="7295971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sp>
        <p:nvSpPr>
          <p:cNvPr id="200" name="Google Shape;200;p4"/>
          <p:cNvSpPr txBox="1"/>
          <p:nvPr/>
        </p:nvSpPr>
        <p:spPr>
          <a:xfrm>
            <a:off x="11925301" y="7295970"/>
            <a:ext cx="18288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Prénom Nom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endParaRPr/>
          </a:p>
        </p:txBody>
      </p:sp>
      <p:cxnSp>
        <p:nvCxnSpPr>
          <p:cNvPr id="201" name="Google Shape;201;p4"/>
          <p:cNvCxnSpPr/>
          <p:nvPr/>
        </p:nvCxnSpPr>
        <p:spPr>
          <a:xfrm>
            <a:off x="3581400" y="6838770"/>
            <a:ext cx="111252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4"/>
          <p:cNvSpPr txBox="1"/>
          <p:nvPr/>
        </p:nvSpPr>
        <p:spPr>
          <a:xfrm>
            <a:off x="82296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203" name="Google Shape;203;p4"/>
          <p:cNvSpPr txBox="1"/>
          <p:nvPr/>
        </p:nvSpPr>
        <p:spPr>
          <a:xfrm>
            <a:off x="11963400" y="3695700"/>
            <a:ext cx="17526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(portrait)</a:t>
            </a:r>
            <a:endParaRPr/>
          </a:p>
        </p:txBody>
      </p:sp>
      <p:sp>
        <p:nvSpPr>
          <p:cNvPr id="204" name="Google Shape;204;p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0"/>
          <p:cNvSpPr txBox="1"/>
          <p:nvPr/>
        </p:nvSpPr>
        <p:spPr>
          <a:xfrm>
            <a:off x="4572000" y="3145046"/>
            <a:ext cx="914400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Quelques lignes relatant les dispositions prises dans le thème Confort et Santé: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thermique d’été et confort des espaces extérieurs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visuel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Confort acoustique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Qualité de l’air</a:t>
            </a:r>
            <a:endParaRPr/>
          </a:p>
          <a:p>
            <a:pPr indent="-285750" lvl="1" marL="742840" marR="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Noto Sans Symbols"/>
              <a:buChar char="▪"/>
            </a:pPr>
            <a:r>
              <a:rPr b="0" i="1" lang="fr-FR" sz="2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N’hésitez pas à mettre en avant les bonnes pratiques !</a:t>
            </a:r>
            <a:endParaRPr/>
          </a:p>
        </p:txBody>
      </p:sp>
      <p:sp>
        <p:nvSpPr>
          <p:cNvPr id="622" name="Google Shape;622;p4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40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624" name="Google Shape;624;p40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5" name="Google Shape;625;p40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1"/>
          <p:cNvSpPr/>
          <p:nvPr/>
        </p:nvSpPr>
        <p:spPr>
          <a:xfrm>
            <a:off x="896471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1"/>
          <p:cNvSpPr/>
          <p:nvPr/>
        </p:nvSpPr>
        <p:spPr>
          <a:xfrm>
            <a:off x="9372600" y="2190750"/>
            <a:ext cx="8009965" cy="59055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41"/>
          <p:cNvSpPr txBox="1"/>
          <p:nvPr/>
        </p:nvSpPr>
        <p:spPr>
          <a:xfrm>
            <a:off x="3377453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634" name="Google Shape;634;p41"/>
          <p:cNvSpPr txBox="1"/>
          <p:nvPr/>
        </p:nvSpPr>
        <p:spPr>
          <a:xfrm>
            <a:off x="11853582" y="4341638"/>
            <a:ext cx="3048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Plan/schéma de principe</a:t>
            </a:r>
            <a:endParaRPr/>
          </a:p>
        </p:txBody>
      </p:sp>
      <p:sp>
        <p:nvSpPr>
          <p:cNvPr id="635" name="Google Shape;635;p41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41"/>
          <p:cNvSpPr txBox="1"/>
          <p:nvPr/>
        </p:nvSpPr>
        <p:spPr>
          <a:xfrm>
            <a:off x="304800" y="9410700"/>
            <a:ext cx="13258800" cy="702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ct val="1000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637" name="Google Shape;637;p4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8" name="Google Shape;638;p41"/>
          <p:cNvSpPr txBox="1"/>
          <p:nvPr/>
        </p:nvSpPr>
        <p:spPr>
          <a:xfrm>
            <a:off x="13868400" y="9410700"/>
            <a:ext cx="38320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Passer en gras la ou les thématiques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dont il est question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2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/>
          </a:p>
        </p:txBody>
      </p:sp>
      <p:sp>
        <p:nvSpPr>
          <p:cNvPr id="645" name="Google Shape;645;p42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3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 1</a:t>
            </a:r>
            <a:endParaRPr/>
          </a:p>
        </p:txBody>
      </p:sp>
      <p:sp>
        <p:nvSpPr>
          <p:cNvPr id="652" name="Google Shape;652;p43"/>
          <p:cNvSpPr txBox="1"/>
          <p:nvPr/>
        </p:nvSpPr>
        <p:spPr>
          <a:xfrm>
            <a:off x="915946" y="8572500"/>
            <a:ext cx="1645610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/>
          </a:p>
        </p:txBody>
      </p:sp>
      <p:sp>
        <p:nvSpPr>
          <p:cNvPr id="653" name="Google Shape;653;p43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654" name="Google Shape;65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7250" y="3676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g1ff99e85e9c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1ff99e85e9c_1_0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 2</a:t>
            </a:r>
            <a:endParaRPr/>
          </a:p>
        </p:txBody>
      </p:sp>
      <p:sp>
        <p:nvSpPr>
          <p:cNvPr id="661" name="Google Shape;661;g1ff99e85e9c_1_0"/>
          <p:cNvSpPr txBox="1"/>
          <p:nvPr/>
        </p:nvSpPr>
        <p:spPr>
          <a:xfrm>
            <a:off x="915946" y="8572500"/>
            <a:ext cx="1645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/>
          </a:p>
        </p:txBody>
      </p:sp>
      <p:sp>
        <p:nvSpPr>
          <p:cNvPr id="662" name="Google Shape;662;g1ff99e85e9c_1_0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663" name="Google Shape;663;g1ff99e85e9c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250" y="3676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1ff99e85e9c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1ff99e85e9c_1_8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 3</a:t>
            </a:r>
            <a:endParaRPr/>
          </a:p>
        </p:txBody>
      </p:sp>
      <p:sp>
        <p:nvSpPr>
          <p:cNvPr id="670" name="Google Shape;670;g1ff99e85e9c_1_8"/>
          <p:cNvSpPr txBox="1"/>
          <p:nvPr/>
        </p:nvSpPr>
        <p:spPr>
          <a:xfrm>
            <a:off x="915946" y="8572500"/>
            <a:ext cx="1645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/>
          </a:p>
        </p:txBody>
      </p:sp>
      <p:sp>
        <p:nvSpPr>
          <p:cNvPr id="671" name="Google Shape;671;g1ff99e85e9c_1_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672" name="Google Shape;672;g1ff99e85e9c_1_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250" y="3676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g1ff99e85e9c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1ff99e85e9c_1_16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 4</a:t>
            </a:r>
            <a:endParaRPr/>
          </a:p>
        </p:txBody>
      </p:sp>
      <p:sp>
        <p:nvSpPr>
          <p:cNvPr id="679" name="Google Shape;679;g1ff99e85e9c_1_16"/>
          <p:cNvSpPr txBox="1"/>
          <p:nvPr/>
        </p:nvSpPr>
        <p:spPr>
          <a:xfrm>
            <a:off x="915946" y="8572500"/>
            <a:ext cx="1645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/>
          </a:p>
        </p:txBody>
      </p:sp>
      <p:sp>
        <p:nvSpPr>
          <p:cNvPr id="680" name="Google Shape;680;g1ff99e85e9c_1_1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681" name="Google Shape;681;g1ff99e85e9c_1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250" y="3676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g1ff99e85e9c_1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1ff99e85e9c_1_24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 5</a:t>
            </a:r>
            <a:endParaRPr/>
          </a:p>
        </p:txBody>
      </p:sp>
      <p:sp>
        <p:nvSpPr>
          <p:cNvPr id="688" name="Google Shape;688;g1ff99e85e9c_1_24"/>
          <p:cNvSpPr txBox="1"/>
          <p:nvPr/>
        </p:nvSpPr>
        <p:spPr>
          <a:xfrm>
            <a:off x="915946" y="8572500"/>
            <a:ext cx="16456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ici une slide qui récapitules les éléments relatifs à l’inventivité dans le projet,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les détailler au fil de la présentation, en les marquant avec l’icône Ampoule.</a:t>
            </a:r>
            <a:endParaRPr/>
          </a:p>
        </p:txBody>
      </p:sp>
      <p:sp>
        <p:nvSpPr>
          <p:cNvPr id="689" name="Google Shape;689;g1ff99e85e9c_1_2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mpoule et engrenage" id="690" name="Google Shape;690;g1ff99e85e9c_1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7250" y="367628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4"/>
          <p:cNvSpPr txBox="1"/>
          <p:nvPr/>
        </p:nvSpPr>
        <p:spPr>
          <a:xfrm>
            <a:off x="3810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/>
          </a:p>
        </p:txBody>
      </p:sp>
      <p:graphicFrame>
        <p:nvGraphicFramePr>
          <p:cNvPr id="697" name="Google Shape;697;p44"/>
          <p:cNvGraphicFramePr/>
          <p:nvPr/>
        </p:nvGraphicFramePr>
        <p:xfrm>
          <a:off x="2133600" y="2095500"/>
          <a:ext cx="13335000" cy="7772400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698" name="Google Shape;698;p44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705" name="Google Shape;705;p45"/>
          <p:cNvSpPr txBox="1"/>
          <p:nvPr/>
        </p:nvSpPr>
        <p:spPr>
          <a:xfrm>
            <a:off x="4552122" y="4235559"/>
            <a:ext cx="918375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Illustrations à faire figurer (si pertinence) en annexe dans le cas de questions spécifiques des membres de la Commission propres à l’approche architecturale, spatiale et/ou bioclimatique, et dont les réponses pourraient le cas échéant se trouver dans ces documents.</a:t>
            </a:r>
            <a:endParaRPr/>
          </a:p>
        </p:txBody>
      </p:sp>
      <p:sp>
        <p:nvSpPr>
          <p:cNvPr id="706" name="Google Shape;706;p45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  <p:sp>
        <p:nvSpPr>
          <p:cNvPr id="707" name="Google Shape;707;p45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/>
          <p:nvPr/>
        </p:nvSpPr>
        <p:spPr>
          <a:xfrm>
            <a:off x="457200" y="8801100"/>
            <a:ext cx="10896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Sommaire à titre indicatif permettant une présentation de l’opération synthétique par l’équipe projet (MOA, MOE, Accompagnateurs). L’équipe pourra néanmoins adapter sa trame de présentation en fonction des particularités de l’opération à mettre en avant.</a:t>
            </a:r>
            <a:endParaRPr i="1"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</a:t>
            </a:r>
            <a:endParaRPr/>
          </a:p>
        </p:txBody>
      </p:sp>
      <p:sp>
        <p:nvSpPr>
          <p:cNvPr id="211" name="Google Shape;211;p5"/>
          <p:cNvSpPr txBox="1"/>
          <p:nvPr/>
        </p:nvSpPr>
        <p:spPr>
          <a:xfrm>
            <a:off x="1828800" y="2388900"/>
            <a:ext cx="12192000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l'opération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réponses particulières et adaptées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enjeux identifiés et les choix déterminants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réponses adaptées aux 7 thématiques de la démarche BDF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  <p:sp>
        <p:nvSpPr>
          <p:cNvPr id="212" name="Google Shape;212;p5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20" name="Google Shape;220;p6"/>
          <p:cNvSpPr txBox="1"/>
          <p:nvPr/>
        </p:nvSpPr>
        <p:spPr>
          <a:xfrm>
            <a:off x="533400" y="1638300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21" name="Google Shape;221;p6"/>
          <p:cNvSpPr txBox="1"/>
          <p:nvPr/>
        </p:nvSpPr>
        <p:spPr>
          <a:xfrm>
            <a:off x="5295900" y="4762500"/>
            <a:ext cx="76962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(échelle grand territoire)</a:t>
            </a: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30" name="Google Shape;230;p7"/>
          <p:cNvSpPr txBox="1"/>
          <p:nvPr/>
        </p:nvSpPr>
        <p:spPr>
          <a:xfrm>
            <a:off x="533400" y="1638300"/>
            <a:ext cx="4191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31" name="Google Shape;231;p7"/>
          <p:cNvSpPr txBox="1"/>
          <p:nvPr/>
        </p:nvSpPr>
        <p:spPr>
          <a:xfrm>
            <a:off x="5295900" y="4762500"/>
            <a:ext cx="76962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l’opération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(échelle urbaine du projet avec points d’intérêt mentionnés)</a:t>
            </a:r>
            <a:endParaRPr/>
          </a:p>
        </p:txBody>
      </p:sp>
      <p:sp>
        <p:nvSpPr>
          <p:cNvPr id="232" name="Google Shape;232;p7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40" name="Google Shape;240;p8"/>
          <p:cNvSpPr txBox="1"/>
          <p:nvPr/>
        </p:nvSpPr>
        <p:spPr>
          <a:xfrm>
            <a:off x="533400" y="1638300"/>
            <a:ext cx="4267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41" name="Google Shape;241;p8"/>
          <p:cNvSpPr txBox="1"/>
          <p:nvPr/>
        </p:nvSpPr>
        <p:spPr>
          <a:xfrm>
            <a:off x="5181600" y="4762500"/>
            <a:ext cx="79248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de la parcelle dans son environnement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aérienne ou satellite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(plan délimitant la parcelle et implantation du bâtiment pré-existant. Ajouter vue piéton en cas de réhabilitation)</a:t>
            </a:r>
            <a:endParaRPr/>
          </a:p>
        </p:txBody>
      </p:sp>
      <p:sp>
        <p:nvSpPr>
          <p:cNvPr id="242" name="Google Shape;242;p8"/>
          <p:cNvSpPr/>
          <p:nvPr/>
        </p:nvSpPr>
        <p:spPr>
          <a:xfrm>
            <a:off x="762000" y="2476500"/>
            <a:ext cx="16611600" cy="6858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50" name="Google Shape;250;p9"/>
          <p:cNvSpPr txBox="1"/>
          <p:nvPr/>
        </p:nvSpPr>
        <p:spPr>
          <a:xfrm>
            <a:off x="533400" y="1638300"/>
            <a:ext cx="3810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51" name="Google Shape;251;p9"/>
          <p:cNvSpPr txBox="1"/>
          <p:nvPr/>
        </p:nvSpPr>
        <p:spPr>
          <a:xfrm>
            <a:off x="3962400" y="3816608"/>
            <a:ext cx="10363200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Illustration(s) ou texte/bullet-points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Engagements du territoire et des collectivités dans le cadre de documents cadres du développement durable Echelles territoires, villes, quartier, site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Objectifs de SCOT, PCAET,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Charte DD locale ou territoriale…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PLUI, PLH, OAP</a:t>
            </a:r>
            <a:endParaRPr/>
          </a:p>
        </p:txBody>
      </p:sp>
      <p:sp>
        <p:nvSpPr>
          <p:cNvPr id="252" name="Google Shape;252;p9"/>
          <p:cNvSpPr txBox="1"/>
          <p:nvPr/>
        </p:nvSpPr>
        <p:spPr>
          <a:xfrm>
            <a:off x="2612179" y="8826460"/>
            <a:ext cx="1306364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NB : pour cette diapositive, deux solutions s’offrent à vous : faire une slide qui récapitule les objectifs ci-dessus,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ou bien détailler ces objectifs au fil de la présentation.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 i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