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</p:sldIdLst>
  <p:sldSz cy="10287000" cx="18288000"/>
  <p:notesSz cx="6858000" cy="9144000"/>
  <p:embeddedFontLst>
    <p:embeddedFont>
      <p:font typeface="Lato"/>
      <p:regular r:id="rId54"/>
      <p:bold r:id="rId55"/>
      <p:italic r:id="rId56"/>
      <p:boldItalic r:id="rId57"/>
    </p:embeddedFont>
    <p:embeddedFont>
      <p:font typeface="Stardos Stencil"/>
      <p:regular r:id="rId58"/>
      <p:bold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60" roundtripDataSignature="AMtx7mil3uj7UwfXcWBOYX4Ji28cgggYy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icrosoft Office User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customschemas.google.com/relationships/presentationmetadata" Target="meta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Lato-bold.fntdata"/><Relationship Id="rId10" Type="http://schemas.openxmlformats.org/officeDocument/2006/relationships/slide" Target="slides/slide4.xml"/><Relationship Id="rId54" Type="http://schemas.openxmlformats.org/officeDocument/2006/relationships/font" Target="fonts/Lato-regular.fntdata"/><Relationship Id="rId13" Type="http://schemas.openxmlformats.org/officeDocument/2006/relationships/slide" Target="slides/slide7.xml"/><Relationship Id="rId57" Type="http://schemas.openxmlformats.org/officeDocument/2006/relationships/font" Target="fonts/Lato-boldItalic.fntdata"/><Relationship Id="rId12" Type="http://schemas.openxmlformats.org/officeDocument/2006/relationships/slide" Target="slides/slide6.xml"/><Relationship Id="rId56" Type="http://schemas.openxmlformats.org/officeDocument/2006/relationships/font" Target="fonts/Lato-italic.fntdata"/><Relationship Id="rId15" Type="http://schemas.openxmlformats.org/officeDocument/2006/relationships/slide" Target="slides/slide9.xml"/><Relationship Id="rId59" Type="http://schemas.openxmlformats.org/officeDocument/2006/relationships/font" Target="fonts/StardosStencil-bold.fntdata"/><Relationship Id="rId14" Type="http://schemas.openxmlformats.org/officeDocument/2006/relationships/slide" Target="slides/slide8.xml"/><Relationship Id="rId58" Type="http://schemas.openxmlformats.org/officeDocument/2006/relationships/font" Target="fonts/StardosStencil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1-18T10:27:26.026">
    <p:pos x="4800" y="-184"/>
    <p:text>Ou alors ce logo est présent tout du long, thématique par thématiques ?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Q7MyDBU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eba2530e37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2eba2530e37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eba2530e37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2eba2530e37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eba2530e37_0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2eba2530e37_0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eba2530e37_0_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2eba2530e37_0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eba2530e37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2eba2530e37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eba2530e37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2eba2530e37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eba2530e37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2eba2530e37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eba2530e37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2eba2530e37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eba2530e37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2eba2530e37_0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eba2530e37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g2eba2530e37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eb16413168_0_2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2eb16413168_0_2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eb16413168_0_3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2eb16413168_0_3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eb16413168_0_3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2eb16413168_0_3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eb16413168_0_3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g2eb16413168_0_3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eb16413168_0_3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2eb16413168_0_3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eb16413168_0_3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2eb16413168_0_3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eb16413168_0_4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2eb16413168_0_4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eb16413168_0_4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g2eb16413168_0_4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eb16413168_0_4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2eb16413168_0_4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eb16413168_0_5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2eb16413168_0_5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eb16413168_0_5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g2eb16413168_0_5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eb16413168_0_5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2eb16413168_0_5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eb16413168_0_6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g2eb16413168_0_6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eb16413168_0_6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g2eb16413168_0_6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eb16413168_0_6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g2eb16413168_0_6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eb16413168_0_6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g2eb16413168_0_6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4" name="Google Shape;64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eb16413168_0_7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g2eb16413168_0_7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eb375e797a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g2eb375e797a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5">
  <p:cSld name="Style 5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7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" name="Google Shape;17;p47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38225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7"/>
          <p:cNvSpPr txBox="1"/>
          <p:nvPr>
            <p:ph idx="1" type="body"/>
          </p:nvPr>
        </p:nvSpPr>
        <p:spPr>
          <a:xfrm>
            <a:off x="914400" y="2965450"/>
            <a:ext cx="13944600" cy="6292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47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Ekopolis">
  <p:cSld name="Agenda Ekopoli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6"/>
          <p:cNvSpPr txBox="1"/>
          <p:nvPr/>
        </p:nvSpPr>
        <p:spPr>
          <a:xfrm>
            <a:off x="1028700" y="768283"/>
            <a:ext cx="5160960" cy="243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2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800">
                <a:solidFill>
                  <a:srgbClr val="1A1B18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L'agenda</a:t>
            </a:r>
            <a:endParaRPr/>
          </a:p>
          <a:p>
            <a:pPr indent="0" lvl="0" marL="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800">
                <a:solidFill>
                  <a:srgbClr val="1A1B18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Ekopolis</a:t>
            </a:r>
            <a:endParaRPr/>
          </a:p>
        </p:txBody>
      </p:sp>
      <p:sp>
        <p:nvSpPr>
          <p:cNvPr id="80" name="Google Shape;80;p56"/>
          <p:cNvSpPr/>
          <p:nvPr/>
        </p:nvSpPr>
        <p:spPr>
          <a:xfrm rot="10800000">
            <a:off x="15906198" y="1028700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56"/>
          <p:cNvSpPr/>
          <p:nvPr/>
        </p:nvSpPr>
        <p:spPr>
          <a:xfrm>
            <a:off x="9305655" y="6289600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56"/>
          <p:cNvSpPr/>
          <p:nvPr/>
        </p:nvSpPr>
        <p:spPr>
          <a:xfrm>
            <a:off x="9305655" y="2166202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56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541870" y="1249492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56"/>
          <p:cNvSpPr/>
          <p:nvPr/>
        </p:nvSpPr>
        <p:spPr>
          <a:xfrm>
            <a:off x="9305655" y="2166202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56"/>
          <p:cNvSpPr/>
          <p:nvPr/>
        </p:nvSpPr>
        <p:spPr>
          <a:xfrm>
            <a:off x="1028700" y="4615524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56"/>
          <p:cNvSpPr txBox="1"/>
          <p:nvPr/>
        </p:nvSpPr>
        <p:spPr>
          <a:xfrm>
            <a:off x="914400" y="9029700"/>
            <a:ext cx="10306048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Retrouvez tous nos événements sur </a:t>
            </a:r>
            <a:r>
              <a:rPr lang="fr-FR" sz="4000">
                <a:solidFill>
                  <a:srgbClr val="C2DF1A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www.ekopolis.fr ! </a:t>
            </a:r>
            <a:endParaRPr sz="3600">
              <a:solidFill>
                <a:srgbClr val="C2DF1A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6"/>
          <p:cNvSpPr txBox="1"/>
          <p:nvPr>
            <p:ph type="title"/>
          </p:nvPr>
        </p:nvSpPr>
        <p:spPr>
          <a:xfrm>
            <a:off x="1028700" y="3695700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6"/>
          <p:cNvSpPr txBox="1"/>
          <p:nvPr/>
        </p:nvSpPr>
        <p:spPr>
          <a:xfrm>
            <a:off x="8999084" y="1396133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89" name="Google Shape;89;p56"/>
          <p:cNvSpPr txBox="1"/>
          <p:nvPr/>
        </p:nvSpPr>
        <p:spPr>
          <a:xfrm>
            <a:off x="9144000" y="5497367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90" name="Google Shape;90;p56"/>
          <p:cNvSpPr txBox="1"/>
          <p:nvPr>
            <p:ph idx="1" type="body"/>
          </p:nvPr>
        </p:nvSpPr>
        <p:spPr>
          <a:xfrm>
            <a:off x="1028181" y="4982147"/>
            <a:ext cx="65151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56"/>
          <p:cNvSpPr txBox="1"/>
          <p:nvPr>
            <p:ph idx="2" type="body"/>
          </p:nvPr>
        </p:nvSpPr>
        <p:spPr>
          <a:xfrm>
            <a:off x="9328659" y="2584299"/>
            <a:ext cx="6010275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56"/>
          <p:cNvSpPr txBox="1"/>
          <p:nvPr>
            <p:ph idx="3" type="body"/>
          </p:nvPr>
        </p:nvSpPr>
        <p:spPr>
          <a:xfrm>
            <a:off x="9305655" y="6715459"/>
            <a:ext cx="6010275" cy="2221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5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7" name="Google Shape;97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8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5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5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9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59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5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5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6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6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6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sposition personnalisée">
  <p:cSld name="2_Disposition personnalisé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6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6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6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de garde">
  <p:cSld name="Page de gar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9"/>
          <p:cNvGrpSpPr/>
          <p:nvPr/>
        </p:nvGrpSpPr>
        <p:grpSpPr>
          <a:xfrm>
            <a:off x="1008484" y="2400300"/>
            <a:ext cx="9106020" cy="6660491"/>
            <a:chOff x="-26955" y="-863125"/>
            <a:chExt cx="12141360" cy="8880655"/>
          </a:xfrm>
        </p:grpSpPr>
        <p:sp>
          <p:nvSpPr>
            <p:cNvPr id="27" name="Google Shape;27;p49"/>
            <p:cNvSpPr/>
            <p:nvPr/>
          </p:nvSpPr>
          <p:spPr>
            <a:xfrm>
              <a:off x="0" y="7976075"/>
              <a:ext cx="12114405" cy="41455"/>
            </a:xfrm>
            <a:prstGeom prst="rect">
              <a:avLst/>
            </a:prstGeom>
            <a:solidFill>
              <a:srgbClr val="C1DF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49"/>
            <p:cNvSpPr txBox="1"/>
            <p:nvPr/>
          </p:nvSpPr>
          <p:spPr>
            <a:xfrm>
              <a:off x="-26955" y="-863125"/>
              <a:ext cx="10847355" cy="54852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500">
                  <a:solidFill>
                    <a:srgbClr val="1A1B18"/>
                  </a:solidFill>
                  <a:latin typeface="Stardos Stencil"/>
                  <a:ea typeface="Stardos Stencil"/>
                  <a:cs typeface="Stardos Stencil"/>
                  <a:sym typeface="Stardos Stencil"/>
                </a:rPr>
                <a:t>Ekopolis</a:t>
              </a:r>
              <a:endParaRPr/>
            </a:p>
            <a:p>
              <a:pPr indent="0" lvl="0" marL="0" marR="0" rtl="0" algn="l">
                <a:lnSpc>
                  <a:spcPct val="1037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5400">
                  <a:solidFill>
                    <a:srgbClr val="1A1B18"/>
                  </a:solidFill>
                  <a:latin typeface="Arial"/>
                  <a:ea typeface="Arial"/>
                  <a:cs typeface="Arial"/>
                  <a:sym typeface="Arial"/>
                </a:rPr>
                <a:t>Pôle de ressources francilien pour l'aménagement et la construction durables</a:t>
              </a:r>
              <a:endParaRPr/>
            </a:p>
          </p:txBody>
        </p:sp>
      </p:grpSp>
      <p:pic>
        <p:nvPicPr>
          <p:cNvPr id="29" name="Google Shape;29;p49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671600" y="558000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484" y="6896100"/>
            <a:ext cx="3238500" cy="145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1">
  <p:cSld name="Style 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0"/>
          <p:cNvSpPr/>
          <p:nvPr/>
        </p:nvSpPr>
        <p:spPr>
          <a:xfrm>
            <a:off x="12533225" y="6776020"/>
            <a:ext cx="4611775" cy="2682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" name="Google Shape;33;p50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670111" y="556333"/>
            <a:ext cx="949604" cy="9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0"/>
          <p:cNvSpPr/>
          <p:nvPr/>
        </p:nvSpPr>
        <p:spPr>
          <a:xfrm>
            <a:off x="1322886" y="2050429"/>
            <a:ext cx="4611775" cy="2682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50"/>
          <p:cNvSpPr txBox="1"/>
          <p:nvPr>
            <p:ph idx="1" type="body"/>
          </p:nvPr>
        </p:nvSpPr>
        <p:spPr>
          <a:xfrm>
            <a:off x="5934661" y="7399321"/>
            <a:ext cx="11206163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0"/>
          <p:cNvSpPr txBox="1"/>
          <p:nvPr>
            <p:ph idx="2" type="body"/>
          </p:nvPr>
        </p:nvSpPr>
        <p:spPr>
          <a:xfrm>
            <a:off x="1327062" y="2673730"/>
            <a:ext cx="11206163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0"/>
          <p:cNvSpPr txBox="1"/>
          <p:nvPr>
            <p:ph type="title"/>
          </p:nvPr>
        </p:nvSpPr>
        <p:spPr>
          <a:xfrm>
            <a:off x="1322886" y="64698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0"/>
          <p:cNvSpPr txBox="1"/>
          <p:nvPr/>
        </p:nvSpPr>
        <p:spPr>
          <a:xfrm>
            <a:off x="8914099" y="53725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2">
  <p:cSld name="Style 2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51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1"/>
          <p:cNvSpPr/>
          <p:nvPr/>
        </p:nvSpPr>
        <p:spPr>
          <a:xfrm>
            <a:off x="9206820" y="3282404"/>
            <a:ext cx="28575" cy="54000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51"/>
          <p:cNvSpPr txBox="1"/>
          <p:nvPr>
            <p:ph idx="1" type="body"/>
          </p:nvPr>
        </p:nvSpPr>
        <p:spPr>
          <a:xfrm>
            <a:off x="1021511" y="3369251"/>
            <a:ext cx="76962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51"/>
          <p:cNvSpPr txBox="1"/>
          <p:nvPr>
            <p:ph idx="2" type="body"/>
          </p:nvPr>
        </p:nvSpPr>
        <p:spPr>
          <a:xfrm>
            <a:off x="9724504" y="3369251"/>
            <a:ext cx="76962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51"/>
          <p:cNvSpPr txBox="1"/>
          <p:nvPr>
            <p:ph type="title"/>
          </p:nvPr>
        </p:nvSpPr>
        <p:spPr>
          <a:xfrm>
            <a:off x="2209800" y="1104599"/>
            <a:ext cx="8229600" cy="9289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3">
  <p:cSld name="Style 3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2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2"/>
          <p:cNvSpPr/>
          <p:nvPr/>
        </p:nvSpPr>
        <p:spPr>
          <a:xfrm>
            <a:off x="1143001" y="3695700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2"/>
          <p:cNvSpPr/>
          <p:nvPr/>
        </p:nvSpPr>
        <p:spPr>
          <a:xfrm>
            <a:off x="1143001" y="7445403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52"/>
          <p:cNvSpPr txBox="1"/>
          <p:nvPr>
            <p:ph idx="1" type="body"/>
          </p:nvPr>
        </p:nvSpPr>
        <p:spPr>
          <a:xfrm>
            <a:off x="1143000" y="4025381"/>
            <a:ext cx="16078200" cy="1810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52"/>
          <p:cNvSpPr txBox="1"/>
          <p:nvPr>
            <p:ph idx="2" type="body"/>
          </p:nvPr>
        </p:nvSpPr>
        <p:spPr>
          <a:xfrm>
            <a:off x="1143000" y="7810500"/>
            <a:ext cx="16078200" cy="1810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52"/>
          <p:cNvSpPr txBox="1"/>
          <p:nvPr>
            <p:ph type="title"/>
          </p:nvPr>
        </p:nvSpPr>
        <p:spPr>
          <a:xfrm>
            <a:off x="2209800" y="1104599"/>
            <a:ext cx="8229600" cy="9289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2"/>
          <p:cNvSpPr txBox="1"/>
          <p:nvPr/>
        </p:nvSpPr>
        <p:spPr>
          <a:xfrm>
            <a:off x="1143000" y="2735851"/>
            <a:ext cx="9296400" cy="654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53" name="Google Shape;53;p52"/>
          <p:cNvSpPr txBox="1"/>
          <p:nvPr/>
        </p:nvSpPr>
        <p:spPr>
          <a:xfrm>
            <a:off x="1143000" y="6450250"/>
            <a:ext cx="9296400" cy="654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4">
  <p:cSld name="Style 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3"/>
          <p:cNvSpPr/>
          <p:nvPr/>
        </p:nvSpPr>
        <p:spPr>
          <a:xfrm>
            <a:off x="2518300" y="1028700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53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53"/>
          <p:cNvSpPr/>
          <p:nvPr/>
        </p:nvSpPr>
        <p:spPr>
          <a:xfrm>
            <a:off x="12496800" y="2084292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3"/>
          <p:cNvSpPr txBox="1"/>
          <p:nvPr>
            <p:ph idx="1" type="body"/>
          </p:nvPr>
        </p:nvSpPr>
        <p:spPr>
          <a:xfrm>
            <a:off x="3086697" y="3330570"/>
            <a:ext cx="14239457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53"/>
          <p:cNvSpPr txBox="1"/>
          <p:nvPr>
            <p:ph idx="2" type="body"/>
          </p:nvPr>
        </p:nvSpPr>
        <p:spPr>
          <a:xfrm>
            <a:off x="6896549" y="2400300"/>
            <a:ext cx="10434638" cy="639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53"/>
          <p:cNvSpPr txBox="1"/>
          <p:nvPr>
            <p:ph type="title"/>
          </p:nvPr>
        </p:nvSpPr>
        <p:spPr>
          <a:xfrm>
            <a:off x="9029700" y="6501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QBDF">
  <p:cSld name="Style QBDF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4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54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38225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6502" y="1028700"/>
            <a:ext cx="2243648" cy="10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54"/>
          <p:cNvSpPr txBox="1"/>
          <p:nvPr>
            <p:ph idx="1" type="body"/>
          </p:nvPr>
        </p:nvSpPr>
        <p:spPr>
          <a:xfrm>
            <a:off x="914400" y="2965450"/>
            <a:ext cx="13944600" cy="6292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54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QBDF - Projet">
  <p:cSld name="Style QBDF - Proje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5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55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58992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6502" y="1028700"/>
            <a:ext cx="2243648" cy="10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55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5"/>
          <p:cNvSpPr/>
          <p:nvPr>
            <p:ph idx="2" type="pic"/>
          </p:nvPr>
        </p:nvSpPr>
        <p:spPr>
          <a:xfrm>
            <a:off x="1066800" y="2293938"/>
            <a:ext cx="5210175" cy="331311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55"/>
          <p:cNvSpPr/>
          <p:nvPr>
            <p:ph idx="3" type="pic"/>
          </p:nvPr>
        </p:nvSpPr>
        <p:spPr>
          <a:xfrm>
            <a:off x="1066800" y="5951245"/>
            <a:ext cx="5210175" cy="3313112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5"/>
          <p:cNvSpPr txBox="1"/>
          <p:nvPr>
            <p:ph idx="1" type="body"/>
          </p:nvPr>
        </p:nvSpPr>
        <p:spPr>
          <a:xfrm>
            <a:off x="7086600" y="2492375"/>
            <a:ext cx="6846887" cy="1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5"/>
          <p:cNvSpPr txBox="1"/>
          <p:nvPr>
            <p:ph idx="4" type="body"/>
          </p:nvPr>
        </p:nvSpPr>
        <p:spPr>
          <a:xfrm>
            <a:off x="7086600" y="6090692"/>
            <a:ext cx="6846887" cy="1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55"/>
          <p:cNvSpPr txBox="1"/>
          <p:nvPr>
            <p:ph idx="5" type="body"/>
          </p:nvPr>
        </p:nvSpPr>
        <p:spPr>
          <a:xfrm>
            <a:off x="7086600" y="4000500"/>
            <a:ext cx="6846887" cy="905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5"/>
          <p:cNvSpPr txBox="1"/>
          <p:nvPr>
            <p:ph idx="6" type="body"/>
          </p:nvPr>
        </p:nvSpPr>
        <p:spPr>
          <a:xfrm>
            <a:off x="7086600" y="7594866"/>
            <a:ext cx="6846887" cy="905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7.jpg"/><Relationship Id="rId9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73.pn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5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3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Relationship Id="rId4" Type="http://schemas.openxmlformats.org/officeDocument/2006/relationships/image" Target="../media/image3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4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3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75.png"/><Relationship Id="rId5" Type="http://schemas.openxmlformats.org/officeDocument/2006/relationships/image" Target="../media/image74.png"/><Relationship Id="rId6" Type="http://schemas.openxmlformats.org/officeDocument/2006/relationships/image" Target="../media/image7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Relationship Id="rId4" Type="http://schemas.openxmlformats.org/officeDocument/2006/relationships/image" Target="../media/image53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50.png"/></Relationships>
</file>

<file path=ppt/slides/_rels/slide34.xml.rels><?xml version="1.0" encoding="UTF-8" standalone="yes"?><Relationships xmlns="http://schemas.openxmlformats.org/package/2006/relationships"><Relationship Id="rId10" Type="http://schemas.openxmlformats.org/officeDocument/2006/relationships/image" Target="../media/image54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Relationship Id="rId4" Type="http://schemas.openxmlformats.org/officeDocument/2006/relationships/image" Target="../media/image48.gif"/><Relationship Id="rId9" Type="http://schemas.openxmlformats.org/officeDocument/2006/relationships/image" Target="../media/image57.gif"/><Relationship Id="rId5" Type="http://schemas.openxmlformats.org/officeDocument/2006/relationships/image" Target="../media/image49.gif"/><Relationship Id="rId6" Type="http://schemas.openxmlformats.org/officeDocument/2006/relationships/image" Target="../media/image43.gif"/><Relationship Id="rId7" Type="http://schemas.openxmlformats.org/officeDocument/2006/relationships/image" Target="../media/image51.gif"/><Relationship Id="rId8" Type="http://schemas.openxmlformats.org/officeDocument/2006/relationships/image" Target="../media/image52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Relationship Id="rId4" Type="http://schemas.openxmlformats.org/officeDocument/2006/relationships/image" Target="../media/image75.png"/><Relationship Id="rId5" Type="http://schemas.openxmlformats.org/officeDocument/2006/relationships/image" Target="../media/image74.png"/><Relationship Id="rId6" Type="http://schemas.openxmlformats.org/officeDocument/2006/relationships/image" Target="../media/image76.png"/><Relationship Id="rId7" Type="http://schemas.openxmlformats.org/officeDocument/2006/relationships/image" Target="../media/image60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Relationship Id="rId4" Type="http://schemas.openxmlformats.org/officeDocument/2006/relationships/image" Target="../media/image58.png"/><Relationship Id="rId5" Type="http://schemas.openxmlformats.org/officeDocument/2006/relationships/image" Target="../media/image61.png"/><Relationship Id="rId6" Type="http://schemas.openxmlformats.org/officeDocument/2006/relationships/image" Target="../media/image6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Relationship Id="rId4" Type="http://schemas.openxmlformats.org/officeDocument/2006/relationships/image" Target="../media/image6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.png"/><Relationship Id="rId4" Type="http://schemas.openxmlformats.org/officeDocument/2006/relationships/image" Target="../media/image63.png"/><Relationship Id="rId5" Type="http://schemas.openxmlformats.org/officeDocument/2006/relationships/image" Target="../media/image6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.png"/><Relationship Id="rId4" Type="http://schemas.openxmlformats.org/officeDocument/2006/relationships/image" Target="../media/image75.png"/><Relationship Id="rId5" Type="http://schemas.openxmlformats.org/officeDocument/2006/relationships/image" Target="../media/image74.png"/><Relationship Id="rId6" Type="http://schemas.openxmlformats.org/officeDocument/2006/relationships/image" Target="../media/image76.png"/><Relationship Id="rId7" Type="http://schemas.openxmlformats.org/officeDocument/2006/relationships/image" Target="../media/image6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comments" Target="../comments/comment1.xml"/><Relationship Id="rId4" Type="http://schemas.openxmlformats.org/officeDocument/2006/relationships/image" Target="../media/image3.png"/><Relationship Id="rId5" Type="http://schemas.openxmlformats.org/officeDocument/2006/relationships/image" Target="../media/image6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png"/><Relationship Id="rId4" Type="http://schemas.openxmlformats.org/officeDocument/2006/relationships/image" Target="../media/image69.png"/><Relationship Id="rId5" Type="http://schemas.openxmlformats.org/officeDocument/2006/relationships/image" Target="../media/image6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png"/><Relationship Id="rId4" Type="http://schemas.openxmlformats.org/officeDocument/2006/relationships/image" Target="../media/image7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png"/><Relationship Id="rId4" Type="http://schemas.openxmlformats.org/officeDocument/2006/relationships/image" Target="../media/image7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6.jpg"/><Relationship Id="rId9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22.png"/><Relationship Id="rId7" Type="http://schemas.openxmlformats.org/officeDocument/2006/relationships/image" Target="../media/image17.png"/><Relationship Id="rId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0214" y="4000500"/>
            <a:ext cx="3276600" cy="147239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 txBox="1"/>
          <p:nvPr>
            <p:ph type="title"/>
          </p:nvPr>
        </p:nvSpPr>
        <p:spPr>
          <a:xfrm>
            <a:off x="1143000" y="952500"/>
            <a:ext cx="61722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B5302"/>
              </a:buClr>
              <a:buSzPts val="6000"/>
              <a:buFont typeface="Arial"/>
              <a:buNone/>
            </a:pP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La démarche </a:t>
            </a:r>
            <a:b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Bâtiments durables </a:t>
            </a:r>
            <a:b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franciliens</a:t>
            </a:r>
            <a:endParaRPr/>
          </a:p>
        </p:txBody>
      </p:sp>
      <p:sp>
        <p:nvSpPr>
          <p:cNvPr id="128" name="Google Shape;128;p1"/>
          <p:cNvSpPr txBox="1"/>
          <p:nvPr/>
        </p:nvSpPr>
        <p:spPr>
          <a:xfrm>
            <a:off x="5979589" y="4279613"/>
            <a:ext cx="48768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L’intelligence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collective pour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mieux bâtir</a:t>
            </a:r>
            <a:endParaRPr/>
          </a:p>
        </p:txBody>
      </p:sp>
      <p:sp>
        <p:nvSpPr>
          <p:cNvPr id="129" name="Google Shape;129;p1"/>
          <p:cNvSpPr txBox="1"/>
          <p:nvPr/>
        </p:nvSpPr>
        <p:spPr>
          <a:xfrm>
            <a:off x="5792225" y="8749725"/>
            <a:ext cx="9524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3200" u="none" cap="none" strike="noStrike">
                <a:solidFill>
                  <a:schemeClr val="dk1"/>
                </a:solidFill>
              </a:rPr>
              <a:t>Commission </a:t>
            </a:r>
            <a:r>
              <a:rPr b="1" i="1" lang="fr-FR" sz="3200">
                <a:solidFill>
                  <a:schemeClr val="dk1"/>
                </a:solidFill>
              </a:rPr>
              <a:t>Conception</a:t>
            </a:r>
            <a:r>
              <a:rPr b="1" i="1" lang="fr-FR" sz="3200" u="none" cap="none" strike="noStrike">
                <a:solidFill>
                  <a:schemeClr val="dk1"/>
                </a:solidFill>
              </a:rPr>
              <a:t> du </a:t>
            </a:r>
            <a:r>
              <a:rPr b="1" i="1" lang="fr-FR" sz="3200">
                <a:solidFill>
                  <a:schemeClr val="dk1"/>
                </a:solidFill>
              </a:rPr>
              <a:t>12 Juillet 2024</a:t>
            </a:r>
            <a:endParaRPr b="1"/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51758" y="3236664"/>
            <a:ext cx="1206999" cy="6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71715" y="8142525"/>
            <a:ext cx="595921" cy="34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039349" y="4215761"/>
            <a:ext cx="1470321" cy="26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951758" y="6323773"/>
            <a:ext cx="1225894" cy="59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849600" y="7277100"/>
            <a:ext cx="1430210" cy="52292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"/>
          <p:cNvSpPr txBox="1"/>
          <p:nvPr/>
        </p:nvSpPr>
        <p:spPr>
          <a:xfrm>
            <a:off x="15957980" y="2597349"/>
            <a:ext cx="21335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Ekopolis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soutenue par :</a:t>
            </a:r>
            <a:endParaRPr/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9">
            <a:alphaModFix/>
          </a:blip>
          <a:srcRect b="22636" l="14327" r="16950" t="21276"/>
          <a:stretch/>
        </p:blipFill>
        <p:spPr>
          <a:xfrm>
            <a:off x="15951758" y="4826347"/>
            <a:ext cx="813016" cy="52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951758" y="5706045"/>
            <a:ext cx="1548608" cy="27508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"/>
          <p:cNvSpPr txBox="1"/>
          <p:nvPr/>
        </p:nvSpPr>
        <p:spPr>
          <a:xfrm>
            <a:off x="9144000" y="2247900"/>
            <a:ext cx="57912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NOTA BENE </a:t>
            </a: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lang="fr-FR" sz="2000">
                <a:solidFill>
                  <a:srgbClr val="EB5302"/>
                </a:solidFill>
                <a:latin typeface="Calibri"/>
                <a:ea typeface="Calibri"/>
                <a:cs typeface="Calibri"/>
                <a:sym typeface="Calibri"/>
              </a:rPr>
              <a:t>ce PowerPoint sera mis en ligne sur le site internet d’Ekopolis à l’issue de la commission.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3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85" name="Google Shape;285;p13"/>
          <p:cNvSpPr txBox="1"/>
          <p:nvPr/>
        </p:nvSpPr>
        <p:spPr>
          <a:xfrm>
            <a:off x="533400" y="1638300"/>
            <a:ext cx="9753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</a:t>
            </a:r>
            <a:r>
              <a:rPr lang="fr-FR" sz="3600">
                <a:solidFill>
                  <a:schemeClr val="dk1"/>
                </a:solidFill>
              </a:rPr>
              <a:t>des enjeux environnementaux</a:t>
            </a:r>
            <a:endParaRPr/>
          </a:p>
        </p:txBody>
      </p:sp>
      <p:sp>
        <p:nvSpPr>
          <p:cNvPr id="286" name="Google Shape;286;p13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3"/>
          <p:cNvSpPr txBox="1"/>
          <p:nvPr/>
        </p:nvSpPr>
        <p:spPr>
          <a:xfrm>
            <a:off x="533400" y="2586000"/>
            <a:ext cx="10749900" cy="76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Liés au développement d’un Projet dans un éco-quartier en développement : 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* Importance des échanges entre MOE Zone Est, MOE Zone Ouest et MOE Urbaine pour le calage du projet.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* Contraintes liées à l’implantation d’un projet en Zone N.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* Contraintes liées à l’accessibilité du chantier en site occupé.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* Enjeu de l’intégration architecturale et paysagère du projet.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* Enjeu de la limitation de l’impact sur la gestion des EP.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Liés à l’accueil de sportifs et d’enfants sur une plage horaire élargie: 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* Ouverture du lundi au vendredi de 8h à 23h en période scolaire, ouverture de 9h à 22h le Week-End.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* Ouverture Hors période scolaire : variable en fonction des événements et des activités organisées.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* Enjeu de la durabilité et résistance des matériaux.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* Enjeu de confort et de la santé notamment pour les jeunes pousses.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* Enjeu de l’optimisation des coûts d’exploitation..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88" name="Google Shape;2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9325" y="1676400"/>
            <a:ext cx="5562600" cy="3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89325" y="5919150"/>
            <a:ext cx="5256465" cy="39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3"/>
          <p:cNvSpPr txBox="1"/>
          <p:nvPr/>
        </p:nvSpPr>
        <p:spPr>
          <a:xfrm>
            <a:off x="11389325" y="5181600"/>
            <a:ext cx="659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600">
                <a:solidFill>
                  <a:schemeClr val="dk1"/>
                </a:solidFill>
              </a:rPr>
              <a:t>Accessibilité en phase Travaux (Programme MM)</a:t>
            </a:r>
            <a:endParaRPr i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4"/>
          <p:cNvSpPr txBox="1"/>
          <p:nvPr/>
        </p:nvSpPr>
        <p:spPr>
          <a:xfrm>
            <a:off x="457200" y="1609165"/>
            <a:ext cx="502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Le Projet Architectural</a:t>
            </a:r>
            <a:endParaRPr/>
          </a:p>
        </p:txBody>
      </p:sp>
      <p:sp>
        <p:nvSpPr>
          <p:cNvPr id="297" name="Google Shape;297;p14"/>
          <p:cNvSpPr txBox="1"/>
          <p:nvPr/>
        </p:nvSpPr>
        <p:spPr>
          <a:xfrm>
            <a:off x="304800" y="-29125"/>
            <a:ext cx="5533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298" name="Google Shape;298;p14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4"/>
          <p:cNvSpPr txBox="1"/>
          <p:nvPr/>
        </p:nvSpPr>
        <p:spPr>
          <a:xfrm>
            <a:off x="457200" y="8873675"/>
            <a:ext cx="55338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Plan de Masse Environnemental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300" name="Google Shape;30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3400" y="1542525"/>
            <a:ext cx="11680473" cy="8592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2eba2530e37_0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2eba2530e37_0_13"/>
          <p:cNvSpPr txBox="1"/>
          <p:nvPr/>
        </p:nvSpPr>
        <p:spPr>
          <a:xfrm>
            <a:off x="457200" y="1609165"/>
            <a:ext cx="502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Le Projet Architectural</a:t>
            </a:r>
            <a:endParaRPr/>
          </a:p>
        </p:txBody>
      </p:sp>
      <p:sp>
        <p:nvSpPr>
          <p:cNvPr id="307" name="Google Shape;307;g2eba2530e37_0_13"/>
          <p:cNvSpPr txBox="1"/>
          <p:nvPr/>
        </p:nvSpPr>
        <p:spPr>
          <a:xfrm>
            <a:off x="304800" y="-29125"/>
            <a:ext cx="5533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308" name="Google Shape;308;g2eba2530e37_0_13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2eba2530e37_0_13"/>
          <p:cNvSpPr txBox="1"/>
          <p:nvPr/>
        </p:nvSpPr>
        <p:spPr>
          <a:xfrm>
            <a:off x="457200" y="8873675"/>
            <a:ext cx="55338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Gestion des Déplacements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310" name="Google Shape;310;g2eba2530e37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8450" y="1609175"/>
            <a:ext cx="9382990" cy="821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g2eba2530e37_0_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2eba2530e37_0_80"/>
          <p:cNvSpPr txBox="1"/>
          <p:nvPr/>
        </p:nvSpPr>
        <p:spPr>
          <a:xfrm>
            <a:off x="457200" y="1609165"/>
            <a:ext cx="502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Le Projet Architectural</a:t>
            </a:r>
            <a:endParaRPr/>
          </a:p>
        </p:txBody>
      </p:sp>
      <p:sp>
        <p:nvSpPr>
          <p:cNvPr id="317" name="Google Shape;317;g2eba2530e37_0_80"/>
          <p:cNvSpPr txBox="1"/>
          <p:nvPr/>
        </p:nvSpPr>
        <p:spPr>
          <a:xfrm>
            <a:off x="304800" y="-29125"/>
            <a:ext cx="5533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318" name="Google Shape;318;g2eba2530e37_0_80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2eba2530e37_0_80"/>
          <p:cNvSpPr txBox="1"/>
          <p:nvPr/>
        </p:nvSpPr>
        <p:spPr>
          <a:xfrm>
            <a:off x="457200" y="8873675"/>
            <a:ext cx="55338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Plan de Masse en Phase APS-PC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320" name="Google Shape;320;g2eba2530e37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3400" y="1542525"/>
            <a:ext cx="11992197" cy="848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g2eba2530e37_0_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2eba2530e37_0_88"/>
          <p:cNvSpPr txBox="1"/>
          <p:nvPr/>
        </p:nvSpPr>
        <p:spPr>
          <a:xfrm>
            <a:off x="457200" y="1609165"/>
            <a:ext cx="502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Le Projet Architectural</a:t>
            </a:r>
            <a:endParaRPr/>
          </a:p>
        </p:txBody>
      </p:sp>
      <p:sp>
        <p:nvSpPr>
          <p:cNvPr id="327" name="Google Shape;327;g2eba2530e37_0_88"/>
          <p:cNvSpPr txBox="1"/>
          <p:nvPr/>
        </p:nvSpPr>
        <p:spPr>
          <a:xfrm>
            <a:off x="304800" y="-29125"/>
            <a:ext cx="5533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328" name="Google Shape;328;g2eba2530e37_0_88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2eba2530e37_0_88"/>
          <p:cNvSpPr txBox="1"/>
          <p:nvPr/>
        </p:nvSpPr>
        <p:spPr>
          <a:xfrm>
            <a:off x="457200" y="8873675"/>
            <a:ext cx="5533800" cy="13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Principes de conception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330" name="Google Shape;330;g2eba2530e37_0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5350" y="1486400"/>
            <a:ext cx="8875330" cy="859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g2eba2530e37_0_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2eba2530e37_0_96"/>
          <p:cNvSpPr txBox="1"/>
          <p:nvPr/>
        </p:nvSpPr>
        <p:spPr>
          <a:xfrm>
            <a:off x="457200" y="1609165"/>
            <a:ext cx="502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Le Projet Architectural</a:t>
            </a:r>
            <a:endParaRPr/>
          </a:p>
        </p:txBody>
      </p:sp>
      <p:sp>
        <p:nvSpPr>
          <p:cNvPr id="337" name="Google Shape;337;g2eba2530e37_0_96"/>
          <p:cNvSpPr txBox="1"/>
          <p:nvPr/>
        </p:nvSpPr>
        <p:spPr>
          <a:xfrm>
            <a:off x="304800" y="-29125"/>
            <a:ext cx="5533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338" name="Google Shape;338;g2eba2530e37_0_96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2eba2530e37_0_96"/>
          <p:cNvSpPr txBox="1"/>
          <p:nvPr/>
        </p:nvSpPr>
        <p:spPr>
          <a:xfrm>
            <a:off x="457200" y="8873675"/>
            <a:ext cx="55338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Plan RDC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340" name="Google Shape;340;g2eba2530e37_0_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3400" y="1542525"/>
            <a:ext cx="11992197" cy="848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g2eba2530e37_0_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2eba2530e37_0_104"/>
          <p:cNvSpPr txBox="1"/>
          <p:nvPr/>
        </p:nvSpPr>
        <p:spPr>
          <a:xfrm>
            <a:off x="457200" y="1609165"/>
            <a:ext cx="502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Le Projet Architectural</a:t>
            </a:r>
            <a:endParaRPr/>
          </a:p>
        </p:txBody>
      </p:sp>
      <p:sp>
        <p:nvSpPr>
          <p:cNvPr id="347" name="Google Shape;347;g2eba2530e37_0_104"/>
          <p:cNvSpPr txBox="1"/>
          <p:nvPr/>
        </p:nvSpPr>
        <p:spPr>
          <a:xfrm>
            <a:off x="304800" y="-29125"/>
            <a:ext cx="5533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348" name="Google Shape;348;g2eba2530e37_0_104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2eba2530e37_0_104"/>
          <p:cNvSpPr txBox="1"/>
          <p:nvPr/>
        </p:nvSpPr>
        <p:spPr>
          <a:xfrm>
            <a:off x="457200" y="8873675"/>
            <a:ext cx="55338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Plan R+1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350" name="Google Shape;350;g2eba2530e37_0_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3400" y="1542525"/>
            <a:ext cx="11992197" cy="848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g2eba2530e37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2eba2530e37_0_40"/>
          <p:cNvSpPr txBox="1"/>
          <p:nvPr/>
        </p:nvSpPr>
        <p:spPr>
          <a:xfrm>
            <a:off x="457200" y="1609165"/>
            <a:ext cx="502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Le Projet Architectural</a:t>
            </a:r>
            <a:endParaRPr/>
          </a:p>
        </p:txBody>
      </p:sp>
      <p:sp>
        <p:nvSpPr>
          <p:cNvPr id="357" name="Google Shape;357;g2eba2530e37_0_40"/>
          <p:cNvSpPr txBox="1"/>
          <p:nvPr/>
        </p:nvSpPr>
        <p:spPr>
          <a:xfrm>
            <a:off x="304800" y="-29125"/>
            <a:ext cx="5533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358" name="Google Shape;358;g2eba2530e37_0_40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eba2530e37_0_40"/>
          <p:cNvSpPr txBox="1"/>
          <p:nvPr/>
        </p:nvSpPr>
        <p:spPr>
          <a:xfrm>
            <a:off x="457200" y="8873675"/>
            <a:ext cx="55338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Principe de coupe bioclimatique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360" name="Google Shape;360;g2eba2530e37_0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3400" y="1542525"/>
            <a:ext cx="11992200" cy="8493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g2eba2530e37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2eba2530e37_0_48"/>
          <p:cNvSpPr txBox="1"/>
          <p:nvPr/>
        </p:nvSpPr>
        <p:spPr>
          <a:xfrm>
            <a:off x="457200" y="1609165"/>
            <a:ext cx="502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Le Projet Architectural</a:t>
            </a:r>
            <a:endParaRPr/>
          </a:p>
        </p:txBody>
      </p:sp>
      <p:sp>
        <p:nvSpPr>
          <p:cNvPr id="367" name="Google Shape;367;g2eba2530e37_0_48"/>
          <p:cNvSpPr txBox="1"/>
          <p:nvPr/>
        </p:nvSpPr>
        <p:spPr>
          <a:xfrm>
            <a:off x="304800" y="-29125"/>
            <a:ext cx="5533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368" name="Google Shape;368;g2eba2530e37_0_48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2eba2530e37_0_48"/>
          <p:cNvSpPr txBox="1"/>
          <p:nvPr/>
        </p:nvSpPr>
        <p:spPr>
          <a:xfrm>
            <a:off x="457200" y="8873675"/>
            <a:ext cx="55338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Coupes transversales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370" name="Google Shape;370;g2eba2530e37_0_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3400" y="1542525"/>
            <a:ext cx="11992197" cy="848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g2eba2530e37_0_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2eba2530e37_0_56"/>
          <p:cNvSpPr txBox="1"/>
          <p:nvPr/>
        </p:nvSpPr>
        <p:spPr>
          <a:xfrm>
            <a:off x="457200" y="1609165"/>
            <a:ext cx="502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Le Projet Architectural</a:t>
            </a:r>
            <a:endParaRPr/>
          </a:p>
        </p:txBody>
      </p:sp>
      <p:sp>
        <p:nvSpPr>
          <p:cNvPr id="377" name="Google Shape;377;g2eba2530e37_0_56"/>
          <p:cNvSpPr txBox="1"/>
          <p:nvPr/>
        </p:nvSpPr>
        <p:spPr>
          <a:xfrm>
            <a:off x="304800" y="-29125"/>
            <a:ext cx="5533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378" name="Google Shape;378;g2eba2530e37_0_56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2eba2530e37_0_56"/>
          <p:cNvSpPr txBox="1"/>
          <p:nvPr/>
        </p:nvSpPr>
        <p:spPr>
          <a:xfrm>
            <a:off x="457200" y="8873675"/>
            <a:ext cx="55338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Façades principales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380" name="Google Shape;380;g2eba2530e37_0_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3400" y="1542525"/>
            <a:ext cx="11992200" cy="8493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 txBox="1"/>
          <p:nvPr>
            <p:ph type="title"/>
          </p:nvPr>
        </p:nvSpPr>
        <p:spPr>
          <a:xfrm>
            <a:off x="5029200" y="457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None/>
            </a:pPr>
            <a:r>
              <a:rPr i="1" lang="fr-FR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Illustration de l’opération</a:t>
            </a:r>
            <a:br>
              <a:rPr i="1" lang="fr-FR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endParaRPr i="1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"/>
          <p:cNvSpPr txBox="1"/>
          <p:nvPr/>
        </p:nvSpPr>
        <p:spPr>
          <a:xfrm>
            <a:off x="2247375" y="263825"/>
            <a:ext cx="13602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fr-FR" sz="2800">
                <a:solidFill>
                  <a:schemeClr val="dk1"/>
                </a:solidFill>
              </a:rPr>
              <a:t>CREATION D’UN CLUB-HOUSE ET DE VESTIAIRES </a:t>
            </a:r>
            <a:endParaRPr b="1" sz="2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fr-FR" sz="2800">
                <a:solidFill>
                  <a:schemeClr val="dk1"/>
                </a:solidFill>
              </a:rPr>
              <a:t>AU STADE MARCEL CERDAN A PANTIN (93) - COMMISSION PHASE CONCEPTION</a:t>
            </a:r>
            <a:endParaRPr b="1" sz="28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00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6" name="Google Shape;146;p2"/>
          <p:cNvSpPr/>
          <p:nvPr/>
        </p:nvSpPr>
        <p:spPr>
          <a:xfrm>
            <a:off x="3900000" y="2019300"/>
            <a:ext cx="10779000" cy="73152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9850" y="2019300"/>
            <a:ext cx="10779001" cy="717875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2eba2530e37_0_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2eba2530e37_0_64"/>
          <p:cNvSpPr txBox="1"/>
          <p:nvPr/>
        </p:nvSpPr>
        <p:spPr>
          <a:xfrm>
            <a:off x="457200" y="1609165"/>
            <a:ext cx="502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Le Projet Architectural</a:t>
            </a:r>
            <a:endParaRPr/>
          </a:p>
        </p:txBody>
      </p:sp>
      <p:sp>
        <p:nvSpPr>
          <p:cNvPr id="387" name="Google Shape;387;g2eba2530e37_0_64"/>
          <p:cNvSpPr txBox="1"/>
          <p:nvPr/>
        </p:nvSpPr>
        <p:spPr>
          <a:xfrm>
            <a:off x="304800" y="-29125"/>
            <a:ext cx="5533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388" name="Google Shape;388;g2eba2530e37_0_64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2eba2530e37_0_64"/>
          <p:cNvSpPr txBox="1"/>
          <p:nvPr/>
        </p:nvSpPr>
        <p:spPr>
          <a:xfrm>
            <a:off x="457200" y="8873675"/>
            <a:ext cx="5533800" cy="13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Matérialité et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Filières écologiques soutenues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390" name="Google Shape;390;g2eba2530e37_0_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3400" y="1542525"/>
            <a:ext cx="11992201" cy="8194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g2eba2530e37_0_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2eba2530e37_0_72"/>
          <p:cNvSpPr txBox="1"/>
          <p:nvPr/>
        </p:nvSpPr>
        <p:spPr>
          <a:xfrm>
            <a:off x="457200" y="1609165"/>
            <a:ext cx="5029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Le Projet Architectural</a:t>
            </a:r>
            <a:endParaRPr/>
          </a:p>
        </p:txBody>
      </p:sp>
      <p:sp>
        <p:nvSpPr>
          <p:cNvPr id="397" name="Google Shape;397;g2eba2530e37_0_72"/>
          <p:cNvSpPr txBox="1"/>
          <p:nvPr/>
        </p:nvSpPr>
        <p:spPr>
          <a:xfrm>
            <a:off x="304800" y="-29125"/>
            <a:ext cx="5533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Réponses</a:t>
            </a:r>
            <a:endParaRPr/>
          </a:p>
        </p:txBody>
      </p:sp>
      <p:sp>
        <p:nvSpPr>
          <p:cNvPr id="398" name="Google Shape;398;g2eba2530e37_0_72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2eba2530e37_0_72"/>
          <p:cNvSpPr txBox="1"/>
          <p:nvPr/>
        </p:nvSpPr>
        <p:spPr>
          <a:xfrm>
            <a:off x="457200" y="8873675"/>
            <a:ext cx="55338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Perspective depuis le Stade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400" name="Google Shape;400;g2eba2530e37_0_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3400" y="1542525"/>
            <a:ext cx="11992198" cy="7977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15"/>
          <p:cNvSpPr txBox="1"/>
          <p:nvPr/>
        </p:nvSpPr>
        <p:spPr>
          <a:xfrm>
            <a:off x="2209800" y="4237775"/>
            <a:ext cx="13868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Solidaire · Énergie · Eau · Autres ressources · Confort et santé </a:t>
            </a:r>
            <a:endParaRPr/>
          </a:p>
        </p:txBody>
      </p:sp>
      <p:sp>
        <p:nvSpPr>
          <p:cNvPr id="407" name="Google Shape;407;p15"/>
          <p:cNvSpPr txBox="1"/>
          <p:nvPr>
            <p:ph type="title"/>
          </p:nvPr>
        </p:nvSpPr>
        <p:spPr>
          <a:xfrm>
            <a:off x="11430000" y="549729"/>
            <a:ext cx="4495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i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Nom de l’opération – Ville (Dpt) - Phase</a:t>
            </a:r>
            <a:endParaRPr/>
          </a:p>
        </p:txBody>
      </p:sp>
      <p:sp>
        <p:nvSpPr>
          <p:cNvPr id="408" name="Google Shape;408;p15"/>
          <p:cNvSpPr txBox="1"/>
          <p:nvPr/>
        </p:nvSpPr>
        <p:spPr>
          <a:xfrm>
            <a:off x="457200" y="1609165"/>
            <a:ext cx="518160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 projet au travers des 7 thèmes de la démarche BDF</a:t>
            </a:r>
            <a:endParaRPr/>
          </a:p>
        </p:txBody>
      </p:sp>
      <p:sp>
        <p:nvSpPr>
          <p:cNvPr id="409" name="Google Shape;409;p15"/>
          <p:cNvSpPr txBox="1"/>
          <p:nvPr/>
        </p:nvSpPr>
        <p:spPr>
          <a:xfrm>
            <a:off x="304800" y="-29125"/>
            <a:ext cx="65067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Présentation</a:t>
            </a:r>
            <a:endParaRPr/>
          </a:p>
        </p:txBody>
      </p:sp>
      <p:cxnSp>
        <p:nvCxnSpPr>
          <p:cNvPr id="410" name="Google Shape;410;p15"/>
          <p:cNvCxnSpPr/>
          <p:nvPr/>
        </p:nvCxnSpPr>
        <p:spPr>
          <a:xfrm>
            <a:off x="2095500" y="5442410"/>
            <a:ext cx="14097000" cy="0"/>
          </a:xfrm>
          <a:prstGeom prst="straightConnector1">
            <a:avLst/>
          </a:prstGeom>
          <a:noFill/>
          <a:ln cap="flat" cmpd="sng" w="1905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1" name="Google Shape;411;p15"/>
          <p:cNvSpPr txBox="1"/>
          <p:nvPr>
            <p:ph type="title"/>
          </p:nvPr>
        </p:nvSpPr>
        <p:spPr>
          <a:xfrm>
            <a:off x="7103313" y="489525"/>
            <a:ext cx="88221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0"/>
          <p:cNvSpPr txBox="1"/>
          <p:nvPr/>
        </p:nvSpPr>
        <p:spPr>
          <a:xfrm>
            <a:off x="10537646" y="8724900"/>
            <a:ext cx="7162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Territoire et site</a:t>
            </a:r>
            <a:endParaRPr/>
          </a:p>
        </p:txBody>
      </p:sp>
      <p:cxnSp>
        <p:nvCxnSpPr>
          <p:cNvPr id="418" name="Google Shape;418;p20"/>
          <p:cNvCxnSpPr/>
          <p:nvPr/>
        </p:nvCxnSpPr>
        <p:spPr>
          <a:xfrm>
            <a:off x="14020800" y="9563100"/>
            <a:ext cx="36796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9" name="Google Shape;419;p20"/>
          <p:cNvPicPr preferRelativeResize="0"/>
          <p:nvPr/>
        </p:nvPicPr>
        <p:blipFill rotWithShape="1">
          <a:blip r:embed="rId4">
            <a:alphaModFix/>
          </a:blip>
          <a:srcRect b="152" l="6653" r="4625" t="-152"/>
          <a:stretch/>
        </p:blipFill>
        <p:spPr>
          <a:xfrm>
            <a:off x="-17585" y="-32485"/>
            <a:ext cx="9143998" cy="1032710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20"/>
          <p:cNvSpPr txBox="1"/>
          <p:nvPr>
            <p:ph type="title"/>
          </p:nvPr>
        </p:nvSpPr>
        <p:spPr>
          <a:xfrm>
            <a:off x="9126425" y="489525"/>
            <a:ext cx="67989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g2eb16413168_0_2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2eb16413168_0_282"/>
          <p:cNvSpPr txBox="1"/>
          <p:nvPr/>
        </p:nvSpPr>
        <p:spPr>
          <a:xfrm>
            <a:off x="11430000" y="415160"/>
            <a:ext cx="44958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solidFill>
                  <a:schemeClr val="dk1"/>
                </a:solidFill>
              </a:rPr>
              <a:t>CREATION D’UN CLUB-HOUSE ET DE VESTIAIRES AU STADE MARCEL CERDAN A PANTIN (93) 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427" name="Google Shape;427;g2eb16413168_0_282"/>
          <p:cNvSpPr txBox="1"/>
          <p:nvPr/>
        </p:nvSpPr>
        <p:spPr>
          <a:xfrm>
            <a:off x="304800" y="9410700"/>
            <a:ext cx="178323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428" name="Google Shape;428;g2eb16413168_0_282"/>
          <p:cNvCxnSpPr/>
          <p:nvPr/>
        </p:nvCxnSpPr>
        <p:spPr>
          <a:xfrm flipH="1" rot="10800000">
            <a:off x="381000" y="9406500"/>
            <a:ext cx="17157900" cy="42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9" name="Google Shape;429;g2eb16413168_0_2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6450" y="1681025"/>
            <a:ext cx="10570582" cy="7185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2eb16413168_0_282"/>
          <p:cNvSpPr txBox="1"/>
          <p:nvPr/>
        </p:nvSpPr>
        <p:spPr>
          <a:xfrm>
            <a:off x="304800" y="1264400"/>
            <a:ext cx="7364100" cy="85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Un bâtiment compact, d’une matérialité aux caractères naturels :</a:t>
            </a:r>
            <a:r>
              <a:rPr b="1" lang="fr-FR" sz="2400">
                <a:solidFill>
                  <a:srgbClr val="C1DF1B"/>
                </a:solidFill>
              </a:rPr>
              <a:t> 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Forme bâtie et matérialité en résonance avec les anciens bâtiments à proximité.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Espaces d’accueil couverts en partie (coursive extérieure).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rgbClr val="4A86E8"/>
                </a:solidFill>
              </a:rPr>
              <a:t>Renforcement du stationnement 2 roues à proximité.</a:t>
            </a:r>
            <a:endParaRPr sz="2400">
              <a:solidFill>
                <a:srgbClr val="4A86E8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Une faille pour un bâtiment traversant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Liaison vers le Complexe sportif structurante ici.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Risques et nuisances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Secteur calme et préservé.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Pollution du sous-sol sans impact notable sur les travaux.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Toiture terrasse comme 5ème façade.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Equipements techniques en LT.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431" name="Google Shape;431;g2eb16413168_0_282"/>
          <p:cNvSpPr txBox="1"/>
          <p:nvPr/>
        </p:nvSpPr>
        <p:spPr>
          <a:xfrm>
            <a:off x="381000" y="415150"/>
            <a:ext cx="1057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Architecture, Déplacements et Gestion des risques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g2eb16413168_0_3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g2eb16413168_0_310"/>
          <p:cNvSpPr txBox="1"/>
          <p:nvPr/>
        </p:nvSpPr>
        <p:spPr>
          <a:xfrm>
            <a:off x="11430000" y="415160"/>
            <a:ext cx="44958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solidFill>
                  <a:schemeClr val="dk1"/>
                </a:solidFill>
              </a:rPr>
              <a:t>CREATION D’UN CLUB-HOUSE ET DE VESTIAIRES AU STADE MARCEL CERDAN A PANTIN (93) 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438" name="Google Shape;438;g2eb16413168_0_310"/>
          <p:cNvSpPr txBox="1"/>
          <p:nvPr/>
        </p:nvSpPr>
        <p:spPr>
          <a:xfrm>
            <a:off x="304800" y="9410700"/>
            <a:ext cx="178323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Territoire et site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439" name="Google Shape;439;g2eb16413168_0_310"/>
          <p:cNvCxnSpPr/>
          <p:nvPr/>
        </p:nvCxnSpPr>
        <p:spPr>
          <a:xfrm flipH="1" rot="10800000">
            <a:off x="381000" y="9406500"/>
            <a:ext cx="17157900" cy="42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0" name="Google Shape;440;g2eb16413168_0_310"/>
          <p:cNvSpPr txBox="1"/>
          <p:nvPr/>
        </p:nvSpPr>
        <p:spPr>
          <a:xfrm>
            <a:off x="14530075" y="6874550"/>
            <a:ext cx="35790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4A86E8"/>
                </a:solidFill>
              </a:rPr>
              <a:t>Réflexions en cours, pour aller plus loin :</a:t>
            </a:r>
            <a:endParaRPr b="1"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Visite de l’écologue en cours. Propositions d’aménagements extérieurs en lien avec la biodiversité en cours. </a:t>
            </a:r>
            <a:endParaRPr sz="2000">
              <a:solidFill>
                <a:srgbClr val="4A86E8"/>
              </a:solidFill>
            </a:endParaRPr>
          </a:p>
        </p:txBody>
      </p:sp>
      <p:sp>
        <p:nvSpPr>
          <p:cNvPr id="441" name="Google Shape;441;g2eb16413168_0_310"/>
          <p:cNvSpPr txBox="1"/>
          <p:nvPr/>
        </p:nvSpPr>
        <p:spPr>
          <a:xfrm>
            <a:off x="381000" y="415150"/>
            <a:ext cx="1057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Paysage et Ilôt de Chaleur Urbain</a:t>
            </a:r>
            <a:endParaRPr sz="3600">
              <a:solidFill>
                <a:schemeClr val="dk1"/>
              </a:solidFill>
            </a:endParaRPr>
          </a:p>
        </p:txBody>
      </p:sp>
      <p:pic>
        <p:nvPicPr>
          <p:cNvPr id="442" name="Google Shape;442;g2eb16413168_0_3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575" y="1727248"/>
            <a:ext cx="14119652" cy="701364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2eb16413168_0_310"/>
          <p:cNvSpPr txBox="1"/>
          <p:nvPr/>
        </p:nvSpPr>
        <p:spPr>
          <a:xfrm>
            <a:off x="14533675" y="1993950"/>
            <a:ext cx="3267000" cy="4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</a:rPr>
              <a:t>Premiers éléments de la palette végétale :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fr-FR" sz="2000">
                <a:solidFill>
                  <a:schemeClr val="dk1"/>
                </a:solidFill>
              </a:rPr>
              <a:t>Frangula Alnus / bourgène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fr-FR" sz="2000">
                <a:solidFill>
                  <a:schemeClr val="dk1"/>
                </a:solidFill>
              </a:rPr>
              <a:t>Betula Pubescens / bouleau blanc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fr-FR" sz="2000">
                <a:solidFill>
                  <a:schemeClr val="dk1"/>
                </a:solidFill>
              </a:rPr>
              <a:t>Crataegus Germanica / néflier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fr-FR" sz="2000">
                <a:solidFill>
                  <a:schemeClr val="dk1"/>
                </a:solidFill>
              </a:rPr>
              <a:t>Cytisus Scoparius / genêt à balai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-"/>
            </a:pPr>
            <a:r>
              <a:rPr lang="fr-FR" sz="2000">
                <a:solidFill>
                  <a:schemeClr val="dk1"/>
                </a:solidFill>
              </a:rPr>
              <a:t>Sorbus Aucuparia / sorbier des oiseleurs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g2eb16413168_0_3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g2eb16413168_0_323"/>
          <p:cNvSpPr txBox="1"/>
          <p:nvPr/>
        </p:nvSpPr>
        <p:spPr>
          <a:xfrm>
            <a:off x="10537646" y="8724900"/>
            <a:ext cx="716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Eau</a:t>
            </a:r>
            <a:endParaRPr/>
          </a:p>
        </p:txBody>
      </p:sp>
      <p:cxnSp>
        <p:nvCxnSpPr>
          <p:cNvPr id="450" name="Google Shape;450;g2eb16413168_0_323"/>
          <p:cNvCxnSpPr/>
          <p:nvPr/>
        </p:nvCxnSpPr>
        <p:spPr>
          <a:xfrm>
            <a:off x="16611600" y="9563100"/>
            <a:ext cx="1088700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51" name="Google Shape;451;g2eb16413168_0_323"/>
          <p:cNvPicPr preferRelativeResize="0"/>
          <p:nvPr/>
        </p:nvPicPr>
        <p:blipFill rotWithShape="1">
          <a:blip r:embed="rId4">
            <a:alphaModFix/>
          </a:blip>
          <a:srcRect b="139" l="18298" r="18298" t="-140"/>
          <a:stretch/>
        </p:blipFill>
        <p:spPr>
          <a:xfrm>
            <a:off x="0" y="-40105"/>
            <a:ext cx="9144000" cy="1032710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g2eb16413168_0_323"/>
          <p:cNvSpPr txBox="1"/>
          <p:nvPr>
            <p:ph type="title"/>
          </p:nvPr>
        </p:nvSpPr>
        <p:spPr>
          <a:xfrm>
            <a:off x="9126425" y="489525"/>
            <a:ext cx="67989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g2eb16413168_0_3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g2eb16413168_0_331"/>
          <p:cNvSpPr txBox="1"/>
          <p:nvPr/>
        </p:nvSpPr>
        <p:spPr>
          <a:xfrm>
            <a:off x="304800" y="9410700"/>
            <a:ext cx="178596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Eau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Matériaux et autres ressources · Confort et santé </a:t>
            </a:r>
            <a:endParaRPr/>
          </a:p>
        </p:txBody>
      </p:sp>
      <p:cxnSp>
        <p:nvCxnSpPr>
          <p:cNvPr id="459" name="Google Shape;459;g2eb16413168_0_331"/>
          <p:cNvCxnSpPr/>
          <p:nvPr/>
        </p:nvCxnSpPr>
        <p:spPr>
          <a:xfrm>
            <a:off x="381000" y="9410700"/>
            <a:ext cx="15396900" cy="192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60" name="Google Shape;460;g2eb16413168_0_3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3750" y="1982225"/>
            <a:ext cx="8782050" cy="45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2eb16413168_0_331"/>
          <p:cNvSpPr txBox="1"/>
          <p:nvPr/>
        </p:nvSpPr>
        <p:spPr>
          <a:xfrm>
            <a:off x="11430000" y="415160"/>
            <a:ext cx="44958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solidFill>
                  <a:schemeClr val="dk1"/>
                </a:solidFill>
              </a:rPr>
              <a:t>CREATION D’UN CLUB-HOUSE ET DE VESTIAIRES AU STADE MARCEL CERDAN A PANTIN (93) 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462" name="Google Shape;462;g2eb16413168_0_331"/>
          <p:cNvSpPr txBox="1"/>
          <p:nvPr/>
        </p:nvSpPr>
        <p:spPr>
          <a:xfrm>
            <a:off x="381000" y="415150"/>
            <a:ext cx="1057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Gestion de l’eau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463" name="Google Shape;463;g2eb16413168_0_331"/>
          <p:cNvSpPr txBox="1"/>
          <p:nvPr/>
        </p:nvSpPr>
        <p:spPr>
          <a:xfrm>
            <a:off x="304800" y="1264400"/>
            <a:ext cx="8916300" cy="8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Une imperméabilisation limitée</a:t>
            </a:r>
            <a:r>
              <a:rPr b="1" lang="fr-FR" sz="2400">
                <a:solidFill>
                  <a:srgbClr val="C1DF1B"/>
                </a:solidFill>
              </a:rPr>
              <a:t> : 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Coefficient d'Imperméabilisation de la zone projet estimé à 17% à l'APS.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Une Gestion des pluies courantes à ciel ouvert :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Toiture terrasse végétale avec épaisseur de substrat de 20cm.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Noue d'infiltration au sud du bâtiment de capacité &gt; 12m3.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La Gestion des pluies exceptionnelles :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Gestion de la pluie décennale : via la noue paysagée filtrante.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L’économie en eau potable :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Cuve de récupération EP en cours de calibrage, volume de l’ordre de 10m3.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Systèmes hydro-économes courants : robinets à fermeture temporisée, limiteurs de débit, Mitigeurs, chasses d’eau à double débit 3/6 ou 4/5 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464" name="Google Shape;464;g2eb16413168_0_331"/>
          <p:cNvSpPr txBox="1"/>
          <p:nvPr/>
        </p:nvSpPr>
        <p:spPr>
          <a:xfrm>
            <a:off x="13582925" y="6029000"/>
            <a:ext cx="7113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600">
                <a:solidFill>
                  <a:schemeClr val="dk1"/>
                </a:solidFill>
              </a:rPr>
              <a:t>Extrait de l’étude EP en phase PC (BET 2IDF)</a:t>
            </a:r>
            <a:endParaRPr i="1" sz="1600">
              <a:solidFill>
                <a:schemeClr val="dk1"/>
              </a:solidFill>
            </a:endParaRPr>
          </a:p>
        </p:txBody>
      </p:sp>
      <p:sp>
        <p:nvSpPr>
          <p:cNvPr id="465" name="Google Shape;465;g2eb16413168_0_331"/>
          <p:cNvSpPr txBox="1"/>
          <p:nvPr/>
        </p:nvSpPr>
        <p:spPr>
          <a:xfrm>
            <a:off x="9544800" y="7436700"/>
            <a:ext cx="8155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4A86E8"/>
                </a:solidFill>
              </a:rPr>
              <a:t>Réflexions en cours, pour aller plus loin :</a:t>
            </a:r>
            <a:endParaRPr b="1"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Solution de phytorestauration des eaux grises des douches à l’étude.</a:t>
            </a:r>
            <a:endParaRPr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Possibilité de mise en scène de la cuve de récupération extérieure. </a:t>
            </a:r>
            <a:endParaRPr sz="200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g2eb16413168_0_3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eb16413168_0_367"/>
          <p:cNvPicPr preferRelativeResize="0"/>
          <p:nvPr/>
        </p:nvPicPr>
        <p:blipFill rotWithShape="1">
          <a:blip r:embed="rId4">
            <a:alphaModFix/>
          </a:blip>
          <a:srcRect b="33" l="89" r="-89" t="16010"/>
          <a:stretch/>
        </p:blipFill>
        <p:spPr>
          <a:xfrm>
            <a:off x="-3" y="6823913"/>
            <a:ext cx="9144000" cy="348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eb16413168_0_367"/>
          <p:cNvPicPr preferRelativeResize="0"/>
          <p:nvPr/>
        </p:nvPicPr>
        <p:blipFill rotWithShape="1">
          <a:blip r:embed="rId5">
            <a:alphaModFix/>
          </a:blip>
          <a:srcRect b="8068" l="0" r="0" t="7975"/>
          <a:stretch/>
        </p:blipFill>
        <p:spPr>
          <a:xfrm>
            <a:off x="-2" y="3406943"/>
            <a:ext cx="9144000" cy="34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2eb16413168_0_367"/>
          <p:cNvPicPr preferRelativeResize="0"/>
          <p:nvPr/>
        </p:nvPicPr>
        <p:blipFill rotWithShape="1">
          <a:blip r:embed="rId6">
            <a:alphaModFix/>
          </a:blip>
          <a:srcRect b="0" l="0" r="0" t="15853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2eb16413168_0_367"/>
          <p:cNvSpPr txBox="1"/>
          <p:nvPr/>
        </p:nvSpPr>
        <p:spPr>
          <a:xfrm>
            <a:off x="10537646" y="8724900"/>
            <a:ext cx="716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Matériaux et autres ressources</a:t>
            </a:r>
            <a:endParaRPr/>
          </a:p>
        </p:txBody>
      </p:sp>
      <p:cxnSp>
        <p:nvCxnSpPr>
          <p:cNvPr id="475" name="Google Shape;475;g2eb16413168_0_367"/>
          <p:cNvCxnSpPr/>
          <p:nvPr/>
        </p:nvCxnSpPr>
        <p:spPr>
          <a:xfrm>
            <a:off x="11277600" y="9563100"/>
            <a:ext cx="6422700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6" name="Google Shape;476;g2eb16413168_0_367"/>
          <p:cNvSpPr txBox="1"/>
          <p:nvPr>
            <p:ph type="title"/>
          </p:nvPr>
        </p:nvSpPr>
        <p:spPr>
          <a:xfrm>
            <a:off x="9126425" y="489525"/>
            <a:ext cx="67989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g2eb16413168_0_3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2eb16413168_0_377"/>
          <p:cNvSpPr txBox="1"/>
          <p:nvPr/>
        </p:nvSpPr>
        <p:spPr>
          <a:xfrm>
            <a:off x="304800" y="9410700"/>
            <a:ext cx="179832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Matériaux et autres ressources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Confort et santé </a:t>
            </a:r>
            <a:endParaRPr/>
          </a:p>
        </p:txBody>
      </p:sp>
      <p:cxnSp>
        <p:nvCxnSpPr>
          <p:cNvPr id="483" name="Google Shape;483;g2eb16413168_0_377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4" name="Google Shape;484;g2eb16413168_0_377"/>
          <p:cNvSpPr txBox="1"/>
          <p:nvPr/>
        </p:nvSpPr>
        <p:spPr>
          <a:xfrm>
            <a:off x="11430000" y="415160"/>
            <a:ext cx="44958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solidFill>
                  <a:schemeClr val="dk1"/>
                </a:solidFill>
              </a:rPr>
              <a:t>CREATION D’UN CLUB-HOUSE ET DE VESTIAIRES AU STADE MARCEL CERDAN A PANTIN (93) 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485" name="Google Shape;485;g2eb16413168_0_377"/>
          <p:cNvSpPr txBox="1"/>
          <p:nvPr/>
        </p:nvSpPr>
        <p:spPr>
          <a:xfrm>
            <a:off x="381000" y="415150"/>
            <a:ext cx="11049000" cy="12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Une approche bas-carbone impulsée par la construction géosourcée</a:t>
            </a:r>
            <a:endParaRPr sz="3600">
              <a:solidFill>
                <a:schemeClr val="dk1"/>
              </a:solidFill>
            </a:endParaRPr>
          </a:p>
        </p:txBody>
      </p:sp>
      <p:pic>
        <p:nvPicPr>
          <p:cNvPr id="486" name="Google Shape;486;g2eb16413168_0_3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30325" y="1559850"/>
            <a:ext cx="8157276" cy="4663774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2eb16413168_0_377"/>
          <p:cNvSpPr txBox="1"/>
          <p:nvPr/>
        </p:nvSpPr>
        <p:spPr>
          <a:xfrm>
            <a:off x="304800" y="1866800"/>
            <a:ext cx="9379800" cy="6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La construction géosourcée à l’honneur : 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rgbClr val="4A86E8"/>
                </a:solidFill>
              </a:rPr>
              <a:t>Facades NO / SO / NE en construction de type éléments en Pisé de 40cm d’épaisseur. </a:t>
            </a:r>
            <a:r>
              <a:rPr lang="fr-FR" sz="2400">
                <a:solidFill>
                  <a:schemeClr val="dk1"/>
                </a:solidFill>
              </a:rPr>
              <a:t>Assemblage sur site de grands éléments préfabriqués en usine en terre crue de dimensions 1.00/1.50mx1.00m-ht. Terres issues d'excavations réalisées dans un périmètre restreint. </a:t>
            </a:r>
            <a:r>
              <a:rPr lang="fr-FR" sz="2400">
                <a:solidFill>
                  <a:srgbClr val="4A86E8"/>
                </a:solidFill>
              </a:rPr>
              <a:t>Doublage et cloisonnement en terre-cuite </a:t>
            </a:r>
            <a:r>
              <a:rPr lang="fr-FR" sz="2400">
                <a:solidFill>
                  <a:schemeClr val="dk1"/>
                </a:solidFill>
              </a:rPr>
              <a:t>(carrobric) dans les locaux humides.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Relevés Béton visibles de 60cm de hauteur sous le pisé traités en béton sec damé. </a:t>
            </a:r>
            <a:r>
              <a:rPr lang="fr-FR" sz="2400">
                <a:solidFill>
                  <a:srgbClr val="4A86E8"/>
                </a:solidFill>
              </a:rPr>
              <a:t>Béton de chanvre projeté</a:t>
            </a:r>
            <a:r>
              <a:rPr lang="fr-FR" sz="2400">
                <a:solidFill>
                  <a:schemeClr val="dk1"/>
                </a:solidFill>
              </a:rPr>
              <a:t> de 20cm pour  remplissage des FOB en façade SE et de 30cm pour remplissage de la charpente en toiture.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Plancher intermédiaire en </a:t>
            </a:r>
            <a:r>
              <a:rPr lang="fr-FR" sz="2400">
                <a:solidFill>
                  <a:srgbClr val="4A86E8"/>
                </a:solidFill>
              </a:rPr>
              <a:t>béton de chaux hydraulique NHL5 naturelle </a:t>
            </a:r>
            <a:r>
              <a:rPr lang="fr-FR" sz="2400">
                <a:solidFill>
                  <a:schemeClr val="dk1"/>
                </a:solidFill>
              </a:rPr>
              <a:t>faiblement dosé avec 100% d'agrégats issus de la valorisation de la filière de démolition.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488" name="Google Shape;488;g2eb16413168_0_3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36750" y="5852550"/>
            <a:ext cx="2161500" cy="355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"/>
          <p:cNvSpPr txBox="1"/>
          <p:nvPr/>
        </p:nvSpPr>
        <p:spPr>
          <a:xfrm>
            <a:off x="208125" y="99925"/>
            <a:ext cx="7010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L’équipe projet</a:t>
            </a:r>
            <a:endParaRPr/>
          </a:p>
        </p:txBody>
      </p:sp>
      <p:sp>
        <p:nvSpPr>
          <p:cNvPr id="154" name="Google Shape;154;p3"/>
          <p:cNvSpPr txBox="1"/>
          <p:nvPr>
            <p:ph type="title"/>
          </p:nvPr>
        </p:nvSpPr>
        <p:spPr>
          <a:xfrm>
            <a:off x="6950675" y="549725"/>
            <a:ext cx="8974800" cy="164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2400">
                <a:latin typeface="Arial"/>
                <a:ea typeface="Arial"/>
                <a:cs typeface="Arial"/>
                <a:sym typeface="Arial"/>
              </a:rPr>
              <a:t>- COMMISSION PHASE CONCEPTION</a:t>
            </a:r>
            <a:endParaRPr/>
          </a:p>
        </p:txBody>
      </p:sp>
      <p:sp>
        <p:nvSpPr>
          <p:cNvPr id="155" name="Google Shape;155;p3"/>
          <p:cNvSpPr/>
          <p:nvPr/>
        </p:nvSpPr>
        <p:spPr>
          <a:xfrm>
            <a:off x="1806525" y="2781300"/>
            <a:ext cx="2691900" cy="20955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"/>
          <p:cNvSpPr txBox="1"/>
          <p:nvPr/>
        </p:nvSpPr>
        <p:spPr>
          <a:xfrm>
            <a:off x="2229950" y="3774575"/>
            <a:ext cx="198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Bernard Kern / Mr Le Maire</a:t>
            </a:r>
            <a:endParaRPr/>
          </a:p>
        </p:txBody>
      </p:sp>
      <p:sp>
        <p:nvSpPr>
          <p:cNvPr id="157" name="Google Shape;157;p3"/>
          <p:cNvSpPr txBox="1"/>
          <p:nvPr/>
        </p:nvSpPr>
        <p:spPr>
          <a:xfrm>
            <a:off x="2290252" y="2965825"/>
            <a:ext cx="198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MOA - VILLE PANTIN</a:t>
            </a:r>
            <a:endParaRPr b="1"/>
          </a:p>
        </p:txBody>
      </p:sp>
      <p:sp>
        <p:nvSpPr>
          <p:cNvPr id="158" name="Google Shape;158;p3"/>
          <p:cNvSpPr/>
          <p:nvPr/>
        </p:nvSpPr>
        <p:spPr>
          <a:xfrm>
            <a:off x="4211150" y="3867138"/>
            <a:ext cx="2691900" cy="20955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"/>
          <p:cNvSpPr txBox="1"/>
          <p:nvPr/>
        </p:nvSpPr>
        <p:spPr>
          <a:xfrm>
            <a:off x="4556875" y="4896438"/>
            <a:ext cx="198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Mme Dabo / Directrice Patrimoine Adj</a:t>
            </a:r>
            <a:endParaRPr/>
          </a:p>
        </p:txBody>
      </p:sp>
      <p:sp>
        <p:nvSpPr>
          <p:cNvPr id="160" name="Google Shape;160;p3"/>
          <p:cNvSpPr txBox="1"/>
          <p:nvPr/>
        </p:nvSpPr>
        <p:spPr>
          <a:xfrm>
            <a:off x="4566502" y="3924288"/>
            <a:ext cx="198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MOA - VILLE PANTIN</a:t>
            </a:r>
            <a:endParaRPr b="1"/>
          </a:p>
        </p:txBody>
      </p:sp>
      <p:sp>
        <p:nvSpPr>
          <p:cNvPr id="161" name="Google Shape;161;p3"/>
          <p:cNvSpPr/>
          <p:nvPr/>
        </p:nvSpPr>
        <p:spPr>
          <a:xfrm>
            <a:off x="6550825" y="2724150"/>
            <a:ext cx="2691900" cy="20955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3"/>
          <p:cNvSpPr txBox="1"/>
          <p:nvPr/>
        </p:nvSpPr>
        <p:spPr>
          <a:xfrm>
            <a:off x="6896550" y="3753450"/>
            <a:ext cx="198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Mr Chaudry / Chef de Projet</a:t>
            </a:r>
            <a:endParaRPr/>
          </a:p>
        </p:txBody>
      </p:sp>
      <p:sp>
        <p:nvSpPr>
          <p:cNvPr id="163" name="Google Shape;163;p3"/>
          <p:cNvSpPr txBox="1"/>
          <p:nvPr/>
        </p:nvSpPr>
        <p:spPr>
          <a:xfrm>
            <a:off x="6906177" y="2781300"/>
            <a:ext cx="198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MOA Déléguée - </a:t>
            </a:r>
            <a:r>
              <a:rPr b="1" lang="fr-FR" sz="1800">
                <a:solidFill>
                  <a:schemeClr val="dk1"/>
                </a:solidFill>
              </a:rPr>
              <a:t>SPL ENSEMBLE</a:t>
            </a:r>
            <a:endParaRPr b="1"/>
          </a:p>
        </p:txBody>
      </p:sp>
      <p:sp>
        <p:nvSpPr>
          <p:cNvPr id="164" name="Google Shape;164;p3"/>
          <p:cNvSpPr/>
          <p:nvPr/>
        </p:nvSpPr>
        <p:spPr>
          <a:xfrm>
            <a:off x="4211150" y="6141275"/>
            <a:ext cx="2691900" cy="20955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"/>
          <p:cNvSpPr txBox="1"/>
          <p:nvPr/>
        </p:nvSpPr>
        <p:spPr>
          <a:xfrm>
            <a:off x="4536350" y="7130100"/>
            <a:ext cx="198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Service des Sports &amp; Service ENseignement</a:t>
            </a:r>
            <a:endParaRPr/>
          </a:p>
        </p:txBody>
      </p:sp>
      <p:sp>
        <p:nvSpPr>
          <p:cNvPr id="166" name="Google Shape;166;p3"/>
          <p:cNvSpPr txBox="1"/>
          <p:nvPr/>
        </p:nvSpPr>
        <p:spPr>
          <a:xfrm>
            <a:off x="4566502" y="6293663"/>
            <a:ext cx="198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MOA </a:t>
            </a:r>
            <a:r>
              <a:rPr b="1" lang="fr-FR" sz="1800">
                <a:solidFill>
                  <a:schemeClr val="dk1"/>
                </a:solidFill>
              </a:rPr>
              <a:t>Utilisateurs - VILLE PANTIN</a:t>
            </a:r>
            <a:r>
              <a:rPr b="1" lang="fr-FR" sz="1800">
                <a:solidFill>
                  <a:schemeClr val="dk1"/>
                </a:solidFill>
              </a:rPr>
              <a:t> </a:t>
            </a:r>
            <a:endParaRPr b="1"/>
          </a:p>
        </p:txBody>
      </p:sp>
      <p:sp>
        <p:nvSpPr>
          <p:cNvPr id="167" name="Google Shape;167;p3"/>
          <p:cNvSpPr/>
          <p:nvPr/>
        </p:nvSpPr>
        <p:spPr>
          <a:xfrm>
            <a:off x="1747850" y="6928750"/>
            <a:ext cx="2691900" cy="20955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"/>
          <p:cNvSpPr txBox="1"/>
          <p:nvPr/>
        </p:nvSpPr>
        <p:spPr>
          <a:xfrm>
            <a:off x="2073050" y="7917575"/>
            <a:ext cx="198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Clubs de Sport, Olympique de Pantin</a:t>
            </a:r>
            <a:endParaRPr/>
          </a:p>
        </p:txBody>
      </p:sp>
      <p:sp>
        <p:nvSpPr>
          <p:cNvPr id="169" name="Google Shape;169;p3"/>
          <p:cNvSpPr txBox="1"/>
          <p:nvPr/>
        </p:nvSpPr>
        <p:spPr>
          <a:xfrm>
            <a:off x="2103202" y="7081138"/>
            <a:ext cx="198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Utilisateurs - PANTIN </a:t>
            </a:r>
            <a:endParaRPr b="1"/>
          </a:p>
        </p:txBody>
      </p:sp>
      <p:sp>
        <p:nvSpPr>
          <p:cNvPr id="170" name="Google Shape;170;p3"/>
          <p:cNvSpPr/>
          <p:nvPr/>
        </p:nvSpPr>
        <p:spPr>
          <a:xfrm>
            <a:off x="6562225" y="5003313"/>
            <a:ext cx="2691900" cy="20955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"/>
          <p:cNvSpPr txBox="1"/>
          <p:nvPr/>
        </p:nvSpPr>
        <p:spPr>
          <a:xfrm>
            <a:off x="6907950" y="6032613"/>
            <a:ext cx="198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Mme Artur et Mr Roudil / Architectes</a:t>
            </a:r>
            <a:endParaRPr/>
          </a:p>
        </p:txBody>
      </p:sp>
      <p:sp>
        <p:nvSpPr>
          <p:cNvPr id="172" name="Google Shape;172;p3"/>
          <p:cNvSpPr txBox="1"/>
          <p:nvPr/>
        </p:nvSpPr>
        <p:spPr>
          <a:xfrm>
            <a:off x="6917577" y="5060463"/>
            <a:ext cx="198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MO</a:t>
            </a:r>
            <a:r>
              <a:rPr b="1" lang="fr-FR" sz="1800">
                <a:solidFill>
                  <a:schemeClr val="dk1"/>
                </a:solidFill>
              </a:rPr>
              <a:t>E</a:t>
            </a:r>
            <a:r>
              <a:rPr b="1" lang="fr-FR" sz="1800">
                <a:solidFill>
                  <a:schemeClr val="dk1"/>
                </a:solidFill>
              </a:rPr>
              <a:t> </a:t>
            </a:r>
            <a:r>
              <a:rPr b="1" lang="fr-FR" sz="1800">
                <a:solidFill>
                  <a:schemeClr val="dk1"/>
                </a:solidFill>
              </a:rPr>
              <a:t>Architecte - CABINET REGIS ROUDIL</a:t>
            </a:r>
            <a:endParaRPr b="1"/>
          </a:p>
        </p:txBody>
      </p:sp>
      <p:sp>
        <p:nvSpPr>
          <p:cNvPr id="173" name="Google Shape;173;p3"/>
          <p:cNvSpPr/>
          <p:nvPr/>
        </p:nvSpPr>
        <p:spPr>
          <a:xfrm>
            <a:off x="8889150" y="6141263"/>
            <a:ext cx="2691900" cy="20955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"/>
          <p:cNvSpPr txBox="1"/>
          <p:nvPr/>
        </p:nvSpPr>
        <p:spPr>
          <a:xfrm>
            <a:off x="9234875" y="7018178"/>
            <a:ext cx="1981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Mme Bellondrade (QE), Mr Dumolard (STD), Mr Durand </a:t>
            </a:r>
            <a:endParaRPr/>
          </a:p>
        </p:txBody>
      </p:sp>
      <p:sp>
        <p:nvSpPr>
          <p:cNvPr id="175" name="Google Shape;175;p3"/>
          <p:cNvSpPr txBox="1"/>
          <p:nvPr/>
        </p:nvSpPr>
        <p:spPr>
          <a:xfrm>
            <a:off x="9244502" y="6198413"/>
            <a:ext cx="198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MOE </a:t>
            </a:r>
            <a:r>
              <a:rPr b="1" lang="fr-FR" sz="1800">
                <a:solidFill>
                  <a:schemeClr val="dk1"/>
                </a:solidFill>
              </a:rPr>
              <a:t>BET QE </a:t>
            </a:r>
            <a:r>
              <a:rPr b="1" lang="fr-FR" sz="1800">
                <a:solidFill>
                  <a:schemeClr val="dk1"/>
                </a:solidFill>
              </a:rPr>
              <a:t> - ARP ASTRANCE</a:t>
            </a:r>
            <a:endParaRPr b="1"/>
          </a:p>
        </p:txBody>
      </p:sp>
      <p:sp>
        <p:nvSpPr>
          <p:cNvPr id="176" name="Google Shape;176;p3"/>
          <p:cNvSpPr/>
          <p:nvPr/>
        </p:nvSpPr>
        <p:spPr>
          <a:xfrm>
            <a:off x="11255950" y="5003313"/>
            <a:ext cx="2691900" cy="20955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"/>
          <p:cNvSpPr txBox="1"/>
          <p:nvPr/>
        </p:nvSpPr>
        <p:spPr>
          <a:xfrm>
            <a:off x="11601675" y="5956439"/>
            <a:ext cx="1981200" cy="132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800">
                <a:solidFill>
                  <a:schemeClr val="dk1"/>
                </a:solidFill>
              </a:rPr>
              <a:t>Mme Charret / Responsable pôle thermique</a:t>
            </a:r>
            <a:endParaRPr sz="18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78" name="Google Shape;178;p3"/>
          <p:cNvSpPr txBox="1"/>
          <p:nvPr/>
        </p:nvSpPr>
        <p:spPr>
          <a:xfrm>
            <a:off x="11535100" y="5060475"/>
            <a:ext cx="1981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MOE BET Fluides  - STUDIS</a:t>
            </a:r>
            <a:endParaRPr b="1"/>
          </a:p>
        </p:txBody>
      </p:sp>
      <p:sp>
        <p:nvSpPr>
          <p:cNvPr id="179" name="Google Shape;179;p3"/>
          <p:cNvSpPr/>
          <p:nvPr/>
        </p:nvSpPr>
        <p:spPr>
          <a:xfrm>
            <a:off x="8913300" y="3867138"/>
            <a:ext cx="2691900" cy="20955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"/>
          <p:cNvSpPr txBox="1"/>
          <p:nvPr/>
        </p:nvSpPr>
        <p:spPr>
          <a:xfrm>
            <a:off x="9264450" y="4896450"/>
            <a:ext cx="198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Mr Reith / Chef de Projet</a:t>
            </a:r>
            <a:endParaRPr/>
          </a:p>
        </p:txBody>
      </p:sp>
      <p:sp>
        <p:nvSpPr>
          <p:cNvPr id="181" name="Google Shape;181;p3"/>
          <p:cNvSpPr txBox="1"/>
          <p:nvPr/>
        </p:nvSpPr>
        <p:spPr>
          <a:xfrm>
            <a:off x="9192450" y="3924300"/>
            <a:ext cx="221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MOE </a:t>
            </a:r>
            <a:r>
              <a:rPr b="1" lang="fr-FR" sz="1800">
                <a:solidFill>
                  <a:schemeClr val="dk1"/>
                </a:solidFill>
              </a:rPr>
              <a:t>ACC BDF</a:t>
            </a:r>
            <a:r>
              <a:rPr b="1" lang="fr-FR" sz="1800">
                <a:solidFill>
                  <a:schemeClr val="dk1"/>
                </a:solidFill>
              </a:rPr>
              <a:t> - ECO-SYNTHESE</a:t>
            </a:r>
            <a:endParaRPr b="1"/>
          </a:p>
        </p:txBody>
      </p:sp>
      <p:sp>
        <p:nvSpPr>
          <p:cNvPr id="182" name="Google Shape;182;p3"/>
          <p:cNvSpPr/>
          <p:nvPr/>
        </p:nvSpPr>
        <p:spPr>
          <a:xfrm>
            <a:off x="11218925" y="2731363"/>
            <a:ext cx="2691900" cy="20955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"/>
          <p:cNvSpPr txBox="1"/>
          <p:nvPr/>
        </p:nvSpPr>
        <p:spPr>
          <a:xfrm>
            <a:off x="11564650" y="3608278"/>
            <a:ext cx="198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Mme Brachon / Cheffe de Projet </a:t>
            </a:r>
            <a:endParaRPr/>
          </a:p>
        </p:txBody>
      </p:sp>
      <p:sp>
        <p:nvSpPr>
          <p:cNvPr id="184" name="Google Shape;184;p3"/>
          <p:cNvSpPr txBox="1"/>
          <p:nvPr/>
        </p:nvSpPr>
        <p:spPr>
          <a:xfrm>
            <a:off x="11574277" y="2788513"/>
            <a:ext cx="1981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MOE BET VRD  - 2IDF</a:t>
            </a:r>
            <a:endParaRPr b="1"/>
          </a:p>
        </p:txBody>
      </p:sp>
      <p:sp>
        <p:nvSpPr>
          <p:cNvPr id="185" name="Google Shape;185;p3"/>
          <p:cNvSpPr/>
          <p:nvPr/>
        </p:nvSpPr>
        <p:spPr>
          <a:xfrm>
            <a:off x="13562600" y="6204238"/>
            <a:ext cx="2691900" cy="20955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"/>
          <p:cNvSpPr txBox="1"/>
          <p:nvPr/>
        </p:nvSpPr>
        <p:spPr>
          <a:xfrm>
            <a:off x="13706725" y="6651700"/>
            <a:ext cx="242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MOE </a:t>
            </a:r>
            <a:r>
              <a:rPr b="1" lang="fr-FR" sz="1800">
                <a:solidFill>
                  <a:schemeClr val="dk1"/>
                </a:solidFill>
              </a:rPr>
              <a:t>ECONOMISTE</a:t>
            </a:r>
            <a:r>
              <a:rPr b="1" lang="fr-FR" sz="1800">
                <a:solidFill>
                  <a:schemeClr val="dk1"/>
                </a:solidFill>
              </a:rPr>
              <a:t>  - ECO+CONSTRUIRE</a:t>
            </a:r>
            <a:endParaRPr b="1"/>
          </a:p>
        </p:txBody>
      </p:sp>
      <p:sp>
        <p:nvSpPr>
          <p:cNvPr id="187" name="Google Shape;187;p3"/>
          <p:cNvSpPr/>
          <p:nvPr/>
        </p:nvSpPr>
        <p:spPr>
          <a:xfrm>
            <a:off x="13577150" y="3853188"/>
            <a:ext cx="2691900" cy="20955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"/>
          <p:cNvSpPr txBox="1"/>
          <p:nvPr/>
        </p:nvSpPr>
        <p:spPr>
          <a:xfrm>
            <a:off x="13721275" y="4300650"/>
            <a:ext cx="242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MOE </a:t>
            </a:r>
            <a:r>
              <a:rPr b="1" lang="fr-FR" sz="1800">
                <a:solidFill>
                  <a:schemeClr val="dk1"/>
                </a:solidFill>
              </a:rPr>
              <a:t>BET STRUCTURES</a:t>
            </a:r>
            <a:r>
              <a:rPr b="1" lang="fr-FR" sz="1800">
                <a:solidFill>
                  <a:schemeClr val="dk1"/>
                </a:solidFill>
              </a:rPr>
              <a:t>  - BATISERF</a:t>
            </a:r>
            <a:endParaRPr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g2eb16413168_0_4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g2eb16413168_0_448"/>
          <p:cNvSpPr txBox="1"/>
          <p:nvPr/>
        </p:nvSpPr>
        <p:spPr>
          <a:xfrm>
            <a:off x="304800" y="9410700"/>
            <a:ext cx="179832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Matériaux et autres ressources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Confort et santé </a:t>
            </a:r>
            <a:endParaRPr/>
          </a:p>
        </p:txBody>
      </p:sp>
      <p:cxnSp>
        <p:nvCxnSpPr>
          <p:cNvPr id="495" name="Google Shape;495;g2eb16413168_0_448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6" name="Google Shape;496;g2eb16413168_0_448"/>
          <p:cNvSpPr txBox="1"/>
          <p:nvPr/>
        </p:nvSpPr>
        <p:spPr>
          <a:xfrm>
            <a:off x="11430000" y="415160"/>
            <a:ext cx="44958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solidFill>
                  <a:schemeClr val="dk1"/>
                </a:solidFill>
              </a:rPr>
              <a:t>CREATION D’UN CLUB-HOUSE ET DE VESTIAIRES AU STADE MARCEL CERDAN A PANTIN (93) 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497" name="Google Shape;497;g2eb16413168_0_448"/>
          <p:cNvSpPr txBox="1"/>
          <p:nvPr/>
        </p:nvSpPr>
        <p:spPr>
          <a:xfrm>
            <a:off x="381000" y="415150"/>
            <a:ext cx="11049000" cy="12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Une approche bas-carbone </a:t>
            </a:r>
            <a:r>
              <a:rPr lang="fr-FR" sz="3600">
                <a:solidFill>
                  <a:schemeClr val="dk1"/>
                </a:solidFill>
              </a:rPr>
              <a:t>impulsée par la construction géosourcée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498" name="Google Shape;498;g2eb16413168_0_448"/>
          <p:cNvSpPr txBox="1"/>
          <p:nvPr/>
        </p:nvSpPr>
        <p:spPr>
          <a:xfrm>
            <a:off x="304800" y="1866800"/>
            <a:ext cx="12090600" cy="85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Un recours massif à des produits biosourcés : 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Recours important au bois dans la construction : ossatures bois / FOB / Plancher mixte avec solives bois, platelage en bois massif (coursive et faille). Pas de Bois transformé, Bois issu de forêts françaises gérées durablement.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rgbClr val="4A86E8"/>
                </a:solidFill>
              </a:rPr>
              <a:t>Plancher avec solives Bois et remplissage en béton de chaux hydraulique avec agrégats recyclés. </a:t>
            </a:r>
            <a:r>
              <a:rPr lang="fr-FR" sz="2400">
                <a:solidFill>
                  <a:schemeClr val="dk1"/>
                </a:solidFill>
              </a:rPr>
              <a:t>Charpente mixte Bois-Métal.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rgbClr val="4A86E8"/>
                </a:solidFill>
                <a:highlight>
                  <a:schemeClr val="lt1"/>
                </a:highlight>
              </a:rPr>
              <a:t>Doublage en panneaux de liège de 8cm pour toutes les façades. Mur en Béton de chanvre de 20cm au Sud. Toiture à Ossature Bois avec Béton de chanvre de 30cm.</a:t>
            </a:r>
            <a:endParaRPr sz="2400">
              <a:solidFill>
                <a:srgbClr val="4A86E8"/>
              </a:solidFill>
              <a:highlight>
                <a:schemeClr val="lt1"/>
              </a:highlight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 Finitions naturelles ; chape quartzée, enduit chaux.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rgbClr val="4A86E8"/>
                </a:solidFill>
                <a:highlight>
                  <a:schemeClr val="lt1"/>
                </a:highlight>
              </a:rPr>
              <a:t>Taux de matière bio-sourcée estimé à &gt; 50 kg/m2 à l’APS-PC, Equivalent Bâtiment Biosourcé de Niveau 3.</a:t>
            </a:r>
            <a:endParaRPr sz="2400">
              <a:solidFill>
                <a:srgbClr val="4A86E8"/>
              </a:solidFill>
              <a:highlight>
                <a:schemeClr val="lt1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A86E8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2400">
                <a:solidFill>
                  <a:srgbClr val="C1DF1B"/>
                </a:solidFill>
              </a:rPr>
              <a:t>Une volonté de recours au réemploi dès l’origine du projet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Mise en œuvre de béton de terre de site, emploi de granulats locaux – forme de réemploi.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Chapes avec agrégats issus du réemploi.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rgbClr val="4A86E8"/>
                </a:solidFill>
              </a:rPr>
              <a:t>Réalisation d’un cheminement extérieur avec des poteaux en béton issus de la déconstruction (clôture existante).</a:t>
            </a:r>
            <a:endParaRPr sz="2400">
              <a:solidFill>
                <a:srgbClr val="4A86E8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4A86E8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A86E8"/>
              </a:solidFill>
            </a:endParaRPr>
          </a:p>
        </p:txBody>
      </p:sp>
      <p:sp>
        <p:nvSpPr>
          <p:cNvPr id="499" name="Google Shape;499;g2eb16413168_0_448"/>
          <p:cNvSpPr txBox="1"/>
          <p:nvPr/>
        </p:nvSpPr>
        <p:spPr>
          <a:xfrm>
            <a:off x="13113600" y="7274550"/>
            <a:ext cx="47727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4A86E8"/>
                </a:solidFill>
              </a:rPr>
              <a:t>Réflexions en cours, pour aller plus loin :</a:t>
            </a:r>
            <a:endParaRPr b="1"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Procédure d’ATEX à éviter, à l’étude.</a:t>
            </a:r>
            <a:endParaRPr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Etude Carbone E+C- en cours.</a:t>
            </a:r>
            <a:endParaRPr sz="2000">
              <a:solidFill>
                <a:srgbClr val="4A86E8"/>
              </a:solidFill>
            </a:endParaRPr>
          </a:p>
        </p:txBody>
      </p:sp>
      <p:pic>
        <p:nvPicPr>
          <p:cNvPr id="500" name="Google Shape;500;g2eb16413168_0_4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25400" y="2747225"/>
            <a:ext cx="5334001" cy="2462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g2eb16413168_0_4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2eb16413168_0_477"/>
          <p:cNvSpPr txBox="1"/>
          <p:nvPr/>
        </p:nvSpPr>
        <p:spPr>
          <a:xfrm>
            <a:off x="10537646" y="8724900"/>
            <a:ext cx="716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Énergie</a:t>
            </a:r>
            <a:endParaRPr/>
          </a:p>
        </p:txBody>
      </p:sp>
      <p:cxnSp>
        <p:nvCxnSpPr>
          <p:cNvPr id="507" name="Google Shape;507;g2eb16413168_0_477"/>
          <p:cNvCxnSpPr/>
          <p:nvPr/>
        </p:nvCxnSpPr>
        <p:spPr>
          <a:xfrm>
            <a:off x="15621000" y="9563100"/>
            <a:ext cx="2079300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08" name="Google Shape;508;g2eb16413168_0_477"/>
          <p:cNvPicPr preferRelativeResize="0"/>
          <p:nvPr/>
        </p:nvPicPr>
        <p:blipFill rotWithShape="1">
          <a:blip r:embed="rId4">
            <a:alphaModFix/>
          </a:blip>
          <a:srcRect b="20340" l="0" r="0" t="16094"/>
          <a:stretch/>
        </p:blipFill>
        <p:spPr>
          <a:xfrm>
            <a:off x="-30756" y="-20054"/>
            <a:ext cx="9147324" cy="10421348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g2eb16413168_0_477"/>
          <p:cNvSpPr txBox="1"/>
          <p:nvPr>
            <p:ph type="title"/>
          </p:nvPr>
        </p:nvSpPr>
        <p:spPr>
          <a:xfrm>
            <a:off x="9126425" y="489525"/>
            <a:ext cx="67989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g2eb16413168_0_4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2eb16413168_0_485"/>
          <p:cNvSpPr txBox="1"/>
          <p:nvPr/>
        </p:nvSpPr>
        <p:spPr>
          <a:xfrm>
            <a:off x="304800" y="9410700"/>
            <a:ext cx="177207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516" name="Google Shape;516;g2eb16413168_0_485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7" name="Google Shape;517;g2eb16413168_0_485"/>
          <p:cNvSpPr txBox="1"/>
          <p:nvPr/>
        </p:nvSpPr>
        <p:spPr>
          <a:xfrm>
            <a:off x="11430000" y="415160"/>
            <a:ext cx="44958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solidFill>
                  <a:schemeClr val="dk1"/>
                </a:solidFill>
              </a:rPr>
              <a:t>CREATION D’UN CLUB-HOUSE ET DE VESTIAIRES AU STADE MARCEL CERDAN A PANTIN (93) 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518" name="Google Shape;518;g2eb16413168_0_485"/>
          <p:cNvSpPr txBox="1"/>
          <p:nvPr/>
        </p:nvSpPr>
        <p:spPr>
          <a:xfrm>
            <a:off x="381000" y="415150"/>
            <a:ext cx="1057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« Consommer moins » en réduisant les besoins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519" name="Google Shape;519;g2eb16413168_0_485"/>
          <p:cNvSpPr txBox="1"/>
          <p:nvPr/>
        </p:nvSpPr>
        <p:spPr>
          <a:xfrm>
            <a:off x="304800" y="1328700"/>
            <a:ext cx="11049000" cy="85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2400">
                <a:solidFill>
                  <a:srgbClr val="C1DF1B"/>
                </a:solidFill>
              </a:rPr>
              <a:t>Une approche bioclimatique marquée :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Compacité et solarisation du bâtiment : façade SE ouverte, autres façades protégées par un ‘mur manteau’ géosourcé.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Coursive et casquette solaire en façade Sud.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Une enveloppe isolante et protectrice :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Isolation intérieure des façades par panneaux en liège de 8cm / R=1.60 W/m2.°K.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Mur en Béton de chanvre de 20cm / R=1.80 W/m2.°K.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Isolation de la toiture : Béton de chanvre de 30cm / R=6.10 W/m2.°K.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Plancher-bas isolé en sous-face.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Etanchéité à l’air soignée visant Q4-Psurf &lt; 1.70 (m3/h)/m2.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Menuiseries extérieures en Bois DV Haute Performance Uw&lt;1.20.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Taux de vitrage global rationnalisé.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dk1"/>
                </a:solidFill>
              </a:rPr>
              <a:t>Une approche énergétique tournée vers la construction géo+bio-sourcée avec une volonté de respecter le caractère perspirant des parois.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A86E8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A86E8"/>
              </a:solidFill>
            </a:endParaRPr>
          </a:p>
        </p:txBody>
      </p:sp>
      <p:sp>
        <p:nvSpPr>
          <p:cNvPr id="520" name="Google Shape;520;g2eb16413168_0_485"/>
          <p:cNvSpPr txBox="1"/>
          <p:nvPr/>
        </p:nvSpPr>
        <p:spPr>
          <a:xfrm>
            <a:off x="11754600" y="7084775"/>
            <a:ext cx="57459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4A86E8"/>
                </a:solidFill>
              </a:rPr>
              <a:t>Réflexions en cours, pour aller plus loin :</a:t>
            </a:r>
            <a:endParaRPr b="1"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Augmentation de l’épaisseur du doublage isolant en liège : passage à 14cm ?</a:t>
            </a:r>
            <a:endParaRPr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Coefficient Bbio-RT2012 à optimiser.</a:t>
            </a:r>
            <a:endParaRPr sz="2000">
              <a:solidFill>
                <a:srgbClr val="4A86E8"/>
              </a:solidFill>
            </a:endParaRPr>
          </a:p>
        </p:txBody>
      </p:sp>
      <p:pic>
        <p:nvPicPr>
          <p:cNvPr id="521" name="Google Shape;521;g2eb16413168_0_4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71050" y="2496810"/>
            <a:ext cx="6629400" cy="2570028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g2eb16413168_0_485"/>
          <p:cNvSpPr txBox="1"/>
          <p:nvPr/>
        </p:nvSpPr>
        <p:spPr>
          <a:xfrm>
            <a:off x="11071050" y="5066838"/>
            <a:ext cx="71130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600">
                <a:solidFill>
                  <a:schemeClr val="dk1"/>
                </a:solidFill>
              </a:rPr>
              <a:t>Extrait de la STD-SED en phase APS-PC (BET ARP Astrance)</a:t>
            </a:r>
            <a:endParaRPr i="1"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600">
                <a:solidFill>
                  <a:schemeClr val="dk1"/>
                </a:solidFill>
              </a:rPr>
              <a:t>Ensoleillement le 08 Juin à 12h.</a:t>
            </a:r>
            <a:endParaRPr i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g2eb16413168_0_5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2eb16413168_0_567"/>
          <p:cNvSpPr txBox="1"/>
          <p:nvPr/>
        </p:nvSpPr>
        <p:spPr>
          <a:xfrm>
            <a:off x="304800" y="9410700"/>
            <a:ext cx="177207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529" name="Google Shape;529;g2eb16413168_0_567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0" name="Google Shape;530;g2eb16413168_0_567"/>
          <p:cNvSpPr txBox="1"/>
          <p:nvPr/>
        </p:nvSpPr>
        <p:spPr>
          <a:xfrm>
            <a:off x="11430000" y="415160"/>
            <a:ext cx="44958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solidFill>
                  <a:schemeClr val="dk1"/>
                </a:solidFill>
              </a:rPr>
              <a:t>CREATION D’UN CLUB-HOUSE ET DE VESTIAIRES AU STADE MARCEL CERDAN A PANTIN (93) 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531" name="Google Shape;531;g2eb16413168_0_567"/>
          <p:cNvSpPr txBox="1"/>
          <p:nvPr/>
        </p:nvSpPr>
        <p:spPr>
          <a:xfrm>
            <a:off x="381000" y="415150"/>
            <a:ext cx="1057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Zooms sur certains enjeux énergétiques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532" name="Google Shape;532;g2eb16413168_0_567"/>
          <p:cNvSpPr txBox="1"/>
          <p:nvPr/>
        </p:nvSpPr>
        <p:spPr>
          <a:xfrm>
            <a:off x="304800" y="1176300"/>
            <a:ext cx="11049000" cy="59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La limitation des besoins de chauffage et d’ECS :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Résultats de la Simulation Thermique Dynamique en Phase APS-PC.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Besoins de chauffage &lt; 22 kWh/m2/an après optimisations APS-PC.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Dimensionnement et gestion du ballon ECS.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Gestion de la VMC, programmation saisonnière + sondes.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La Maîtrise de la Demande en Electricité :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Pas d’ascenseur.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Eclairage Leds asservi ou gradable selon local.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Système de Gestion Technique du Bâtiment GTB.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Résultats du calcul réglementaire en phase APS/PC : 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Equipement sportif / RT2012  : Bbio &lt; Bbio(max)-16%, Cep&lt;Cep(max) – 5% environ. </a:t>
            </a:r>
            <a:r>
              <a:rPr lang="fr-FR" sz="2400">
                <a:solidFill>
                  <a:srgbClr val="FF0000"/>
                </a:solidFill>
              </a:rPr>
              <a:t>Problème de respect du Pré-requis BDF Argent Niveau RT2012 -30% à ce stade.</a:t>
            </a:r>
            <a:endParaRPr sz="2400">
              <a:solidFill>
                <a:srgbClr val="4A86E8"/>
              </a:solidFill>
            </a:endParaRPr>
          </a:p>
        </p:txBody>
      </p:sp>
      <p:sp>
        <p:nvSpPr>
          <p:cNvPr id="533" name="Google Shape;533;g2eb16413168_0_567"/>
          <p:cNvSpPr txBox="1"/>
          <p:nvPr/>
        </p:nvSpPr>
        <p:spPr>
          <a:xfrm>
            <a:off x="690000" y="7413825"/>
            <a:ext cx="102786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4A86E8"/>
                </a:solidFill>
              </a:rPr>
              <a:t>Optimisations étudiées pour atteindre </a:t>
            </a:r>
            <a:r>
              <a:rPr b="1" lang="fr-FR" sz="2000">
                <a:solidFill>
                  <a:srgbClr val="4A86E8"/>
                </a:solidFill>
              </a:rPr>
              <a:t>l'Objectif</a:t>
            </a:r>
            <a:r>
              <a:rPr b="1" lang="fr-FR" sz="2000">
                <a:solidFill>
                  <a:srgbClr val="4A86E8"/>
                </a:solidFill>
              </a:rPr>
              <a:t> Cep(max)-30%</a:t>
            </a:r>
            <a:r>
              <a:rPr b="1" lang="fr-FR" sz="2000">
                <a:solidFill>
                  <a:srgbClr val="4A86E8"/>
                </a:solidFill>
              </a:rPr>
              <a:t> :</a:t>
            </a:r>
            <a:endParaRPr b="1"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Réduction de la taille du ballon de stockage ECS ► gain 0,2 point sur le Cep</a:t>
            </a:r>
            <a:endParaRPr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Indice de perméabilité à l’air de 1,5 m3/(h.m2) ► gain 0,4 point sur le Cep</a:t>
            </a:r>
            <a:endParaRPr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Réduction des débits hygiéniques de 20% ► gain 3,4 points sur le Cep</a:t>
            </a:r>
            <a:endParaRPr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t/>
            </a:r>
            <a:endParaRPr sz="2000">
              <a:solidFill>
                <a:srgbClr val="4A86E8"/>
              </a:solidFill>
            </a:endParaRPr>
          </a:p>
        </p:txBody>
      </p:sp>
      <p:pic>
        <p:nvPicPr>
          <p:cNvPr id="534" name="Google Shape;534;g2eb16413168_0_5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16725" y="5518301"/>
            <a:ext cx="4230075" cy="3277227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g2eb16413168_0_567"/>
          <p:cNvSpPr txBox="1"/>
          <p:nvPr/>
        </p:nvSpPr>
        <p:spPr>
          <a:xfrm>
            <a:off x="12116725" y="4964975"/>
            <a:ext cx="7113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600">
                <a:solidFill>
                  <a:schemeClr val="dk1"/>
                </a:solidFill>
              </a:rPr>
              <a:t>Extrait de la STD-SED en phase APS-PC  (BET ARP Astrance)</a:t>
            </a:r>
            <a:endParaRPr i="1" sz="1600">
              <a:solidFill>
                <a:schemeClr val="dk1"/>
              </a:solidFill>
            </a:endParaRPr>
          </a:p>
        </p:txBody>
      </p:sp>
      <p:sp>
        <p:nvSpPr>
          <p:cNvPr id="536" name="Google Shape;536;g2eb16413168_0_567"/>
          <p:cNvSpPr txBox="1"/>
          <p:nvPr/>
        </p:nvSpPr>
        <p:spPr>
          <a:xfrm>
            <a:off x="13198825" y="8887563"/>
            <a:ext cx="7113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600">
                <a:solidFill>
                  <a:schemeClr val="dk1"/>
                </a:solidFill>
              </a:rPr>
              <a:t>Extrait du calcul RT2012 en phase APS (BET STUDIS)</a:t>
            </a:r>
            <a:endParaRPr i="1" sz="1600">
              <a:solidFill>
                <a:schemeClr val="dk1"/>
              </a:solidFill>
            </a:endParaRPr>
          </a:p>
        </p:txBody>
      </p:sp>
      <p:pic>
        <p:nvPicPr>
          <p:cNvPr id="537" name="Google Shape;537;g2eb16413168_0_5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64688" y="1407860"/>
            <a:ext cx="6134141" cy="3434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eb16413168_0_518"/>
          <p:cNvSpPr/>
          <p:nvPr/>
        </p:nvSpPr>
        <p:spPr>
          <a:xfrm>
            <a:off x="896471" y="1585705"/>
            <a:ext cx="5275800" cy="5859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3" name="Google Shape;543;g2eb16413168_0_5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2eb16413168_0_518"/>
          <p:cNvSpPr/>
          <p:nvPr/>
        </p:nvSpPr>
        <p:spPr>
          <a:xfrm>
            <a:off x="896471" y="1585705"/>
            <a:ext cx="5275800" cy="34863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lamme.gif" id="545" name="Google Shape;545;g2eb16413168_0_5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81648" y="1545194"/>
            <a:ext cx="571504" cy="66701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2eb16413168_0_518"/>
          <p:cNvSpPr/>
          <p:nvPr/>
        </p:nvSpPr>
        <p:spPr>
          <a:xfrm>
            <a:off x="896471" y="5391150"/>
            <a:ext cx="5275800" cy="34863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g2eb16413168_0_518"/>
          <p:cNvSpPr/>
          <p:nvPr/>
        </p:nvSpPr>
        <p:spPr>
          <a:xfrm>
            <a:off x="12097871" y="5391150"/>
            <a:ext cx="5275800" cy="34863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g2eb16413168_0_518"/>
          <p:cNvSpPr/>
          <p:nvPr/>
        </p:nvSpPr>
        <p:spPr>
          <a:xfrm>
            <a:off x="12125321" y="1593278"/>
            <a:ext cx="5275800" cy="34863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g2eb16413168_0_518"/>
          <p:cNvSpPr/>
          <p:nvPr/>
        </p:nvSpPr>
        <p:spPr>
          <a:xfrm>
            <a:off x="6506135" y="1581150"/>
            <a:ext cx="5275800" cy="34863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g2eb16413168_0_518"/>
          <p:cNvSpPr/>
          <p:nvPr/>
        </p:nvSpPr>
        <p:spPr>
          <a:xfrm>
            <a:off x="6535271" y="5421974"/>
            <a:ext cx="5275800" cy="34863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g2eb16413168_0_518"/>
          <p:cNvSpPr/>
          <p:nvPr/>
        </p:nvSpPr>
        <p:spPr>
          <a:xfrm>
            <a:off x="886947" y="5391148"/>
            <a:ext cx="5275800" cy="5859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g2eb16413168_0_518"/>
          <p:cNvSpPr/>
          <p:nvPr/>
        </p:nvSpPr>
        <p:spPr>
          <a:xfrm>
            <a:off x="12088345" y="5391148"/>
            <a:ext cx="5275800" cy="5859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g2eb16413168_0_518"/>
          <p:cNvSpPr/>
          <p:nvPr/>
        </p:nvSpPr>
        <p:spPr>
          <a:xfrm>
            <a:off x="12125321" y="1593277"/>
            <a:ext cx="5275800" cy="5859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2eb16413168_0_518"/>
          <p:cNvSpPr/>
          <p:nvPr/>
        </p:nvSpPr>
        <p:spPr>
          <a:xfrm>
            <a:off x="6506135" y="1577740"/>
            <a:ext cx="5275800" cy="5859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g2eb16413168_0_518"/>
          <p:cNvSpPr/>
          <p:nvPr/>
        </p:nvSpPr>
        <p:spPr>
          <a:xfrm>
            <a:off x="6525746" y="5430308"/>
            <a:ext cx="5275800" cy="5859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2eb16413168_0_518"/>
          <p:cNvSpPr txBox="1"/>
          <p:nvPr/>
        </p:nvSpPr>
        <p:spPr>
          <a:xfrm>
            <a:off x="886945" y="1617090"/>
            <a:ext cx="4114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CHAUFFAGE</a:t>
            </a:r>
            <a:endParaRPr/>
          </a:p>
        </p:txBody>
      </p:sp>
      <p:sp>
        <p:nvSpPr>
          <p:cNvPr id="557" name="Google Shape;557;g2eb16413168_0_518"/>
          <p:cNvSpPr txBox="1"/>
          <p:nvPr/>
        </p:nvSpPr>
        <p:spPr>
          <a:xfrm>
            <a:off x="905995" y="5443601"/>
            <a:ext cx="4114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REFROIDISSEMENT</a:t>
            </a:r>
            <a:endParaRPr/>
          </a:p>
        </p:txBody>
      </p:sp>
      <p:sp>
        <p:nvSpPr>
          <p:cNvPr id="558" name="Google Shape;558;g2eb16413168_0_518"/>
          <p:cNvSpPr txBox="1"/>
          <p:nvPr/>
        </p:nvSpPr>
        <p:spPr>
          <a:xfrm>
            <a:off x="12097869" y="5422535"/>
            <a:ext cx="4114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ÉCLAIRAGE</a:t>
            </a:r>
            <a:endParaRPr/>
          </a:p>
        </p:txBody>
      </p:sp>
      <p:sp>
        <p:nvSpPr>
          <p:cNvPr id="559" name="Google Shape;559;g2eb16413168_0_518"/>
          <p:cNvSpPr txBox="1"/>
          <p:nvPr/>
        </p:nvSpPr>
        <p:spPr>
          <a:xfrm>
            <a:off x="12134847" y="1632999"/>
            <a:ext cx="4114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VENTILATION</a:t>
            </a:r>
            <a:endParaRPr/>
          </a:p>
        </p:txBody>
      </p:sp>
      <p:sp>
        <p:nvSpPr>
          <p:cNvPr id="560" name="Google Shape;560;g2eb16413168_0_518"/>
          <p:cNvSpPr txBox="1"/>
          <p:nvPr/>
        </p:nvSpPr>
        <p:spPr>
          <a:xfrm>
            <a:off x="6487085" y="1609127"/>
            <a:ext cx="4114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ECS</a:t>
            </a:r>
            <a:endParaRPr/>
          </a:p>
        </p:txBody>
      </p:sp>
      <p:sp>
        <p:nvSpPr>
          <p:cNvPr id="561" name="Google Shape;561;g2eb16413168_0_518"/>
          <p:cNvSpPr txBox="1"/>
          <p:nvPr/>
        </p:nvSpPr>
        <p:spPr>
          <a:xfrm>
            <a:off x="6535269" y="5459644"/>
            <a:ext cx="4114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PRODUCTION D’ÉNERGIE</a:t>
            </a:r>
            <a:endParaRPr/>
          </a:p>
        </p:txBody>
      </p:sp>
      <p:pic>
        <p:nvPicPr>
          <p:cNvPr descr="FLOCON.gif" id="562" name="Google Shape;562;g2eb16413168_0_5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5476" y="5415770"/>
            <a:ext cx="547200" cy="54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POULE.gif" id="563" name="Google Shape;563;g2eb16413168_0_5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915626" y="5489119"/>
            <a:ext cx="342902" cy="428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ntil.gif" id="564" name="Google Shape;564;g2eb16413168_0_5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828027" y="1653572"/>
            <a:ext cx="439071" cy="458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UTTE.gif" id="565" name="Google Shape;565;g2eb16413168_0_5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254599" y="1609127"/>
            <a:ext cx="500066" cy="500066"/>
          </a:xfrm>
          <a:prstGeom prst="rect">
            <a:avLst/>
          </a:prstGeom>
          <a:solidFill>
            <a:srgbClr val="C1DF1B"/>
          </a:solidFill>
          <a:ln>
            <a:noFill/>
          </a:ln>
        </p:spPr>
      </p:pic>
      <p:pic>
        <p:nvPicPr>
          <p:cNvPr descr="panneau solaire.gif" id="566" name="Google Shape;566;g2eb16413168_0_5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431032" y="5517888"/>
            <a:ext cx="357190" cy="391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olienne.gif" id="567" name="Google Shape;567;g2eb16413168_0_5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073842" y="5480468"/>
            <a:ext cx="357190" cy="504993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2eb16413168_0_518"/>
          <p:cNvSpPr txBox="1"/>
          <p:nvPr/>
        </p:nvSpPr>
        <p:spPr>
          <a:xfrm>
            <a:off x="886952" y="2200800"/>
            <a:ext cx="52758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-FR" sz="2800">
                <a:solidFill>
                  <a:srgbClr val="7F7F7F"/>
                </a:solidFill>
              </a:rPr>
              <a:t>PAC Air-Eau d’environ 10kW.</a:t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-FR" sz="2800">
                <a:solidFill>
                  <a:srgbClr val="7F7F7F"/>
                </a:solidFill>
              </a:rPr>
              <a:t>Radiateurs à eau chaude et têtes thermostatiques.</a:t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-FR" sz="2800">
                <a:solidFill>
                  <a:srgbClr val="7F7F7F"/>
                </a:solidFill>
              </a:rPr>
              <a:t>Batterie chaude sur CTA.</a:t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</p:txBody>
      </p:sp>
      <p:sp>
        <p:nvSpPr>
          <p:cNvPr id="569" name="Google Shape;569;g2eb16413168_0_518"/>
          <p:cNvSpPr txBox="1"/>
          <p:nvPr/>
        </p:nvSpPr>
        <p:spPr>
          <a:xfrm>
            <a:off x="12174078" y="2212200"/>
            <a:ext cx="5275800" cy="25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fr-FR" sz="2800">
                <a:solidFill>
                  <a:srgbClr val="7F7F7F"/>
                </a:solidFill>
              </a:rPr>
              <a:t>Centrale Double Flux à récup d’Energie d’efficacité &gt; 78%. Asservissement à Sondes CO2 (Club-House) ou Sondes Hygro (Vestiaires).</a:t>
            </a:r>
            <a:endParaRPr i="1" sz="2800">
              <a:solidFill>
                <a:srgbClr val="7F7F7F"/>
              </a:solidFill>
            </a:endParaRPr>
          </a:p>
        </p:txBody>
      </p:sp>
      <p:sp>
        <p:nvSpPr>
          <p:cNvPr id="570" name="Google Shape;570;g2eb16413168_0_518"/>
          <p:cNvSpPr txBox="1"/>
          <p:nvPr/>
        </p:nvSpPr>
        <p:spPr>
          <a:xfrm>
            <a:off x="906001" y="6016200"/>
            <a:ext cx="52758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-FR" sz="2800">
                <a:solidFill>
                  <a:srgbClr val="7F7F7F"/>
                </a:solidFill>
              </a:rPr>
              <a:t>Ventilation naturelle nocturne.</a:t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-FR" sz="2800">
                <a:solidFill>
                  <a:srgbClr val="7F7F7F"/>
                </a:solidFill>
              </a:rPr>
              <a:t>Brasseurs d’air pour les locaux à occupation prolongée (à l’étude mais envisagé en base).</a:t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</p:txBody>
      </p:sp>
      <p:sp>
        <p:nvSpPr>
          <p:cNvPr id="571" name="Google Shape;571;g2eb16413168_0_518"/>
          <p:cNvSpPr txBox="1"/>
          <p:nvPr/>
        </p:nvSpPr>
        <p:spPr>
          <a:xfrm>
            <a:off x="12088353" y="6016200"/>
            <a:ext cx="52758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-FR" sz="2800">
                <a:solidFill>
                  <a:srgbClr val="7F7F7F"/>
                </a:solidFill>
              </a:rPr>
              <a:t>Eclairage Leds généralisé, P &lt; 7 W/m2.</a:t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-FR" sz="2800">
                <a:solidFill>
                  <a:srgbClr val="7F7F7F"/>
                </a:solidFill>
              </a:rPr>
              <a:t>Eclairage gradable asservi à la lumière naturelle.</a:t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-FR" sz="2800">
                <a:solidFill>
                  <a:srgbClr val="7F7F7F"/>
                </a:solidFill>
              </a:rPr>
              <a:t>Détection de présence dans certains locaux .</a:t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</p:txBody>
      </p:sp>
      <p:sp>
        <p:nvSpPr>
          <p:cNvPr id="572" name="Google Shape;572;g2eb16413168_0_518"/>
          <p:cNvSpPr txBox="1"/>
          <p:nvPr/>
        </p:nvSpPr>
        <p:spPr>
          <a:xfrm>
            <a:off x="6487065" y="2212200"/>
            <a:ext cx="52758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-FR" sz="2800">
                <a:solidFill>
                  <a:srgbClr val="7F7F7F"/>
                </a:solidFill>
              </a:rPr>
              <a:t>PAC HT CO2 type Yuzen.</a:t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-FR" sz="2800">
                <a:solidFill>
                  <a:srgbClr val="7F7F7F"/>
                </a:solidFill>
              </a:rPr>
              <a:t>Ballon de stockage Tampon de 1000 Litres.</a:t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-FR" sz="2800">
                <a:solidFill>
                  <a:srgbClr val="7F7F7F"/>
                </a:solidFill>
              </a:rPr>
              <a:t>(Pas d’ECS dans les sanitaires).</a:t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</p:txBody>
      </p:sp>
      <p:sp>
        <p:nvSpPr>
          <p:cNvPr id="573" name="Google Shape;573;g2eb16413168_0_518"/>
          <p:cNvSpPr txBox="1"/>
          <p:nvPr/>
        </p:nvSpPr>
        <p:spPr>
          <a:xfrm>
            <a:off x="6535275" y="6016200"/>
            <a:ext cx="52758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fr-FR" sz="2800">
                <a:solidFill>
                  <a:srgbClr val="7F7F7F"/>
                </a:solidFill>
              </a:rPr>
              <a:t>Installation solaire étudiée mais abandonnée.</a:t>
            </a:r>
            <a:endParaRPr i="1" sz="2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rgbClr val="7F7F7F"/>
              </a:solidFill>
            </a:endParaRPr>
          </a:p>
        </p:txBody>
      </p:sp>
      <p:sp>
        <p:nvSpPr>
          <p:cNvPr id="574" name="Google Shape;574;g2eb16413168_0_518"/>
          <p:cNvSpPr txBox="1"/>
          <p:nvPr/>
        </p:nvSpPr>
        <p:spPr>
          <a:xfrm>
            <a:off x="304800" y="9410700"/>
            <a:ext cx="172803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Matériaux et autres ressources · Confort et santé </a:t>
            </a:r>
            <a:endParaRPr/>
          </a:p>
        </p:txBody>
      </p:sp>
      <p:cxnSp>
        <p:nvCxnSpPr>
          <p:cNvPr id="575" name="Google Shape;575;g2eb16413168_0_518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6" name="Google Shape;576;g2eb16413168_0_518"/>
          <p:cNvSpPr txBox="1"/>
          <p:nvPr/>
        </p:nvSpPr>
        <p:spPr>
          <a:xfrm>
            <a:off x="11430000" y="415160"/>
            <a:ext cx="44958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solidFill>
                  <a:schemeClr val="dk1"/>
                </a:solidFill>
              </a:rPr>
              <a:t>CREATION D’UN CLUB-HOUSE ET DE VESTIAIRES AU STADE MARCEL CERDAN A PANTIN (93) 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577" name="Google Shape;577;g2eb16413168_0_518"/>
          <p:cNvSpPr txBox="1"/>
          <p:nvPr/>
        </p:nvSpPr>
        <p:spPr>
          <a:xfrm>
            <a:off x="381000" y="415150"/>
            <a:ext cx="1057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Les systèmes mis en oeuvre</a:t>
            </a:r>
            <a:endParaRPr sz="3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g2eb16413168_0_5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2eb16413168_0_598"/>
          <p:cNvPicPr preferRelativeResize="0"/>
          <p:nvPr/>
        </p:nvPicPr>
        <p:blipFill rotWithShape="1">
          <a:blip r:embed="rId4">
            <a:alphaModFix/>
          </a:blip>
          <a:srcRect b="33" l="89" r="-89" t="16010"/>
          <a:stretch/>
        </p:blipFill>
        <p:spPr>
          <a:xfrm>
            <a:off x="-3" y="6823913"/>
            <a:ext cx="9144000" cy="348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g2eb16413168_0_598"/>
          <p:cNvPicPr preferRelativeResize="0"/>
          <p:nvPr/>
        </p:nvPicPr>
        <p:blipFill rotWithShape="1">
          <a:blip r:embed="rId5">
            <a:alphaModFix/>
          </a:blip>
          <a:srcRect b="8068" l="0" r="0" t="7975"/>
          <a:stretch/>
        </p:blipFill>
        <p:spPr>
          <a:xfrm>
            <a:off x="-2" y="3406943"/>
            <a:ext cx="9144000" cy="343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g2eb16413168_0_598"/>
          <p:cNvPicPr preferRelativeResize="0"/>
          <p:nvPr/>
        </p:nvPicPr>
        <p:blipFill rotWithShape="1">
          <a:blip r:embed="rId6">
            <a:alphaModFix/>
          </a:blip>
          <a:srcRect b="0" l="0" r="0" t="15853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2eb16413168_0_598"/>
          <p:cNvSpPr txBox="1"/>
          <p:nvPr/>
        </p:nvSpPr>
        <p:spPr>
          <a:xfrm>
            <a:off x="10537646" y="8724900"/>
            <a:ext cx="7162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Confort et santé</a:t>
            </a:r>
            <a:endParaRPr/>
          </a:p>
        </p:txBody>
      </p:sp>
      <p:cxnSp>
        <p:nvCxnSpPr>
          <p:cNvPr id="587" name="Google Shape;587;g2eb16413168_0_598"/>
          <p:cNvCxnSpPr/>
          <p:nvPr/>
        </p:nvCxnSpPr>
        <p:spPr>
          <a:xfrm>
            <a:off x="14173200" y="9563100"/>
            <a:ext cx="3527100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88" name="Google Shape;588;g2eb16413168_0_598"/>
          <p:cNvPicPr preferRelativeResize="0"/>
          <p:nvPr/>
        </p:nvPicPr>
        <p:blipFill rotWithShape="1">
          <a:blip r:embed="rId7">
            <a:alphaModFix/>
          </a:blip>
          <a:srcRect b="0" l="17729" r="23484" t="0"/>
          <a:stretch/>
        </p:blipFill>
        <p:spPr>
          <a:xfrm>
            <a:off x="-11727" y="0"/>
            <a:ext cx="9144000" cy="10313069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g2eb16413168_0_598"/>
          <p:cNvSpPr txBox="1"/>
          <p:nvPr>
            <p:ph type="title"/>
          </p:nvPr>
        </p:nvSpPr>
        <p:spPr>
          <a:xfrm>
            <a:off x="9126425" y="489525"/>
            <a:ext cx="67989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g2eb16413168_0_6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2eb16413168_0_609"/>
          <p:cNvSpPr txBox="1"/>
          <p:nvPr/>
        </p:nvSpPr>
        <p:spPr>
          <a:xfrm>
            <a:off x="304800" y="9410700"/>
            <a:ext cx="176976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Matériaux et autres ressources  </a:t>
            </a:r>
            <a:r>
              <a:rPr b="1"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Confort et santé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</p:txBody>
      </p:sp>
      <p:cxnSp>
        <p:nvCxnSpPr>
          <p:cNvPr id="596" name="Google Shape;596;g2eb16413168_0_609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7" name="Google Shape;597;g2eb16413168_0_609"/>
          <p:cNvSpPr txBox="1"/>
          <p:nvPr/>
        </p:nvSpPr>
        <p:spPr>
          <a:xfrm>
            <a:off x="11430000" y="415160"/>
            <a:ext cx="44958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solidFill>
                  <a:schemeClr val="dk1"/>
                </a:solidFill>
              </a:rPr>
              <a:t>CREATION D’UN CLUB-HOUSE ET DE VESTIAIRES AU STADE MARCEL CERDAN A PANTIN (93) 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598" name="Google Shape;598;g2eb16413168_0_609"/>
          <p:cNvSpPr txBox="1"/>
          <p:nvPr/>
        </p:nvSpPr>
        <p:spPr>
          <a:xfrm>
            <a:off x="381000" y="415150"/>
            <a:ext cx="1057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Confort et Santé des Utilisateurs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599" name="Google Shape;599;g2eb16413168_0_609"/>
          <p:cNvSpPr txBox="1"/>
          <p:nvPr/>
        </p:nvSpPr>
        <p:spPr>
          <a:xfrm>
            <a:off x="304800" y="1328700"/>
            <a:ext cx="5672700" cy="51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Confort Visuel :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Eclairage naturel apporté principalement par la façade Sud.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Coursives extérieures et cage d’escalier bénéficiant d’un accès à la lumière naturelle.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Calculs FLJ / ALJ réalisés en phase APS et APS-PC.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Accès satisfaisant à la lumière naturelle des locaux à occupation prolongée : l</a:t>
            </a:r>
            <a:r>
              <a:rPr lang="fr-FR" sz="2400">
                <a:solidFill>
                  <a:srgbClr val="4A86E8"/>
                </a:solidFill>
              </a:rPr>
              <a:t>e Club-House et la Loge respectent bien un ALJ &gt; 50%</a:t>
            </a:r>
            <a:r>
              <a:rPr lang="fr-FR" sz="2400">
                <a:solidFill>
                  <a:schemeClr val="dk1"/>
                </a:solidFill>
              </a:rPr>
              <a:t>.</a:t>
            </a:r>
            <a:endParaRPr sz="2400">
              <a:solidFill>
                <a:srgbClr val="4A86E8"/>
              </a:solidFill>
            </a:endParaRPr>
          </a:p>
        </p:txBody>
      </p:sp>
      <p:sp>
        <p:nvSpPr>
          <p:cNvPr id="600" name="Google Shape;600;g2eb16413168_0_609"/>
          <p:cNvSpPr txBox="1"/>
          <p:nvPr/>
        </p:nvSpPr>
        <p:spPr>
          <a:xfrm>
            <a:off x="858275" y="7886525"/>
            <a:ext cx="55596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4A86E8"/>
                </a:solidFill>
              </a:rPr>
              <a:t>Réflexions en cours, pour aller plus loin :</a:t>
            </a:r>
            <a:endParaRPr b="1"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Couleur des revêtements à affiner.</a:t>
            </a:r>
            <a:endParaRPr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Optimisations pour améliorer l’accès LN du Bureau.</a:t>
            </a:r>
            <a:endParaRPr sz="2000">
              <a:solidFill>
                <a:srgbClr val="4A86E8"/>
              </a:solidFill>
            </a:endParaRPr>
          </a:p>
        </p:txBody>
      </p:sp>
      <p:pic>
        <p:nvPicPr>
          <p:cNvPr id="601" name="Google Shape;601;g2eb16413168_0_6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9625" y="4619938"/>
            <a:ext cx="4587950" cy="1861397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2eb16413168_0_609"/>
          <p:cNvSpPr txBox="1"/>
          <p:nvPr/>
        </p:nvSpPr>
        <p:spPr>
          <a:xfrm>
            <a:off x="8030100" y="7473425"/>
            <a:ext cx="33999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600">
                <a:solidFill>
                  <a:schemeClr val="dk1"/>
                </a:solidFill>
              </a:rPr>
              <a:t>Extrait des calculs FLJ-ALJ en phase APD (BET ARP Astrance)</a:t>
            </a:r>
            <a:endParaRPr i="1" sz="1600">
              <a:solidFill>
                <a:schemeClr val="dk1"/>
              </a:solidFill>
            </a:endParaRPr>
          </a:p>
        </p:txBody>
      </p:sp>
      <p:pic>
        <p:nvPicPr>
          <p:cNvPr id="603" name="Google Shape;603;g2eb16413168_0_6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7863" y="1766450"/>
            <a:ext cx="11109961" cy="18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g2eb16413168_0_6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99975" y="3780250"/>
            <a:ext cx="5902158" cy="547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g2eb16413168_0_6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g2eb16413168_0_642"/>
          <p:cNvSpPr txBox="1"/>
          <p:nvPr/>
        </p:nvSpPr>
        <p:spPr>
          <a:xfrm>
            <a:off x="304800" y="9410700"/>
            <a:ext cx="176976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Solidaire · Énergie · Eau · Matériaux et autres ressources  </a:t>
            </a:r>
            <a:r>
              <a:rPr b="1"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Confort et santé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</p:txBody>
      </p:sp>
      <p:cxnSp>
        <p:nvCxnSpPr>
          <p:cNvPr id="611" name="Google Shape;611;g2eb16413168_0_642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2" name="Google Shape;612;g2eb16413168_0_642"/>
          <p:cNvSpPr txBox="1"/>
          <p:nvPr/>
        </p:nvSpPr>
        <p:spPr>
          <a:xfrm>
            <a:off x="11430000" y="415160"/>
            <a:ext cx="44958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solidFill>
                  <a:schemeClr val="dk1"/>
                </a:solidFill>
              </a:rPr>
              <a:t>CREATION D’UN CLUB-HOUSE ET DE VESTIAIRES AU STADE MARCEL CERDAN A PANTIN (93) 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613" name="Google Shape;613;g2eb16413168_0_642"/>
          <p:cNvSpPr txBox="1"/>
          <p:nvPr/>
        </p:nvSpPr>
        <p:spPr>
          <a:xfrm>
            <a:off x="381000" y="415150"/>
            <a:ext cx="1057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Confort et Santé des Utilisateurs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614" name="Google Shape;614;g2eb16413168_0_642"/>
          <p:cNvSpPr txBox="1"/>
          <p:nvPr/>
        </p:nvSpPr>
        <p:spPr>
          <a:xfrm>
            <a:off x="304800" y="1328700"/>
            <a:ext cx="11441700" cy="6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Confort Thermique d’Eté :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Valorisation de l’inertie thermique de l’ouvrage.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Protection solaire performante en façade Sud : casquette de largeur 1,80m.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STD réalisée à l’APS puis à l’APS-PC, vestiaires étudiés également : ouverture des fenêtres, ventilation naturelle nocturne via impostes pour les vestiaires.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Optimisations APD (+Climat 2070) : Mise en œuvre de brasseurs d’air dans les locaux à occupation prolongée à l’étude. Mise en œuvre de stores intérieurs.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400"/>
              <a:buChar char="-"/>
            </a:pPr>
            <a:r>
              <a:rPr lang="fr-FR" sz="2400">
                <a:solidFill>
                  <a:srgbClr val="4A86E8"/>
                </a:solidFill>
                <a:highlight>
                  <a:schemeClr val="lt1"/>
                </a:highlight>
              </a:rPr>
              <a:t>Taux d’inconfort Givoni &lt; 20h pour le Club-house, la Loge et le &lt;Bureau, avec brasseur sous climat actuel.</a:t>
            </a:r>
            <a:endParaRPr sz="2400">
              <a:solidFill>
                <a:srgbClr val="4A86E8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Confort Acoustique et Qualité de l’Air :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Enjeux acoustiques du projet : limitation des bruits d’équipements vers l’environnement (PAC en LT), absorption acoustique dans le foyer.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Recours à des matériaux naturels et présentant de très faibles émissions de COV - Forlamdéhydes.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615" name="Google Shape;615;g2eb16413168_0_642"/>
          <p:cNvSpPr txBox="1"/>
          <p:nvPr/>
        </p:nvSpPr>
        <p:spPr>
          <a:xfrm>
            <a:off x="14038400" y="4379650"/>
            <a:ext cx="38016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600">
                <a:solidFill>
                  <a:schemeClr val="dk1"/>
                </a:solidFill>
              </a:rPr>
              <a:t>Extrait de la STD-Confort d’été en phase APS-PC (BET ARP Astrance)</a:t>
            </a:r>
            <a:endParaRPr i="1" sz="1600">
              <a:solidFill>
                <a:schemeClr val="dk1"/>
              </a:solidFill>
            </a:endParaRPr>
          </a:p>
        </p:txBody>
      </p:sp>
      <p:pic>
        <p:nvPicPr>
          <p:cNvPr id="616" name="Google Shape;616;g2eb16413168_0_6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1325" y="7955325"/>
            <a:ext cx="2495550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2eb16413168_0_642"/>
          <p:cNvSpPr txBox="1"/>
          <p:nvPr/>
        </p:nvSpPr>
        <p:spPr>
          <a:xfrm>
            <a:off x="4860703" y="8085375"/>
            <a:ext cx="6885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4A86E8"/>
                </a:solidFill>
              </a:rPr>
              <a:t>Réflexions en cours, pour aller plus loin :</a:t>
            </a:r>
            <a:endParaRPr b="1"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Optimisations APD impact sous Climat 2070 ?</a:t>
            </a:r>
            <a:endParaRPr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 Confort d’été des locaux à occupation passagère.</a:t>
            </a:r>
            <a:endParaRPr sz="2000">
              <a:solidFill>
                <a:srgbClr val="4A86E8"/>
              </a:solidFill>
            </a:endParaRPr>
          </a:p>
        </p:txBody>
      </p:sp>
      <p:pic>
        <p:nvPicPr>
          <p:cNvPr id="618" name="Google Shape;618;g2eb16413168_0_6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99003" y="5246350"/>
            <a:ext cx="5408768" cy="401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g2eb16413168_0_6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46512" y="1717362"/>
            <a:ext cx="6236601" cy="266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g2eb16413168_0_6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g2eb16413168_0_663"/>
          <p:cNvSpPr txBox="1"/>
          <p:nvPr/>
        </p:nvSpPr>
        <p:spPr>
          <a:xfrm>
            <a:off x="15163800" y="8724900"/>
            <a:ext cx="2536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Solidaire</a:t>
            </a:r>
            <a:endParaRPr/>
          </a:p>
        </p:txBody>
      </p:sp>
      <p:cxnSp>
        <p:nvCxnSpPr>
          <p:cNvPr id="626" name="Google Shape;626;g2eb16413168_0_663"/>
          <p:cNvCxnSpPr/>
          <p:nvPr/>
        </p:nvCxnSpPr>
        <p:spPr>
          <a:xfrm>
            <a:off x="15621000" y="9563100"/>
            <a:ext cx="2079300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27" name="Google Shape;627;g2eb16413168_0_663"/>
          <p:cNvPicPr preferRelativeResize="0"/>
          <p:nvPr/>
        </p:nvPicPr>
        <p:blipFill rotWithShape="1">
          <a:blip r:embed="rId4">
            <a:alphaModFix/>
          </a:blip>
          <a:srcRect b="0" l="23653" r="17213" t="0"/>
          <a:stretch/>
        </p:blipFill>
        <p:spPr>
          <a:xfrm>
            <a:off x="-30481" y="-20652"/>
            <a:ext cx="9174481" cy="10362732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g2eb16413168_0_663"/>
          <p:cNvSpPr txBox="1"/>
          <p:nvPr>
            <p:ph type="title"/>
          </p:nvPr>
        </p:nvSpPr>
        <p:spPr>
          <a:xfrm>
            <a:off x="9126425" y="489525"/>
            <a:ext cx="67989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g2eb16413168_0_6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g2eb16413168_0_671"/>
          <p:cNvSpPr txBox="1"/>
          <p:nvPr/>
        </p:nvSpPr>
        <p:spPr>
          <a:xfrm>
            <a:off x="304800" y="9410700"/>
            <a:ext cx="175815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C1DF1B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Gestion de projet · Territoire et site ·  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Solidaire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Énergie · Eau · Matériaux et autres ressources · Confort et santé </a:t>
            </a:r>
            <a:endParaRPr/>
          </a:p>
        </p:txBody>
      </p:sp>
      <p:cxnSp>
        <p:nvCxnSpPr>
          <p:cNvPr id="635" name="Google Shape;635;g2eb16413168_0_671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6" name="Google Shape;636;g2eb16413168_0_671"/>
          <p:cNvSpPr txBox="1"/>
          <p:nvPr/>
        </p:nvSpPr>
        <p:spPr>
          <a:xfrm>
            <a:off x="11430000" y="415160"/>
            <a:ext cx="44958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solidFill>
                  <a:schemeClr val="dk1"/>
                </a:solidFill>
              </a:rPr>
              <a:t>CREATION D’UN CLUB-HOUSE ET DE VESTIAIRES AU STADE MARCEL CERDAN A PANTIN (93) 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637" name="Google Shape;637;g2eb16413168_0_671"/>
          <p:cNvSpPr txBox="1"/>
          <p:nvPr/>
        </p:nvSpPr>
        <p:spPr>
          <a:xfrm>
            <a:off x="381000" y="415150"/>
            <a:ext cx="10570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Mixité, partage et solidarité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638" name="Google Shape;638;g2eb16413168_0_671"/>
          <p:cNvSpPr txBox="1"/>
          <p:nvPr/>
        </p:nvSpPr>
        <p:spPr>
          <a:xfrm>
            <a:off x="304800" y="1328700"/>
            <a:ext cx="12420600" cy="6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Concertation et mixité :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Concertation avec la Ville et les utilisateurs à chaque étape du projet. 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Mixité générationnelle au cœur du programme, la vocation du Club-House notamment.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Flexibilité et évolutivité des espaces facilités par la trame structurelle régulière.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Déconstruction du bâtiment favorisée avec le Pisé notamment.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Une stratégie d’insertion sociale à étoffer :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-  Objectif de Nombre d’heures d’insertion à respecter &gt; 5% ici (Politique Est Ensemble).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- Chantiers d’insertion autour des filières de matériaux géosourcés ou biosourcés en cours d’étude. 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Volonté d’avoir recours à des entreprises locales.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Un soutien à la dynamique de nouvelles filières de la construction durable :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- Filière ‘Pisé’.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- Filière ‘Béton de chanvre’. 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639" name="Google Shape;639;g2eb16413168_0_671"/>
          <p:cNvSpPr txBox="1"/>
          <p:nvPr/>
        </p:nvSpPr>
        <p:spPr>
          <a:xfrm>
            <a:off x="5652603" y="7811450"/>
            <a:ext cx="68859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4A86E8"/>
                </a:solidFill>
              </a:rPr>
              <a:t>Réflexions en cours, pour aller plus loin :</a:t>
            </a:r>
            <a:endParaRPr b="1" sz="2000">
              <a:solidFill>
                <a:srgbClr val="4A86E8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2000"/>
              <a:buChar char="-"/>
            </a:pPr>
            <a:r>
              <a:rPr lang="fr-FR" sz="2000">
                <a:solidFill>
                  <a:srgbClr val="4A86E8"/>
                </a:solidFill>
              </a:rPr>
              <a:t>Corps d’état propices à l’insertion professionnelle ?</a:t>
            </a:r>
            <a:endParaRPr sz="2000">
              <a:solidFill>
                <a:srgbClr val="4A86E8"/>
              </a:solidFill>
            </a:endParaRPr>
          </a:p>
        </p:txBody>
      </p:sp>
      <p:pic>
        <p:nvPicPr>
          <p:cNvPr id="640" name="Google Shape;640;g2eb16413168_0_6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54625" y="1732192"/>
            <a:ext cx="4638800" cy="308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g2eb16413168_0_6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11738" y="5147099"/>
            <a:ext cx="3924564" cy="308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"/>
          <p:cNvSpPr txBox="1"/>
          <p:nvPr/>
        </p:nvSpPr>
        <p:spPr>
          <a:xfrm>
            <a:off x="304800" y="0"/>
            <a:ext cx="7620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Sommaire</a:t>
            </a:r>
            <a:endParaRPr/>
          </a:p>
        </p:txBody>
      </p:sp>
      <p:sp>
        <p:nvSpPr>
          <p:cNvPr id="194" name="Google Shape;194;p5"/>
          <p:cNvSpPr txBox="1"/>
          <p:nvPr/>
        </p:nvSpPr>
        <p:spPr>
          <a:xfrm>
            <a:off x="1828800" y="2388900"/>
            <a:ext cx="12192000" cy="72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Contexte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de l'opération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fr-FR" sz="3600">
                <a:solidFill>
                  <a:srgbClr val="C1DF1B"/>
                </a:solidFill>
              </a:rPr>
              <a:t>La Réponse architecturale, le Projet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Présentation des partis architecturaux</a:t>
            </a:r>
            <a:endParaRPr sz="36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Des réponses particulières et adaptées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enjeux identifiés et les choix déterminants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réponses adaptées aux 7 thématiques de la démarche BDF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Annexes</a:t>
            </a:r>
            <a:endParaRPr/>
          </a:p>
        </p:txBody>
      </p:sp>
      <p:pic>
        <p:nvPicPr>
          <p:cNvPr id="195" name="Google Shape;19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7" name="Google Shape;64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17"/>
          <p:cNvPicPr preferRelativeResize="0"/>
          <p:nvPr/>
        </p:nvPicPr>
        <p:blipFill rotWithShape="1">
          <a:blip r:embed="rId4">
            <a:alphaModFix/>
          </a:blip>
          <a:srcRect b="36" l="88" r="-88" t="16010"/>
          <a:stretch/>
        </p:blipFill>
        <p:spPr>
          <a:xfrm>
            <a:off x="-3" y="6823913"/>
            <a:ext cx="9144001" cy="348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17"/>
          <p:cNvPicPr preferRelativeResize="0"/>
          <p:nvPr/>
        </p:nvPicPr>
        <p:blipFill rotWithShape="1">
          <a:blip r:embed="rId5">
            <a:alphaModFix/>
          </a:blip>
          <a:srcRect b="8072" l="0" r="0" t="7975"/>
          <a:stretch/>
        </p:blipFill>
        <p:spPr>
          <a:xfrm>
            <a:off x="-2" y="3406943"/>
            <a:ext cx="9144001" cy="34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17"/>
          <p:cNvPicPr preferRelativeResize="0"/>
          <p:nvPr/>
        </p:nvPicPr>
        <p:blipFill rotWithShape="1">
          <a:blip r:embed="rId6">
            <a:alphaModFix/>
          </a:blip>
          <a:srcRect b="0" l="0" r="0" t="15851"/>
          <a:stretch/>
        </p:blipFill>
        <p:spPr>
          <a:xfrm>
            <a:off x="0" y="-14037"/>
            <a:ext cx="9144000" cy="343852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17"/>
          <p:cNvSpPr txBox="1"/>
          <p:nvPr/>
        </p:nvSpPr>
        <p:spPr>
          <a:xfrm>
            <a:off x="14097000" y="8724900"/>
            <a:ext cx="36034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Gestion de projet</a:t>
            </a:r>
            <a:endParaRPr/>
          </a:p>
        </p:txBody>
      </p:sp>
      <p:cxnSp>
        <p:nvCxnSpPr>
          <p:cNvPr id="652" name="Google Shape;652;p17"/>
          <p:cNvCxnSpPr/>
          <p:nvPr/>
        </p:nvCxnSpPr>
        <p:spPr>
          <a:xfrm>
            <a:off x="13944600" y="9563100"/>
            <a:ext cx="3755846" cy="0"/>
          </a:xfrm>
          <a:prstGeom prst="straightConnector1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53" name="Google Shape;653;p17"/>
          <p:cNvPicPr preferRelativeResize="0"/>
          <p:nvPr/>
        </p:nvPicPr>
        <p:blipFill rotWithShape="1">
          <a:blip r:embed="rId7">
            <a:alphaModFix/>
          </a:blip>
          <a:srcRect b="232" l="30123" r="10618" t="-232"/>
          <a:stretch/>
        </p:blipFill>
        <p:spPr>
          <a:xfrm>
            <a:off x="-3" y="-38094"/>
            <a:ext cx="9144001" cy="10351162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17"/>
          <p:cNvSpPr txBox="1"/>
          <p:nvPr>
            <p:ph type="title"/>
          </p:nvPr>
        </p:nvSpPr>
        <p:spPr>
          <a:xfrm>
            <a:off x="9126425" y="489525"/>
            <a:ext cx="67989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18"/>
          <p:cNvSpPr txBox="1"/>
          <p:nvPr/>
        </p:nvSpPr>
        <p:spPr>
          <a:xfrm>
            <a:off x="304800" y="9410700"/>
            <a:ext cx="174888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Matériaux et autres ressources · Confort et santé </a:t>
            </a:r>
            <a:endParaRPr/>
          </a:p>
        </p:txBody>
      </p:sp>
      <p:cxnSp>
        <p:nvCxnSpPr>
          <p:cNvPr id="661" name="Google Shape;661;p18"/>
          <p:cNvCxnSpPr/>
          <p:nvPr/>
        </p:nvCxnSpPr>
        <p:spPr>
          <a:xfrm>
            <a:off x="381000" y="9410700"/>
            <a:ext cx="12344400" cy="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2" name="Google Shape;662;p18"/>
          <p:cNvSpPr txBox="1"/>
          <p:nvPr/>
        </p:nvSpPr>
        <p:spPr>
          <a:xfrm>
            <a:off x="11430000" y="415160"/>
            <a:ext cx="4495800" cy="8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solidFill>
                  <a:schemeClr val="dk1"/>
                </a:solidFill>
              </a:rPr>
              <a:t>CREATION D’UN CLUB-HOUSE ET DE VESTIAIRES AU STADE MARCEL CERDAN A PANTIN (93) </a:t>
            </a:r>
            <a:endParaRPr i="1" sz="2400">
              <a:solidFill>
                <a:schemeClr val="dk1"/>
              </a:solidFill>
            </a:endParaRPr>
          </a:p>
        </p:txBody>
      </p:sp>
      <p:sp>
        <p:nvSpPr>
          <p:cNvPr id="663" name="Google Shape;663;p18"/>
          <p:cNvSpPr txBox="1"/>
          <p:nvPr/>
        </p:nvSpPr>
        <p:spPr>
          <a:xfrm>
            <a:off x="381000" y="415150"/>
            <a:ext cx="10570500" cy="12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Une implication collective au service de la démarche BDF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664" name="Google Shape;664;p18"/>
          <p:cNvSpPr txBox="1"/>
          <p:nvPr/>
        </p:nvSpPr>
        <p:spPr>
          <a:xfrm>
            <a:off x="768175" y="2243100"/>
            <a:ext cx="13341600" cy="64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Une Organisation fine et une implication de chacun :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Equipe Projet Etoffée.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Formation et Compétence BDF des chargés d’opération de la Ville de Pantin.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Réunions inter-services en phase Programmation.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Collaboration et relations directes inter-strates MO – AMO – MOE – MOEU.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Des outils de pilotage environnemental adaptés :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Fiche SME ‘Justificatifs BDF en phase Conception’.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Tableaux d’échanges sur les Hypothèses STD en cours.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2400">
                <a:solidFill>
                  <a:srgbClr val="C1DF1B"/>
                </a:solidFill>
              </a:rPr>
              <a:t>Des enjeux particuliers en phase Travaux :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Intégration des contraintes liées au développement de la ZAC, phasage.`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Chantier en site occupé.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Charte ‘chantier vert’ bien prévue.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42"/>
          <p:cNvSpPr txBox="1"/>
          <p:nvPr/>
        </p:nvSpPr>
        <p:spPr>
          <a:xfrm>
            <a:off x="381000" y="254850"/>
            <a:ext cx="8284200" cy="18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Points forts du projet</a:t>
            </a:r>
            <a:endParaRPr/>
          </a:p>
        </p:txBody>
      </p:sp>
      <p:sp>
        <p:nvSpPr>
          <p:cNvPr id="671" name="Google Shape;671;p42"/>
          <p:cNvSpPr txBox="1"/>
          <p:nvPr>
            <p:ph type="title"/>
          </p:nvPr>
        </p:nvSpPr>
        <p:spPr>
          <a:xfrm>
            <a:off x="9126425" y="489525"/>
            <a:ext cx="67989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42"/>
          <p:cNvSpPr txBox="1"/>
          <p:nvPr/>
        </p:nvSpPr>
        <p:spPr>
          <a:xfrm>
            <a:off x="304800" y="2243100"/>
            <a:ext cx="15620400" cy="72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2400">
                <a:solidFill>
                  <a:srgbClr val="C1DF1B"/>
                </a:solidFill>
              </a:rPr>
              <a:t>PROGRAMMATION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Ambition environnementale marquée pour un équipement de taille modeste.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APPROCHE ENERGETIQUE ENGAGÉE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Compacité, Solarisation, Protection.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PAC performantes pour une autonomie énergétique du bâtiment.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APPROCHE PAYSAGERE + ICU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Renforcement de la végétation à proximité du bâtiment, toitures terrasses végétales, albédos maîtrisés, noue.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MATERIALITÉ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dk1"/>
                </a:solidFill>
                <a:highlight>
                  <a:schemeClr val="lt1"/>
                </a:highlight>
              </a:rPr>
              <a:t>Recours important aux filières de construction géo-sourcée et bio-sourcée.</a:t>
            </a:r>
            <a:endParaRPr b="1"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Isolation biosourcée quasiment généralisée.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EXPLOITATION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Sensibilisation adaptée des utilisateurs prévue.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43"/>
          <p:cNvSpPr txBox="1"/>
          <p:nvPr/>
        </p:nvSpPr>
        <p:spPr>
          <a:xfrm>
            <a:off x="381000" y="0"/>
            <a:ext cx="9067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Inventivité</a:t>
            </a:r>
            <a:endParaRPr/>
          </a:p>
        </p:txBody>
      </p:sp>
      <p:pic>
        <p:nvPicPr>
          <p:cNvPr descr="Ampoule et engrenage" id="679" name="Google Shape;679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2600" y="337128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43"/>
          <p:cNvSpPr txBox="1"/>
          <p:nvPr>
            <p:ph type="title"/>
          </p:nvPr>
        </p:nvSpPr>
        <p:spPr>
          <a:xfrm>
            <a:off x="9126425" y="489525"/>
            <a:ext cx="67989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43"/>
          <p:cNvSpPr txBox="1"/>
          <p:nvPr/>
        </p:nvSpPr>
        <p:spPr>
          <a:xfrm>
            <a:off x="661275" y="2938575"/>
            <a:ext cx="11544900" cy="55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CONCEPTION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Façades en pisé avec doublage spécifique pour locaux humides.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Plancher intermédiaire en béton de chaux.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Béton de chanvre.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PAC au CO2.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Approche de confort thermique déployée pour des locaux à utilisation passagère.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TRAVAUX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highlight>
                  <a:schemeClr val="lt1"/>
                </a:highlight>
              </a:rPr>
              <a:t>Ateliers d’insertion autour des nouvelles filières.</a:t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44"/>
          <p:cNvSpPr txBox="1"/>
          <p:nvPr/>
        </p:nvSpPr>
        <p:spPr>
          <a:xfrm>
            <a:off x="381000" y="0"/>
            <a:ext cx="60135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Radar BDF</a:t>
            </a:r>
            <a:endParaRPr/>
          </a:p>
        </p:txBody>
      </p:sp>
      <p:sp>
        <p:nvSpPr>
          <p:cNvPr id="688" name="Google Shape;688;p44"/>
          <p:cNvSpPr txBox="1"/>
          <p:nvPr>
            <p:ph type="title"/>
          </p:nvPr>
        </p:nvSpPr>
        <p:spPr>
          <a:xfrm>
            <a:off x="9126425" y="489525"/>
            <a:ext cx="67989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44"/>
          <p:cNvSpPr txBox="1"/>
          <p:nvPr/>
        </p:nvSpPr>
        <p:spPr>
          <a:xfrm>
            <a:off x="721800" y="5125500"/>
            <a:ext cx="56727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b="1" lang="fr-FR" sz="2400">
                <a:solidFill>
                  <a:schemeClr val="dk1"/>
                </a:solidFill>
                <a:highlight>
                  <a:schemeClr val="lt1"/>
                </a:highlight>
              </a:rPr>
              <a:t>Score BDF = 53 Points à l’APS-PC.</a:t>
            </a:r>
            <a:endParaRPr b="1" sz="24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pic>
        <p:nvPicPr>
          <p:cNvPr id="690" name="Google Shape;69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2950" y="2981125"/>
            <a:ext cx="5672700" cy="5505408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44"/>
          <p:cNvSpPr txBox="1"/>
          <p:nvPr/>
        </p:nvSpPr>
        <p:spPr>
          <a:xfrm>
            <a:off x="8288500" y="3429000"/>
            <a:ext cx="19182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600">
                <a:solidFill>
                  <a:srgbClr val="FF9900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Confort &amp; santé 72%</a:t>
            </a:r>
            <a:endParaRPr b="1" sz="2600">
              <a:solidFill>
                <a:srgbClr val="FF9900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2" name="Google Shape;692;p44"/>
          <p:cNvSpPr txBox="1"/>
          <p:nvPr/>
        </p:nvSpPr>
        <p:spPr>
          <a:xfrm>
            <a:off x="7164150" y="6012000"/>
            <a:ext cx="2108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600">
                <a:solidFill>
                  <a:srgbClr val="C94513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Autres ressources 70%</a:t>
            </a:r>
            <a:endParaRPr b="1" sz="2600">
              <a:solidFill>
                <a:srgbClr val="C94513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3" name="Google Shape;693;p44"/>
          <p:cNvSpPr txBox="1"/>
          <p:nvPr/>
        </p:nvSpPr>
        <p:spPr>
          <a:xfrm>
            <a:off x="10206700" y="8605600"/>
            <a:ext cx="1019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600">
                <a:solidFill>
                  <a:srgbClr val="1155CC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Eau 50%</a:t>
            </a:r>
            <a:endParaRPr b="1" sz="2600">
              <a:solidFill>
                <a:srgbClr val="1155CC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4" name="Google Shape;694;p44"/>
          <p:cNvSpPr txBox="1"/>
          <p:nvPr/>
        </p:nvSpPr>
        <p:spPr>
          <a:xfrm>
            <a:off x="13745575" y="8357475"/>
            <a:ext cx="217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600">
                <a:solidFill>
                  <a:srgbClr val="7A916B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Énergie 51%</a:t>
            </a:r>
            <a:endParaRPr b="1" sz="2600">
              <a:solidFill>
                <a:srgbClr val="7A916B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5" name="Google Shape;695;p44"/>
          <p:cNvSpPr txBox="1"/>
          <p:nvPr/>
        </p:nvSpPr>
        <p:spPr>
          <a:xfrm>
            <a:off x="15135650" y="6412200"/>
            <a:ext cx="324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600">
                <a:solidFill>
                  <a:srgbClr val="0097A7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Solidaire 59%</a:t>
            </a:r>
            <a:endParaRPr b="1" sz="2600">
              <a:solidFill>
                <a:srgbClr val="0097A7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6" name="Google Shape;696;p44"/>
          <p:cNvSpPr txBox="1"/>
          <p:nvPr/>
        </p:nvSpPr>
        <p:spPr>
          <a:xfrm>
            <a:off x="14543700" y="3429000"/>
            <a:ext cx="1983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600">
                <a:solidFill>
                  <a:srgbClr val="A1CF6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Territoire et site 68%</a:t>
            </a:r>
            <a:endParaRPr b="1" sz="2600">
              <a:solidFill>
                <a:srgbClr val="A1CF69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7" name="Google Shape;697;p44"/>
          <p:cNvSpPr txBox="1"/>
          <p:nvPr/>
        </p:nvSpPr>
        <p:spPr>
          <a:xfrm>
            <a:off x="10882525" y="1836125"/>
            <a:ext cx="2399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rgbClr val="9E1414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Gestion de projet 72%</a:t>
            </a:r>
            <a:endParaRPr b="1" sz="2800">
              <a:solidFill>
                <a:srgbClr val="9E1414"/>
              </a:solidFill>
              <a:highlight>
                <a:srgbClr val="FFFFFF"/>
              </a:highlight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98" name="Google Shape;69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325" y="2873850"/>
            <a:ext cx="6805656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45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705" name="Google Shape;705;p45"/>
          <p:cNvSpPr txBox="1"/>
          <p:nvPr/>
        </p:nvSpPr>
        <p:spPr>
          <a:xfrm>
            <a:off x="533400" y="1638300"/>
            <a:ext cx="426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Façades Latérales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706" name="Google Shape;706;p45"/>
          <p:cNvSpPr txBox="1"/>
          <p:nvPr>
            <p:ph type="title"/>
          </p:nvPr>
        </p:nvSpPr>
        <p:spPr>
          <a:xfrm>
            <a:off x="9126425" y="489525"/>
            <a:ext cx="67989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7" name="Google Shape;70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800" y="2284800"/>
            <a:ext cx="9715500" cy="748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g2eb16413168_0_7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g2eb16413168_0_729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714" name="Google Shape;714;g2eb16413168_0_729"/>
          <p:cNvSpPr txBox="1"/>
          <p:nvPr/>
        </p:nvSpPr>
        <p:spPr>
          <a:xfrm>
            <a:off x="533400" y="1638300"/>
            <a:ext cx="4267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Coupe sur parois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715" name="Google Shape;715;g2eb16413168_0_729"/>
          <p:cNvSpPr txBox="1"/>
          <p:nvPr>
            <p:ph type="title"/>
          </p:nvPr>
        </p:nvSpPr>
        <p:spPr>
          <a:xfrm>
            <a:off x="9126425" y="489525"/>
            <a:ext cx="67989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6" name="Google Shape;716;g2eb16413168_0_7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4575" y="2553050"/>
            <a:ext cx="12938024" cy="70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g2eb16413168_0_7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836250"/>
            <a:ext cx="3944824" cy="2046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g2eb375e797a_0_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1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g2eb375e797a_0_2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724" name="Google Shape;724;g2eb375e797a_0_2"/>
          <p:cNvSpPr txBox="1"/>
          <p:nvPr/>
        </p:nvSpPr>
        <p:spPr>
          <a:xfrm>
            <a:off x="533400" y="1638300"/>
            <a:ext cx="42672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3600">
                <a:solidFill>
                  <a:schemeClr val="dk1"/>
                </a:solidFill>
              </a:rPr>
              <a:t>Coupe sur complexe de toiture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725" name="Google Shape;725;g2eb375e797a_0_2"/>
          <p:cNvSpPr txBox="1"/>
          <p:nvPr>
            <p:ph type="title"/>
          </p:nvPr>
        </p:nvSpPr>
        <p:spPr>
          <a:xfrm>
            <a:off x="9126425" y="489525"/>
            <a:ext cx="6798900" cy="12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g2eb375e797a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7500" y="2838900"/>
            <a:ext cx="13464574" cy="69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6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03" name="Google Shape;203;p6"/>
          <p:cNvSpPr txBox="1"/>
          <p:nvPr/>
        </p:nvSpPr>
        <p:spPr>
          <a:xfrm>
            <a:off x="533400" y="1638300"/>
            <a:ext cx="3886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204" name="Google Shape;204;p6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6150" y="2095500"/>
            <a:ext cx="9257424" cy="7704949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6" name="Google Shape;206;p6"/>
          <p:cNvSpPr txBox="1"/>
          <p:nvPr/>
        </p:nvSpPr>
        <p:spPr>
          <a:xfrm>
            <a:off x="786250" y="3429000"/>
            <a:ext cx="6575400" cy="3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Localisation</a:t>
            </a:r>
            <a:endParaRPr sz="24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>
                <a:solidFill>
                  <a:schemeClr val="dk1"/>
                </a:solidFill>
              </a:rPr>
              <a:t>- Station de Métro Ligne 07 ‘Fort d’Aubervilliers’ à environ 500m du site.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>
                <a:solidFill>
                  <a:schemeClr val="dk1"/>
                </a:solidFill>
              </a:rPr>
              <a:t>- Cimetière parisien de Pantin à proximité directe au Sud du site.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>
                <a:solidFill>
                  <a:schemeClr val="dk1"/>
                </a:solidFill>
              </a:rPr>
              <a:t>- ZAC du Fort d’Aubervilliers à proximité directe au Nord du site.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2400">
                <a:solidFill>
                  <a:schemeClr val="dk1"/>
                </a:solidFill>
              </a:rPr>
              <a:t>- Route Nationale RN4 à proximité directe à l’Ouest du site.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7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13" name="Google Shape;213;p7"/>
          <p:cNvSpPr txBox="1"/>
          <p:nvPr/>
        </p:nvSpPr>
        <p:spPr>
          <a:xfrm>
            <a:off x="533400" y="1638300"/>
            <a:ext cx="5073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</p:txBody>
      </p:sp>
      <p:sp>
        <p:nvSpPr>
          <p:cNvPr id="214" name="Google Shape;214;p7"/>
          <p:cNvSpPr/>
          <p:nvPr/>
        </p:nvSpPr>
        <p:spPr>
          <a:xfrm>
            <a:off x="9604350" y="2095500"/>
            <a:ext cx="8248200" cy="79263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5" name="Google Shape;215;p7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7"/>
          <p:cNvSpPr txBox="1"/>
          <p:nvPr/>
        </p:nvSpPr>
        <p:spPr>
          <a:xfrm>
            <a:off x="533400" y="2586000"/>
            <a:ext cx="9081600" cy="757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Pantin, une Ville de Sports</a:t>
            </a:r>
            <a:endParaRPr sz="24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2400">
                <a:solidFill>
                  <a:schemeClr val="dk1"/>
                </a:solidFill>
              </a:rPr>
              <a:t>- 35 associations sportives, accueillant 9 000 licenciés.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2400">
                <a:solidFill>
                  <a:schemeClr val="dk1"/>
                </a:solidFill>
              </a:rPr>
              <a:t>- 5 gymnases, 4 stades, 1 piscine, 1 bassin d’apprentissage, 1 salle d’escalade privée.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Du Stade au Complexe Marcel Cerdan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Le Stade Marcel Cerdan, un équipement historique de la Ville construit en 1968.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Rénovation du Stade en 2016, intégration d’une pelouse synthétique.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Le 08 février 2029 : site adjacent ayant obtenu 2 lauriers du Label ‘Ville active et sportive’ décerné par le Ministère des Sports dans le cadre des JO Paris 2024.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Projet de Campus sportif Marcel Cerdan, Willmotte et Associés Architectes MOE : Halle sportive + 2 city-stades + piste Athlétisme.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2400">
                <a:solidFill>
                  <a:srgbClr val="4A86E8"/>
                </a:solidFill>
              </a:rPr>
              <a:t>----&gt; Constitution d’un Pôle sportif renforcé pour le secteur.</a:t>
            </a:r>
            <a:endParaRPr sz="2400">
              <a:solidFill>
                <a:srgbClr val="4A86E8"/>
              </a:solidFill>
            </a:endParaRPr>
          </a:p>
        </p:txBody>
      </p:sp>
      <p:pic>
        <p:nvPicPr>
          <p:cNvPr id="217" name="Google Shape;217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75613" y="3376750"/>
            <a:ext cx="7305676" cy="33749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8" name="Google Shape;218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49200" y="6947500"/>
            <a:ext cx="6599648" cy="24390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9" name="Google Shape;219;p7"/>
          <p:cNvSpPr txBox="1"/>
          <p:nvPr/>
        </p:nvSpPr>
        <p:spPr>
          <a:xfrm>
            <a:off x="9756450" y="2218200"/>
            <a:ext cx="79440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4A86E8"/>
                </a:solidFill>
              </a:rPr>
              <a:t>« Le 5 mai 1918, l’Olympique de Pantin remportait la première Coupe de France de Football de l’histoire. »</a:t>
            </a:r>
            <a:endParaRPr sz="2400">
              <a:solidFill>
                <a:srgbClr val="4A86E8"/>
              </a:solidFill>
            </a:endParaRPr>
          </a:p>
        </p:txBody>
      </p:sp>
      <p:sp>
        <p:nvSpPr>
          <p:cNvPr id="220" name="Google Shape;220;p7"/>
          <p:cNvSpPr txBox="1"/>
          <p:nvPr/>
        </p:nvSpPr>
        <p:spPr>
          <a:xfrm>
            <a:off x="10310175" y="9386500"/>
            <a:ext cx="6599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600">
                <a:solidFill>
                  <a:schemeClr val="dk1"/>
                </a:solidFill>
              </a:rPr>
              <a:t>Le projet de Complexe Sportif, Willmotte et Associés Architectes </a:t>
            </a:r>
            <a:endParaRPr i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8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27" name="Google Shape;227;p8"/>
          <p:cNvSpPr txBox="1"/>
          <p:nvPr/>
        </p:nvSpPr>
        <p:spPr>
          <a:xfrm>
            <a:off x="533400" y="1638300"/>
            <a:ext cx="546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Programme de l’opération</a:t>
            </a:r>
            <a:endParaRPr/>
          </a:p>
        </p:txBody>
      </p:sp>
      <p:sp>
        <p:nvSpPr>
          <p:cNvPr id="228" name="Google Shape;228;p8"/>
          <p:cNvSpPr/>
          <p:nvPr/>
        </p:nvSpPr>
        <p:spPr>
          <a:xfrm>
            <a:off x="14204425" y="2794525"/>
            <a:ext cx="3681900" cy="1630800"/>
          </a:xfrm>
          <a:prstGeom prst="rect">
            <a:avLst/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600">
                <a:solidFill>
                  <a:schemeClr val="dk1"/>
                </a:solidFill>
              </a:rPr>
              <a:t>184 m2 SU en phase Programme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1600">
                <a:solidFill>
                  <a:schemeClr val="dk1"/>
                </a:solidFill>
              </a:rPr>
              <a:t>38 m2 SU en phase Programme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600">
                <a:solidFill>
                  <a:schemeClr val="dk1"/>
                </a:solidFill>
              </a:rPr>
              <a:t>52  m2 SU en phase Programme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29" name="Google Shape;229;p8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8"/>
          <p:cNvSpPr txBox="1"/>
          <p:nvPr/>
        </p:nvSpPr>
        <p:spPr>
          <a:xfrm>
            <a:off x="533400" y="2586000"/>
            <a:ext cx="14457000" cy="6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C1DF1B"/>
                </a:solidFill>
              </a:rPr>
              <a:t>Un nouveau bâtiment destiné à l’activité du Football</a:t>
            </a:r>
            <a:endParaRPr sz="2400"/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2400">
                <a:solidFill>
                  <a:schemeClr val="dk1"/>
                </a:solidFill>
              </a:rPr>
              <a:t>- Un ensemble de </a:t>
            </a:r>
            <a:r>
              <a:rPr b="1" lang="fr-FR" sz="2400">
                <a:solidFill>
                  <a:schemeClr val="dk1"/>
                </a:solidFill>
              </a:rPr>
              <a:t>Vestiaires</a:t>
            </a:r>
            <a:r>
              <a:rPr lang="fr-FR" sz="2400">
                <a:solidFill>
                  <a:schemeClr val="dk1"/>
                </a:solidFill>
              </a:rPr>
              <a:t> (6 pour les sportifs, 2 pour les arbitres), douches et sanitaires en lien.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2400">
                <a:solidFill>
                  <a:schemeClr val="dk1"/>
                </a:solidFill>
              </a:rPr>
              <a:t>- Un </a:t>
            </a:r>
            <a:r>
              <a:rPr b="1" lang="fr-FR" sz="2400">
                <a:solidFill>
                  <a:schemeClr val="dk1"/>
                </a:solidFill>
              </a:rPr>
              <a:t>Club-House</a:t>
            </a:r>
            <a:r>
              <a:rPr lang="fr-FR" sz="2400">
                <a:solidFill>
                  <a:schemeClr val="dk1"/>
                </a:solidFill>
              </a:rPr>
              <a:t> pouvant accueillir jusqu’à 40 personnes.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sz="2400">
                <a:solidFill>
                  <a:schemeClr val="dk1"/>
                </a:solidFill>
              </a:rPr>
              <a:t>- Des </a:t>
            </a:r>
            <a:r>
              <a:rPr b="1" lang="fr-FR" sz="2400">
                <a:solidFill>
                  <a:schemeClr val="dk1"/>
                </a:solidFill>
              </a:rPr>
              <a:t>locaux annexes</a:t>
            </a:r>
            <a:r>
              <a:rPr lang="fr-FR" sz="2400">
                <a:solidFill>
                  <a:schemeClr val="dk1"/>
                </a:solidFill>
              </a:rPr>
              <a:t> : bureau, loge Gardien, Infirmerie, buanderie, stockage.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2400">
                <a:solidFill>
                  <a:srgbClr val="C1DF1B"/>
                </a:solidFill>
              </a:rPr>
              <a:t>Les données programmatiques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Phase Conception débutée en Mars 2024. Phase APS remise en Mai 2024. Dépôt de PC en Juillet 2024.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Démarrage des Travaux envisagé en Avril 2025 (10 mois yc prépa). Livraison visée en Janvier 2026.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Estimation prévisionnelle du Coût des Travaux / Programme : 1 187 500 Euros HT.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2400">
                <a:solidFill>
                  <a:srgbClr val="C1DF1B"/>
                </a:solidFill>
              </a:rPr>
              <a:t>Les  objectifs environnementaux du Programme</a:t>
            </a:r>
            <a:endParaRPr b="1" sz="2400">
              <a:solidFill>
                <a:srgbClr val="C1DF1B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>
                <a:solidFill>
                  <a:srgbClr val="4A86E8"/>
                </a:solidFill>
              </a:rPr>
              <a:t>Obtenir la certification ‘Démarche Bâtiment Durable Francilien BDF / Niveau Argent’.</a:t>
            </a:r>
            <a:endParaRPr sz="2400">
              <a:solidFill>
                <a:srgbClr val="4A86E8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400">
                <a:solidFill>
                  <a:schemeClr val="dk1"/>
                </a:solidFill>
              </a:rPr>
              <a:t>Assurer une intégration architecturale et harmonieuse à l’ensemble bâti.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Assurer une facilité d’utilisation et optimiser les coûts d’exploitation de l’ouvrage.</a:t>
            </a:r>
            <a:endParaRPr sz="2400">
              <a:solidFill>
                <a:srgbClr val="4A86E8"/>
              </a:solidFill>
            </a:endParaRPr>
          </a:p>
        </p:txBody>
      </p:sp>
      <p:pic>
        <p:nvPicPr>
          <p:cNvPr id="231" name="Google Shape;23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80650" y="7679100"/>
            <a:ext cx="1726144" cy="104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9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38" name="Google Shape;238;p9"/>
          <p:cNvSpPr txBox="1"/>
          <p:nvPr/>
        </p:nvSpPr>
        <p:spPr>
          <a:xfrm>
            <a:off x="533400" y="1638300"/>
            <a:ext cx="5838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fr-FR" sz="3600">
                <a:solidFill>
                  <a:schemeClr val="dk1"/>
                </a:solidFill>
              </a:rPr>
              <a:t>Programme de l’opération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239" name="Google Shape;239;p9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9"/>
          <p:cNvSpPr txBox="1"/>
          <p:nvPr/>
        </p:nvSpPr>
        <p:spPr>
          <a:xfrm>
            <a:off x="533400" y="2586000"/>
            <a:ext cx="168666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-FR" sz="2400">
                <a:solidFill>
                  <a:srgbClr val="C1DF1B"/>
                </a:solidFill>
              </a:rPr>
              <a:t>Une réflexion programmatique menée dans le dialogue</a:t>
            </a:r>
            <a:endParaRPr b="1" sz="2400">
              <a:solidFill>
                <a:srgbClr val="C1DF1B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Un bâtiment centré autour de l’activité football devant permettre l’obtention d’un niveau d’homologation T5.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Un équipement destiné à la population locale.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Une assiette d’intervention peu évidente à caler.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Une absence de besoins de stationnement affirmée.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</a:pPr>
            <a:r>
              <a:rPr lang="fr-FR" sz="2400">
                <a:solidFill>
                  <a:schemeClr val="dk1"/>
                </a:solidFill>
              </a:rPr>
              <a:t>Des échanges continus avec les futurs utilisateurs du Programme aux Travaux.</a:t>
            </a:r>
            <a:endParaRPr sz="2400">
              <a:solidFill>
                <a:srgbClr val="4A86E8"/>
              </a:solidFill>
            </a:endParaRPr>
          </a:p>
        </p:txBody>
      </p:sp>
      <p:pic>
        <p:nvPicPr>
          <p:cNvPr id="241" name="Google Shape;24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7950" y="5424850"/>
            <a:ext cx="10404228" cy="43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9"/>
          <p:cNvSpPr txBox="1"/>
          <p:nvPr/>
        </p:nvSpPr>
        <p:spPr>
          <a:xfrm>
            <a:off x="10796725" y="9379150"/>
            <a:ext cx="7113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600">
                <a:solidFill>
                  <a:schemeClr val="dk1"/>
                </a:solidFill>
              </a:rPr>
              <a:t>Schéma fonctionnel général de l’équipement (Programme MM)</a:t>
            </a:r>
            <a:endParaRPr i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0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/>
          </a:p>
        </p:txBody>
      </p:sp>
      <p:sp>
        <p:nvSpPr>
          <p:cNvPr id="249" name="Google Shape;249;p10"/>
          <p:cNvSpPr txBox="1"/>
          <p:nvPr/>
        </p:nvSpPr>
        <p:spPr>
          <a:xfrm>
            <a:off x="533400" y="1638300"/>
            <a:ext cx="5562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</a:rPr>
              <a:t>Présentation du site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250" name="Google Shape;250;p10"/>
          <p:cNvSpPr txBox="1"/>
          <p:nvPr>
            <p:ph type="title"/>
          </p:nvPr>
        </p:nvSpPr>
        <p:spPr>
          <a:xfrm>
            <a:off x="5861725" y="489525"/>
            <a:ext cx="10063800" cy="9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fr-FR" sz="1800">
                <a:latin typeface="Arial"/>
                <a:ea typeface="Arial"/>
                <a:cs typeface="Arial"/>
                <a:sym typeface="Arial"/>
              </a:rPr>
              <a:t>CREATION D’UN CLUB-HOUSE ET DE VESTIAIRES AU STADE MARCEL CERDAN A PANTIN (93) - COMMISSION PHASE CONCEPTION</a:t>
            </a:r>
            <a:endParaRPr i="1"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2050" y="3566575"/>
            <a:ext cx="6572250" cy="493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9350" y="2380200"/>
            <a:ext cx="354330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05900" y="1542525"/>
            <a:ext cx="59055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0"/>
          <p:cNvSpPr txBox="1"/>
          <p:nvPr/>
        </p:nvSpPr>
        <p:spPr>
          <a:xfrm>
            <a:off x="12796450" y="1227975"/>
            <a:ext cx="52059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600">
                <a:solidFill>
                  <a:srgbClr val="00B050"/>
                </a:solidFill>
              </a:rPr>
              <a:t>SITE</a:t>
            </a:r>
            <a:endParaRPr b="1" sz="1600">
              <a:solidFill>
                <a:srgbClr val="00B05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00B050"/>
                </a:solidFill>
              </a:rPr>
              <a:t>Campagnes / mesures / études complémentaires en cours</a:t>
            </a:r>
            <a:endParaRPr sz="1600">
              <a:solidFill>
                <a:srgbClr val="00B050"/>
              </a:solidFill>
            </a:endParaRPr>
          </a:p>
        </p:txBody>
      </p:sp>
      <p:sp>
        <p:nvSpPr>
          <p:cNvPr id="255" name="Google Shape;255;p10"/>
          <p:cNvSpPr txBox="1"/>
          <p:nvPr/>
        </p:nvSpPr>
        <p:spPr>
          <a:xfrm>
            <a:off x="13124800" y="2479838"/>
            <a:ext cx="49854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1800">
                <a:solidFill>
                  <a:srgbClr val="31859C"/>
                </a:solidFill>
              </a:rPr>
              <a:t>* Site enclavé entre le cimetière, le Centre Bus-RATP et le Fort d’Aubervilliers.</a:t>
            </a:r>
            <a:endParaRPr sz="1800">
              <a:solidFill>
                <a:srgbClr val="31859C"/>
              </a:solidFill>
            </a:endParaRPr>
          </a:p>
        </p:txBody>
      </p:sp>
      <p:sp>
        <p:nvSpPr>
          <p:cNvPr id="256" name="Google Shape;256;p10"/>
          <p:cNvSpPr txBox="1"/>
          <p:nvPr/>
        </p:nvSpPr>
        <p:spPr>
          <a:xfrm>
            <a:off x="12087150" y="4587875"/>
            <a:ext cx="55626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1800">
                <a:solidFill>
                  <a:srgbClr val="31859C"/>
                </a:solidFill>
              </a:rPr>
              <a:t>* Pistes cyclables de l’Avenue Jean Jaurès et projets de voies douces de la ZAC. </a:t>
            </a:r>
            <a:r>
              <a:rPr b="1" lang="fr-FR" sz="1800">
                <a:solidFill>
                  <a:srgbClr val="31859C"/>
                </a:solidFill>
              </a:rPr>
              <a:t>Chemin d’Aubervilliers</a:t>
            </a:r>
            <a:r>
              <a:rPr lang="fr-FR" sz="1800">
                <a:solidFill>
                  <a:srgbClr val="31859C"/>
                </a:solidFill>
              </a:rPr>
              <a:t>.</a:t>
            </a:r>
            <a:endParaRPr sz="1800">
              <a:solidFill>
                <a:srgbClr val="31859C"/>
              </a:solidFill>
            </a:endParaRPr>
          </a:p>
        </p:txBody>
      </p:sp>
      <p:sp>
        <p:nvSpPr>
          <p:cNvPr id="257" name="Google Shape;257;p10"/>
          <p:cNvSpPr txBox="1"/>
          <p:nvPr/>
        </p:nvSpPr>
        <p:spPr>
          <a:xfrm>
            <a:off x="12087150" y="6156625"/>
            <a:ext cx="485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31859C"/>
                </a:solidFill>
              </a:rPr>
              <a:t>* Tissu urbain en évolution.</a:t>
            </a:r>
            <a:endParaRPr sz="1800">
              <a:solidFill>
                <a:srgbClr val="31859C"/>
              </a:solidFill>
            </a:endParaRPr>
          </a:p>
        </p:txBody>
      </p:sp>
      <p:sp>
        <p:nvSpPr>
          <p:cNvPr id="258" name="Google Shape;258;p10"/>
          <p:cNvSpPr txBox="1"/>
          <p:nvPr/>
        </p:nvSpPr>
        <p:spPr>
          <a:xfrm>
            <a:off x="12087150" y="5677238"/>
            <a:ext cx="556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31859C"/>
                </a:solidFill>
              </a:rPr>
              <a:t>* Pas de masques solaires bâtis. </a:t>
            </a:r>
            <a:endParaRPr sz="1800">
              <a:solidFill>
                <a:srgbClr val="31859C"/>
              </a:solidFill>
            </a:endParaRPr>
          </a:p>
        </p:txBody>
      </p:sp>
      <p:sp>
        <p:nvSpPr>
          <p:cNvPr id="259" name="Google Shape;259;p10"/>
          <p:cNvSpPr txBox="1"/>
          <p:nvPr/>
        </p:nvSpPr>
        <p:spPr>
          <a:xfrm>
            <a:off x="11996850" y="6569688"/>
            <a:ext cx="6234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31859C"/>
                </a:solidFill>
              </a:rPr>
              <a:t>* Vues plongeantes des bâtiments voisins sur projet.</a:t>
            </a:r>
            <a:endParaRPr sz="1800">
              <a:solidFill>
                <a:srgbClr val="31859C"/>
              </a:solidFill>
            </a:endParaRPr>
          </a:p>
        </p:txBody>
      </p:sp>
      <p:sp>
        <p:nvSpPr>
          <p:cNvPr id="260" name="Google Shape;260;p10"/>
          <p:cNvSpPr txBox="1"/>
          <p:nvPr/>
        </p:nvSpPr>
        <p:spPr>
          <a:xfrm>
            <a:off x="11961850" y="7345363"/>
            <a:ext cx="657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31859C"/>
                </a:solidFill>
              </a:rPr>
              <a:t>* Chantier en site contraint.</a:t>
            </a:r>
            <a:endParaRPr b="1" sz="1800">
              <a:solidFill>
                <a:srgbClr val="31859C"/>
              </a:solidFill>
            </a:endParaRPr>
          </a:p>
        </p:txBody>
      </p:sp>
      <p:sp>
        <p:nvSpPr>
          <p:cNvPr id="261" name="Google Shape;261;p10"/>
          <p:cNvSpPr txBox="1"/>
          <p:nvPr/>
        </p:nvSpPr>
        <p:spPr>
          <a:xfrm>
            <a:off x="12087150" y="3502313"/>
            <a:ext cx="6054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-FR" sz="1800">
                <a:solidFill>
                  <a:srgbClr val="31859C"/>
                </a:solidFill>
              </a:rPr>
              <a:t>* </a:t>
            </a:r>
            <a:r>
              <a:rPr b="1" lang="fr-FR" sz="1800">
                <a:solidFill>
                  <a:srgbClr val="31859C"/>
                </a:solidFill>
              </a:rPr>
              <a:t>Site en zone N du PLU-i </a:t>
            </a:r>
            <a:r>
              <a:rPr lang="fr-FR" sz="1800">
                <a:solidFill>
                  <a:srgbClr val="31859C"/>
                </a:solidFill>
              </a:rPr>
              <a:t>: emprise au sol des constructions de 200 m2 max. Dérogation prévue pour la hauteur max fixée à 4m.</a:t>
            </a:r>
            <a:endParaRPr sz="1800">
              <a:solidFill>
                <a:srgbClr val="31859C"/>
              </a:solidFill>
            </a:endParaRPr>
          </a:p>
        </p:txBody>
      </p:sp>
      <p:sp>
        <p:nvSpPr>
          <p:cNvPr id="262" name="Google Shape;262;p10"/>
          <p:cNvSpPr txBox="1"/>
          <p:nvPr/>
        </p:nvSpPr>
        <p:spPr>
          <a:xfrm>
            <a:off x="12052150" y="6957950"/>
            <a:ext cx="6054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31859C"/>
                </a:solidFill>
              </a:rPr>
              <a:t>* Absence de nuisances acoustiques.</a:t>
            </a:r>
            <a:endParaRPr sz="1800">
              <a:solidFill>
                <a:srgbClr val="31859C"/>
              </a:solidFill>
            </a:endParaRPr>
          </a:p>
        </p:txBody>
      </p:sp>
      <p:pic>
        <p:nvPicPr>
          <p:cNvPr id="263" name="Google Shape;263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33900" y="2266425"/>
            <a:ext cx="339090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0"/>
          <p:cNvSpPr txBox="1"/>
          <p:nvPr/>
        </p:nvSpPr>
        <p:spPr>
          <a:xfrm>
            <a:off x="12052150" y="9013500"/>
            <a:ext cx="6054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* </a:t>
            </a:r>
            <a:r>
              <a:rPr b="1" lang="fr-FR" sz="1800">
                <a:solidFill>
                  <a:schemeClr val="dk1"/>
                </a:solidFill>
              </a:rPr>
              <a:t>PPRN Cavités souterraines </a:t>
            </a:r>
            <a:r>
              <a:rPr lang="fr-FR" sz="1800">
                <a:solidFill>
                  <a:schemeClr val="dk1"/>
                </a:solidFill>
              </a:rPr>
              <a:t>: parcelle en zone de dissolution des poches de gypse antéludien.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* Risque Argiles d’aléa moyen.</a:t>
            </a:r>
            <a:endParaRPr sz="1800"/>
          </a:p>
        </p:txBody>
      </p:sp>
      <p:pic>
        <p:nvPicPr>
          <p:cNvPr id="265" name="Google Shape;265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75350" y="8121025"/>
            <a:ext cx="3465063" cy="129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0"/>
          <p:cNvSpPr txBox="1"/>
          <p:nvPr/>
        </p:nvSpPr>
        <p:spPr>
          <a:xfrm>
            <a:off x="12130750" y="7860850"/>
            <a:ext cx="60540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* Parcelle relativement plate dans l’ensemble. Différence de niveau entre zone Nord-Ouest (Complexe) et zone Sud-Est (Stade).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67" name="Google Shape;267;p10"/>
          <p:cNvSpPr txBox="1"/>
          <p:nvPr/>
        </p:nvSpPr>
        <p:spPr>
          <a:xfrm>
            <a:off x="7576225" y="9272050"/>
            <a:ext cx="4339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* Passage de canalisations du SIAPP à proximité de la zone d’emprise.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68" name="Google Shape;268;p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33550" y="8262388"/>
            <a:ext cx="3162300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0"/>
          <p:cNvSpPr txBox="1"/>
          <p:nvPr/>
        </p:nvSpPr>
        <p:spPr>
          <a:xfrm>
            <a:off x="2694000" y="9139675"/>
            <a:ext cx="3756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984807"/>
                </a:solidFill>
              </a:rPr>
              <a:t>* Présence de pollutions des eaux souterraines et des sols.</a:t>
            </a:r>
            <a:endParaRPr sz="2000">
              <a:solidFill>
                <a:srgbClr val="984807"/>
              </a:solidFill>
            </a:endParaRPr>
          </a:p>
        </p:txBody>
      </p:sp>
      <p:pic>
        <p:nvPicPr>
          <p:cNvPr id="270" name="Google Shape;270;p1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79300" y="4716250"/>
            <a:ext cx="2952750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0"/>
          <p:cNvSpPr txBox="1"/>
          <p:nvPr/>
        </p:nvSpPr>
        <p:spPr>
          <a:xfrm>
            <a:off x="-12150" y="6957950"/>
            <a:ext cx="520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00B0F0"/>
                </a:solidFill>
              </a:rPr>
              <a:t>* Parcelle moyennement imperméabilisée.</a:t>
            </a:r>
            <a:endParaRPr sz="2000">
              <a:solidFill>
                <a:srgbClr val="00B0F0"/>
              </a:solidFill>
            </a:endParaRPr>
          </a:p>
        </p:txBody>
      </p:sp>
      <p:sp>
        <p:nvSpPr>
          <p:cNvPr id="272" name="Google Shape;272;p10"/>
          <p:cNvSpPr txBox="1"/>
          <p:nvPr/>
        </p:nvSpPr>
        <p:spPr>
          <a:xfrm>
            <a:off x="312100" y="7551913"/>
            <a:ext cx="44145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00B0F0"/>
                </a:solidFill>
              </a:rPr>
              <a:t>* Débit de fuite limite de 10 l/s/ha pour une pluie décennale.</a:t>
            </a:r>
            <a:endParaRPr sz="2000">
              <a:solidFill>
                <a:srgbClr val="00B0F0"/>
              </a:solidFill>
            </a:endParaRPr>
          </a:p>
        </p:txBody>
      </p:sp>
      <p:sp>
        <p:nvSpPr>
          <p:cNvPr id="273" name="Google Shape;273;p10"/>
          <p:cNvSpPr txBox="1"/>
          <p:nvPr/>
        </p:nvSpPr>
        <p:spPr>
          <a:xfrm>
            <a:off x="54100" y="5964175"/>
            <a:ext cx="49854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00B0F0"/>
                </a:solidFill>
              </a:rPr>
              <a:t>* Présence de Gypse, </a:t>
            </a:r>
            <a:r>
              <a:rPr b="1" lang="fr-FR" sz="2000">
                <a:solidFill>
                  <a:srgbClr val="00B0F0"/>
                </a:solidFill>
              </a:rPr>
              <a:t>sol peu perméable</a:t>
            </a:r>
            <a:r>
              <a:rPr lang="fr-FR" sz="2000">
                <a:solidFill>
                  <a:srgbClr val="00B0F0"/>
                </a:solidFill>
              </a:rPr>
              <a:t>, perméabilité &lt; 1x10-7 m²/s.</a:t>
            </a:r>
            <a:endParaRPr sz="2000">
              <a:solidFill>
                <a:srgbClr val="00B0F0"/>
              </a:solidFill>
            </a:endParaRPr>
          </a:p>
        </p:txBody>
      </p:sp>
      <p:sp>
        <p:nvSpPr>
          <p:cNvPr id="274" name="Google Shape;274;p10"/>
          <p:cNvSpPr txBox="1"/>
          <p:nvPr/>
        </p:nvSpPr>
        <p:spPr>
          <a:xfrm>
            <a:off x="89500" y="3421525"/>
            <a:ext cx="48597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00B050"/>
                </a:solidFill>
              </a:rPr>
              <a:t>* Espaces verts d’intérêt à proximité : Fort d’Aubervilliers, Parc Interdépartemental de Bobigny, Parc des Courtilières.</a:t>
            </a:r>
            <a:endParaRPr sz="2000">
              <a:solidFill>
                <a:srgbClr val="00B050"/>
              </a:solidFill>
            </a:endParaRPr>
          </a:p>
        </p:txBody>
      </p:sp>
      <p:sp>
        <p:nvSpPr>
          <p:cNvPr id="275" name="Google Shape;275;p10"/>
          <p:cNvSpPr txBox="1"/>
          <p:nvPr/>
        </p:nvSpPr>
        <p:spPr>
          <a:xfrm>
            <a:off x="0" y="2496050"/>
            <a:ext cx="45681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00B050"/>
                </a:solidFill>
              </a:rPr>
              <a:t>* </a:t>
            </a:r>
            <a:r>
              <a:rPr b="1" lang="fr-FR" sz="2000">
                <a:solidFill>
                  <a:srgbClr val="00B050"/>
                </a:solidFill>
              </a:rPr>
              <a:t>Présence végétale et d’arbres de haute tige à proximité de l’emprise</a:t>
            </a:r>
            <a:r>
              <a:rPr lang="fr-FR" sz="2000">
                <a:solidFill>
                  <a:srgbClr val="00B050"/>
                </a:solidFill>
              </a:rPr>
              <a:t>.</a:t>
            </a:r>
            <a:endParaRPr sz="2000">
              <a:solidFill>
                <a:srgbClr val="00B050"/>
              </a:solidFill>
            </a:endParaRPr>
          </a:p>
        </p:txBody>
      </p:sp>
      <p:pic>
        <p:nvPicPr>
          <p:cNvPr id="276" name="Google Shape;276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8450" y="2639938"/>
            <a:ext cx="5905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96950" y="9465675"/>
            <a:ext cx="5905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1650" y="9277200"/>
            <a:ext cx="59055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EME EKOPOLI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