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10287000" cx="18288000"/>
  <p:notesSz cx="6858000" cy="9144000"/>
  <p:embeddedFontLst>
    <p:embeddedFont>
      <p:font typeface="Roboto"/>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3">
          <p15:clr>
            <a:srgbClr val="A4A3A4"/>
          </p15:clr>
        </p15:guide>
        <p15:guide id="2" pos="454">
          <p15:clr>
            <a:srgbClr val="A4A3A4"/>
          </p15:clr>
        </p15:guide>
        <p15:guide id="3" orient="horz" pos="3466">
          <p15:clr>
            <a:srgbClr val="747775"/>
          </p15:clr>
        </p15:guide>
        <p15:guide id="4" pos="7888">
          <p15:clr>
            <a:srgbClr val="747775"/>
          </p15:clr>
        </p15:guide>
        <p15:guide id="5" pos="7679">
          <p15:clr>
            <a:srgbClr val="747775"/>
          </p15:clr>
        </p15:guide>
        <p15:guide id="6" pos="4171">
          <p15:clr>
            <a:srgbClr val="747775"/>
          </p15:clr>
        </p15:guide>
        <p15:guide id="7" pos="3962">
          <p15:clr>
            <a:srgbClr val="747775"/>
          </p15:clr>
        </p15:guide>
        <p15:guide id="8" orient="horz" pos="579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F09FF8-C7E6-4335-8730-030ED0E9998E}">
  <a:tblStyle styleId="{CDF09FF8-C7E6-4335-8730-030ED0E9998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3" orient="horz"/>
        <p:guide pos="454"/>
        <p:guide pos="3466" orient="horz"/>
        <p:guide pos="7888"/>
        <p:guide pos="7679"/>
        <p:guide pos="4171"/>
        <p:guide pos="3962"/>
        <p:guide pos="579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oboto-italic.fntdata"/><Relationship Id="rId12" Type="http://schemas.openxmlformats.org/officeDocument/2006/relationships/slide" Target="slides/slide6.xml"/><Relationship Id="rId56" Type="http://schemas.openxmlformats.org/officeDocument/2006/relationships/font" Target="fonts/Roboto-bold.fntdata"/><Relationship Id="rId15" Type="http://schemas.openxmlformats.org/officeDocument/2006/relationships/slide" Target="slides/slide9.xml"/><Relationship Id="rId14" Type="http://schemas.openxmlformats.org/officeDocument/2006/relationships/slide" Target="slides/slide8.xml"/><Relationship Id="rId58"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Les informations demandées en haut sont exactement les mêmes et dans le même ordre que celles complétée dans le bandeau de gauche des pages suivantes, prévoir juste de les copier et “coller sans la mise en forme”  (voir page 1 pour savoir comment le modifier)</a:t>
            </a:r>
            <a:endParaRPr/>
          </a:p>
        </p:txBody>
      </p:sp>
      <p:sp>
        <p:nvSpPr>
          <p:cNvPr id="43" name="Google Shape;4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d8743ad207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2d8743ad207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2994e930a5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32994e930a5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2994e930a5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32994e930a5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2994e930a5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32994e930a5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d8743ad207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2d8743ad207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2994e930a5_0_1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a:latin typeface="Arial"/>
                <a:ea typeface="Arial"/>
                <a:cs typeface="Arial"/>
                <a:sym typeface="Arial"/>
              </a:rPr>
              <a:t>Archi</a:t>
            </a:r>
            <a:endParaRPr b="1">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Grands principes à présenter</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Structure poteau/poutre, façade tramée permettant flexibilité et évolutivité dans les aménagements</a:t>
            </a:r>
            <a:endParaRPr b="1"/>
          </a:p>
        </p:txBody>
      </p:sp>
      <p:sp>
        <p:nvSpPr>
          <p:cNvPr id="268" name="Google Shape;268;g32994e930a5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2994e930a5_0_1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FR"/>
              <a:t>ARCHI</a:t>
            </a:r>
            <a:endParaRPr b="1"/>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Socle béton pour solidité, contraintes PPRI</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Parement brique pour durabilité et matériau géosourcés</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Biosources pour limiter l’impact carbone : Elevations en MOB, isolants laine de bois, MEX bois/alu, charpente bois gymnase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Char char="▪"/>
            </a:pPr>
            <a:r>
              <a:rPr i="1" lang="fr-FR">
                <a:solidFill>
                  <a:srgbClr val="7F7F7F"/>
                </a:solidFill>
                <a:latin typeface="Arial"/>
                <a:ea typeface="Arial"/>
                <a:cs typeface="Arial"/>
                <a:sym typeface="Arial"/>
              </a:rPr>
              <a:t>Présentation résultats ACV : sous forme graphique visuel</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Char char="▪"/>
            </a:pPr>
            <a:r>
              <a:rPr i="1" lang="fr-FR">
                <a:solidFill>
                  <a:srgbClr val="7F7F7F"/>
                </a:solidFill>
                <a:latin typeface="Arial"/>
                <a:ea typeface="Arial"/>
                <a:cs typeface="Arial"/>
                <a:sym typeface="Arial"/>
              </a:rPr>
              <a:t>Réflexions pour limiter impact carbone : biosourcé, transport fluvial, réemploi</a:t>
            </a:r>
            <a:endParaRPr/>
          </a:p>
        </p:txBody>
      </p:sp>
      <p:sp>
        <p:nvSpPr>
          <p:cNvPr id="277" name="Google Shape;277;g32994e930a5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278a84f47b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3278a84f47b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fr-FR">
                <a:highlight>
                  <a:srgbClr val="00FF00"/>
                </a:highlight>
              </a:rPr>
              <a:t>PAYET 3 min + VERDI 1 min </a:t>
            </a:r>
            <a:r>
              <a:rPr b="1" lang="fr-FR">
                <a:highlight>
                  <a:srgbClr val="00FF00"/>
                </a:highlight>
              </a:rPr>
              <a:t> (ilot chaleur, gestion EP)</a:t>
            </a:r>
            <a:endParaRPr b="1">
              <a:highlight>
                <a:srgbClr val="00FF00"/>
              </a:highlight>
            </a:endParaRPr>
          </a:p>
        </p:txBody>
      </p:sp>
      <p:sp>
        <p:nvSpPr>
          <p:cNvPr id="288" name="Google Shape;288;g3278a84f47b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d8743ad207_3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d8743ad207_3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278a84f47b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3278a84f47b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a:highlight>
                  <a:srgbClr val="00FF00"/>
                </a:highlight>
              </a:rPr>
              <a:t>AMO BDF 1 min</a:t>
            </a:r>
            <a:endParaRPr b="1">
              <a:highlight>
                <a:srgbClr val="00FF00"/>
              </a:highlight>
            </a:endParaRPr>
          </a:p>
        </p:txBody>
      </p:sp>
      <p:sp>
        <p:nvSpPr>
          <p:cNvPr id="50" name="Google Shape;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278a84f47b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a:t>VERDI</a:t>
            </a:r>
            <a:endParaRPr b="1"/>
          </a:p>
        </p:txBody>
      </p:sp>
      <p:sp>
        <p:nvSpPr>
          <p:cNvPr id="311" name="Google Shape;311;g3278a84f47b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278a84f47b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a:t>VERDI</a:t>
            </a:r>
            <a:endParaRPr b="1"/>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Focus gestion des EP (rétention, gestion pluies courantes…) et contraintes parcelle / difficultés (PPRI, densité projet, faible perméabilité..)</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Réflexion pour gérer EP au-delà de la parcelle (vers parc urbain) ou autres solutions ?</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Travail sur surface végétalisée, revêtements extérieurs</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Récupération des EP pour arrosage et sanitaires adultes</a:t>
            </a:r>
            <a:endParaRPr i="1">
              <a:solidFill>
                <a:srgbClr val="7F7F7F"/>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1" name="Google Shape;331;g3278a84f47b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d8aa33d3b3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d8aa33d3b3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VERDI</a:t>
            </a:r>
            <a:endParaRPr/>
          </a:p>
          <a:p>
            <a:pPr indent="0" lvl="0" marL="0" rtl="0" algn="l">
              <a:spcBef>
                <a:spcPts val="0"/>
              </a:spcBef>
              <a:spcAft>
                <a:spcPts val="0"/>
              </a:spcAft>
              <a:buNone/>
            </a:pPr>
            <a:r>
              <a:t/>
            </a:r>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Plan masse bioclimatique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Résultats RE2020 / RT 2012 avec Bbio, cep, ic énergie, dh… sous forme graphique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Forte isolation (R plancher bas, toiture, mur, menuiserie), perméabilité à l’air </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Char char="▪"/>
            </a:pPr>
            <a:r>
              <a:rPr i="1" lang="fr-FR">
                <a:solidFill>
                  <a:srgbClr val="7F7F7F"/>
                </a:solidFill>
                <a:latin typeface="Arial"/>
                <a:ea typeface="Arial"/>
                <a:cs typeface="Arial"/>
                <a:sym typeface="Arial"/>
              </a:rPr>
              <a:t>Production énergétique, RCU, verdissement du réseau en projet, double flux avec récup et modulation débit d’air , prises d’air neuf orientées majoritairement vers parc, filtres CTA adaptés : à décrire page suivante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Char char="▪"/>
            </a:pPr>
            <a:r>
              <a:rPr i="1" lang="fr-FR">
                <a:solidFill>
                  <a:srgbClr val="7F7F7F"/>
                </a:solidFill>
                <a:latin typeface="Arial"/>
                <a:ea typeface="Arial"/>
                <a:cs typeface="Arial"/>
                <a:sym typeface="Arial"/>
              </a:rPr>
              <a:t>Suivi des consommations</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a:t>
            </a:r>
            <a:endParaRPr>
              <a:latin typeface="Arial"/>
              <a:ea typeface="Arial"/>
              <a:cs typeface="Arial"/>
              <a:sym typeface="Arial"/>
            </a:endParaRPr>
          </a:p>
          <a:p>
            <a:pPr indent="0" lvl="0" marL="0" rtl="0" algn="l">
              <a:spcBef>
                <a:spcPts val="0"/>
              </a:spcBef>
              <a:spcAft>
                <a:spcPts val="0"/>
              </a:spcAft>
              <a:buNone/>
            </a:pPr>
            <a:r>
              <a:t/>
            </a:r>
            <a:endParaRPr/>
          </a:p>
        </p:txBody>
      </p:sp>
      <p:sp>
        <p:nvSpPr>
          <p:cNvPr id="343" name="Google Shape;343;g2d8aa33d3b3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2b6d65553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2b6d65553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32b6d65553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2a45c7d058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2a45c7d058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32a45c7d058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2a45c7d058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FR"/>
              <a:t>VERDI</a:t>
            </a:r>
            <a:endParaRPr b="1"/>
          </a:p>
          <a:p>
            <a:pPr indent="0" lvl="0" marL="0" rtl="0" algn="l">
              <a:spcBef>
                <a:spcPts val="0"/>
              </a:spcBef>
              <a:spcAft>
                <a:spcPts val="0"/>
              </a:spcAft>
              <a:buClr>
                <a:schemeClr val="dk1"/>
              </a:buClr>
              <a:buSzPts val="1100"/>
              <a:buFont typeface="Arial"/>
              <a:buNone/>
            </a:pPr>
            <a:r>
              <a:t/>
            </a:r>
            <a:endParaRPr b="1"/>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Vue graphique résultats autonomie en Lumière naturelle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Mettre l’accent sur Accès lumière naturelle, patios et sheds</a:t>
            </a:r>
            <a:endParaRPr b="1"/>
          </a:p>
        </p:txBody>
      </p:sp>
      <p:sp>
        <p:nvSpPr>
          <p:cNvPr id="373" name="Google Shape;373;g32a45c7d058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2c65e5ea7b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FR"/>
              <a:t>VERDI</a:t>
            </a:r>
            <a:endParaRPr b="1"/>
          </a:p>
          <a:p>
            <a:pPr indent="0" lvl="0" marL="0" rtl="0" algn="l">
              <a:spcBef>
                <a:spcPts val="0"/>
              </a:spcBef>
              <a:spcAft>
                <a:spcPts val="0"/>
              </a:spcAft>
              <a:buClr>
                <a:schemeClr val="dk1"/>
              </a:buClr>
              <a:buSzPts val="1100"/>
              <a:buFont typeface="Arial"/>
              <a:buNone/>
            </a:pPr>
            <a:r>
              <a:t/>
            </a:r>
            <a:endParaRPr b="1"/>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Vue graphique résultats autonomie en Lumière naturelle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Mettre l’accent sur Accès lumière naturelle, patios et sheds</a:t>
            </a:r>
            <a:endParaRPr b="1"/>
          </a:p>
        </p:txBody>
      </p:sp>
      <p:sp>
        <p:nvSpPr>
          <p:cNvPr id="386" name="Google Shape;386;g32c65e5ea7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278a84f47b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3278a84f47b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VERDI</a:t>
            </a:r>
            <a:endParaRPr/>
          </a:p>
          <a:p>
            <a:pPr indent="0" lvl="0" marL="0" rtl="0" algn="l">
              <a:spcBef>
                <a:spcPts val="0"/>
              </a:spcBef>
              <a:spcAft>
                <a:spcPts val="0"/>
              </a:spcAft>
              <a:buNone/>
            </a:pPr>
            <a:r>
              <a:t/>
            </a:r>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Plan masse bioclimatique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Résultats RE2020 / RT 2012 avec Bbio, cep, ic énergie, dh… sous forme graphique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Forte isolation (R plancher bas, toiture, mur, menuiserie), perméabilité à l’air </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Char char="▪"/>
            </a:pPr>
            <a:r>
              <a:rPr i="1" lang="fr-FR">
                <a:solidFill>
                  <a:srgbClr val="7F7F7F"/>
                </a:solidFill>
                <a:latin typeface="Arial"/>
                <a:ea typeface="Arial"/>
                <a:cs typeface="Arial"/>
                <a:sym typeface="Arial"/>
              </a:rPr>
              <a:t>Production énergétique, RCU, verdissement du réseau en projet, double flux avec récup et modulation débit d’air , prises d’air neuf orientées majoritairement vers parc, filtres CTA adaptés : à décrire page suivante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Char char="▪"/>
            </a:pPr>
            <a:r>
              <a:rPr i="1" lang="fr-FR">
                <a:solidFill>
                  <a:srgbClr val="7F7F7F"/>
                </a:solidFill>
                <a:latin typeface="Arial"/>
                <a:ea typeface="Arial"/>
                <a:cs typeface="Arial"/>
                <a:sym typeface="Arial"/>
              </a:rPr>
              <a:t>Suivi des consommations</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a:t>
            </a:r>
            <a:endParaRPr>
              <a:latin typeface="Arial"/>
              <a:ea typeface="Arial"/>
              <a:cs typeface="Arial"/>
              <a:sym typeface="Arial"/>
            </a:endParaRPr>
          </a:p>
          <a:p>
            <a:pPr indent="0" lvl="0" marL="0" rtl="0" algn="l">
              <a:spcBef>
                <a:spcPts val="0"/>
              </a:spcBef>
              <a:spcAft>
                <a:spcPts val="0"/>
              </a:spcAft>
              <a:buNone/>
            </a:pPr>
            <a:r>
              <a:t/>
            </a:r>
            <a:endParaRPr/>
          </a:p>
        </p:txBody>
      </p:sp>
      <p:sp>
        <p:nvSpPr>
          <p:cNvPr id="398" name="Google Shape;398;g3278a84f47b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2a45c7d058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g32a45c7d058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278a84f47b_0_1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FR"/>
              <a:t>Slide synthèse obligatoire, </a:t>
            </a:r>
            <a:endParaRPr b="1"/>
          </a:p>
          <a:p>
            <a:pPr indent="0" lvl="0" marL="0" rtl="0" algn="l">
              <a:spcBef>
                <a:spcPts val="0"/>
              </a:spcBef>
              <a:spcAft>
                <a:spcPts val="0"/>
              </a:spcAft>
              <a:buClr>
                <a:schemeClr val="dk1"/>
              </a:buClr>
              <a:buSzPts val="1100"/>
              <a:buFont typeface="Arial"/>
              <a:buNone/>
            </a:pPr>
            <a:r>
              <a:rPr b="1" lang="fr-FR"/>
              <a:t>à actualiser à chaque phase en expliquant les changements le cas échéant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lang="fr-FR"/>
              <a:t>copié collé du livret de commission</a:t>
            </a:r>
            <a:endParaRPr/>
          </a:p>
          <a:p>
            <a:pPr indent="0" lvl="0" marL="0" rtl="0" algn="l">
              <a:spcBef>
                <a:spcPts val="0"/>
              </a:spcBef>
              <a:spcAft>
                <a:spcPts val="0"/>
              </a:spcAft>
              <a:buNone/>
            </a:pPr>
            <a:r>
              <a:rPr lang="fr-FR"/>
              <a:t>différencier selon les programmes concernés le cas échéant</a:t>
            </a:r>
            <a:endParaRPr/>
          </a:p>
          <a:p>
            <a:pPr indent="0" lvl="0" marL="0" rtl="0" algn="l">
              <a:spcBef>
                <a:spcPts val="0"/>
              </a:spcBef>
              <a:spcAft>
                <a:spcPts val="0"/>
              </a:spcAft>
              <a:buNone/>
            </a:pPr>
            <a:r>
              <a:t/>
            </a:r>
            <a:endParaRPr/>
          </a:p>
        </p:txBody>
      </p:sp>
      <p:sp>
        <p:nvSpPr>
          <p:cNvPr id="414" name="Google Shape;414;g3278a84f47b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AMO BDF</a:t>
            </a:r>
            <a:endParaRPr/>
          </a:p>
        </p:txBody>
      </p:sp>
      <p:sp>
        <p:nvSpPr>
          <p:cNvPr id="74" name="Google Shape;7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a:highlight>
                  <a:srgbClr val="00FF00"/>
                </a:highlight>
              </a:rPr>
              <a:t>AMO BDF 1 min</a:t>
            </a:r>
            <a:endParaRPr b="1">
              <a:highlight>
                <a:srgbClr val="00FF00"/>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FR"/>
              <a:t>Ce </a:t>
            </a:r>
            <a:r>
              <a:rPr lang="fr-FR"/>
              <a:t>radar</a:t>
            </a:r>
            <a:r>
              <a:rPr lang="fr-FR"/>
              <a:t> est une capture d’écran du livret de commission</a:t>
            </a:r>
            <a:endParaRPr/>
          </a:p>
        </p:txBody>
      </p:sp>
      <p:sp>
        <p:nvSpPr>
          <p:cNvPr id="450" name="Google Shape;45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AMO BDF</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457" name="Google Shape;45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Illustrations annexe dans le cas de questions spécifiques des membres de la Commission propres à l’approche architecturale, spatiale et/ou bioclimatique, et dont les réponses pourraient le cas échéant se trouver dans ces documents.</a:t>
            </a:r>
            <a:endParaRPr/>
          </a:p>
          <a:p>
            <a:pPr indent="0" lvl="0" marL="0" rtl="0" algn="l">
              <a:spcBef>
                <a:spcPts val="0"/>
              </a:spcBef>
              <a:spcAft>
                <a:spcPts val="0"/>
              </a:spcAft>
              <a:buNone/>
            </a:pPr>
            <a:r>
              <a:rPr lang="fr-FR"/>
              <a:t>Plans, coupes, façades et autres</a:t>
            </a:r>
            <a:endParaRPr/>
          </a:p>
        </p:txBody>
      </p:sp>
      <p:sp>
        <p:nvSpPr>
          <p:cNvPr id="466" name="Google Shape;46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2b5ce23274_2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473" name="Google Shape;473;g32b5ce23274_2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2b5ce23274_2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481" name="Google Shape;481;g32b5ce23274_2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2b5ce23274_2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489" name="Google Shape;489;g32b5ce23274_2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2b5ce23274_2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498" name="Google Shape;498;g32b5ce23274_2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2b687e3dc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06" name="Google Shape;506;g32b687e3dc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2b687e3dc2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13" name="Google Shape;513;g32b687e3dc2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2b687e3dc2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21" name="Google Shape;521;g32b687e3dc2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278a84f47b_0_11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a:highlight>
                  <a:srgbClr val="00FF00"/>
                </a:highlight>
              </a:rPr>
              <a:t>MOA 3-4 min</a:t>
            </a:r>
            <a:endParaRPr b="1">
              <a:highlight>
                <a:srgbClr val="00FF00"/>
              </a:highlight>
            </a:endParaRPr>
          </a:p>
        </p:txBody>
      </p:sp>
      <p:sp>
        <p:nvSpPr>
          <p:cNvPr id="80" name="Google Shape;80;g3278a84f47b_0_1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2b687e3dc2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28" name="Google Shape;528;g32b687e3dc2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2b687e3dc2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35" name="Google Shape;535;g32b687e3dc2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d81b328d61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42" name="Google Shape;542;g2d81b328d61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2c65e5ea7b_6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50" name="Google Shape;550;g32c65e5ea7b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d81b328d61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58" name="Google Shape;558;g2d81b328d61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d81b328d61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65" name="Google Shape;565;g2d81b328d61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d81b328d61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72" name="Google Shape;572;g2d81b328d61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d81b328d61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NB : faire ici une slide qui récapitule les éléments relatifs à l’inventivité dans le projet, </a:t>
            </a:r>
            <a:endParaRPr/>
          </a:p>
          <a:p>
            <a:pPr indent="0" lvl="0" marL="0" rtl="0" algn="l">
              <a:spcBef>
                <a:spcPts val="0"/>
              </a:spcBef>
              <a:spcAft>
                <a:spcPts val="0"/>
              </a:spcAft>
              <a:buNone/>
            </a:pPr>
            <a:r>
              <a:rPr lang="fr-FR"/>
              <a:t>ces éléments ont été détaillé au fil de la présentation, en les marquant par exemple avec l’icône Ampoule.</a:t>
            </a:r>
            <a:endParaRPr/>
          </a:p>
        </p:txBody>
      </p:sp>
      <p:sp>
        <p:nvSpPr>
          <p:cNvPr id="580" name="Google Shape;580;g2d81b328d61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2837b1c87a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FR"/>
              <a:t>Faire une slide qui récapitule les objectifs ci-dessus. </a:t>
            </a:r>
            <a:endParaRPr/>
          </a:p>
          <a:p>
            <a:pPr indent="0" lvl="0" marL="0" rtl="0" algn="l">
              <a:spcBef>
                <a:spcPts val="0"/>
              </a:spcBef>
              <a:spcAft>
                <a:spcPts val="0"/>
              </a:spcAft>
              <a:buNone/>
            </a:pPr>
            <a:r>
              <a:rPr lang="fr-FR"/>
              <a:t>Ces objectifs seront détaillés ici ou au fil de la présentation, selon ce qui est préférable pour la compréhension et éviter les répétitions</a:t>
            </a:r>
            <a:endParaRPr/>
          </a:p>
          <a:p>
            <a:pPr indent="0" lvl="0" marL="0" rtl="0" algn="l">
              <a:spcBef>
                <a:spcPts val="0"/>
              </a:spcBef>
              <a:spcAft>
                <a:spcPts val="0"/>
              </a:spcAft>
              <a:buNone/>
            </a:pPr>
            <a:r>
              <a:rPr b="1" lang="fr-FR"/>
              <a:t>Lorsque ces objectifs sont repris dans la présentation, un pictogramme (type cible) peut être utilisé et cette slide passer en annexe</a:t>
            </a:r>
            <a:endParaRPr b="1"/>
          </a:p>
          <a:p>
            <a:pPr indent="0" lvl="0" marL="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b="1" lang="fr-FR"/>
              <a:t>à actualiser à chaque phase en expliquant les changements le cas échéant </a:t>
            </a:r>
            <a:endParaRPr b="1"/>
          </a:p>
          <a:p>
            <a:pPr indent="0" lvl="0" marL="0" rtl="0" algn="l">
              <a:spcBef>
                <a:spcPts val="0"/>
              </a:spcBef>
              <a:spcAft>
                <a:spcPts val="0"/>
              </a:spcAft>
              <a:buNone/>
            </a:pPr>
            <a:r>
              <a:t/>
            </a:r>
            <a:endParaRPr/>
          </a:p>
        </p:txBody>
      </p:sp>
      <p:sp>
        <p:nvSpPr>
          <p:cNvPr id="588" name="Google Shape;588;g32837b1c87a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d81b328d61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MOA</a:t>
            </a:r>
            <a:endParaRPr/>
          </a:p>
        </p:txBody>
      </p:sp>
      <p:sp>
        <p:nvSpPr>
          <p:cNvPr id="93" name="Google Shape;93;g2d81b328d61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d81b328d61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MOA</a:t>
            </a:r>
            <a:endParaRPr/>
          </a:p>
        </p:txBody>
      </p:sp>
      <p:sp>
        <p:nvSpPr>
          <p:cNvPr id="104" name="Google Shape;104;g2d81b328d61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0798f2674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FR"/>
              <a:t>MOA</a:t>
            </a:r>
            <a:endParaRPr/>
          </a:p>
        </p:txBody>
      </p:sp>
      <p:sp>
        <p:nvSpPr>
          <p:cNvPr id="113" name="Google Shape;113;g30798f2674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fr-FR">
                <a:highlight>
                  <a:srgbClr val="00FF00"/>
                </a:highlight>
              </a:rPr>
              <a:t>Archi - 5 min</a:t>
            </a:r>
            <a:endParaRPr b="1">
              <a:highlight>
                <a:srgbClr val="00FF00"/>
              </a:highlight>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Insertion, continuité avec parc urbain, gestion proximité logements, prise en compte des contraintes (parcelle, acoustique…)</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Compacité projet, hauteur limitée, </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Gestion des flux sur la parcelle : accès, entièrement piéton, mode doux</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Parvis urbain, Ouverture cour maternelle aux riverains</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Optimisation d’espaces, mutualisation (salle polyvalente, salle d’activité, foyer dans les circulations..), ouverts aux asso extérieures</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Accès lumière naturelle, vues dégagées</a:t>
            </a:r>
            <a:endParaRPr i="1">
              <a:solidFill>
                <a:srgbClr val="7F7F7F"/>
              </a:solidFill>
              <a:latin typeface="Arial"/>
              <a:ea typeface="Arial"/>
              <a:cs typeface="Arial"/>
              <a:sym typeface="Arial"/>
            </a:endParaRPr>
          </a:p>
          <a:p>
            <a:pPr indent="-209550" lvl="1" marL="742840" rtl="0" algn="l">
              <a:spcBef>
                <a:spcPts val="0"/>
              </a:spcBef>
              <a:spcAft>
                <a:spcPts val="0"/>
              </a:spcAft>
              <a:buClr>
                <a:srgbClr val="7F7F7F"/>
              </a:buClr>
              <a:buSzPts val="1200"/>
              <a:buFont typeface="Noto Sans Symbols"/>
              <a:buChar char="▪"/>
            </a:pPr>
            <a:r>
              <a:rPr i="1" lang="fr-FR">
                <a:solidFill>
                  <a:srgbClr val="7F7F7F"/>
                </a:solidFill>
                <a:latin typeface="Arial"/>
                <a:ea typeface="Arial"/>
                <a:cs typeface="Arial"/>
                <a:sym typeface="Arial"/>
              </a:rPr>
              <a:t>5ème façade, jardin pédagogique</a:t>
            </a:r>
            <a:endParaRPr i="1">
              <a:solidFill>
                <a:srgbClr val="7F7F7F"/>
              </a:solidFill>
              <a:latin typeface="Arial"/>
              <a:ea typeface="Arial"/>
              <a:cs typeface="Arial"/>
              <a:sym typeface="Arial"/>
            </a:endParaRPr>
          </a:p>
          <a:p>
            <a:pPr indent="0" lvl="0" marL="0" rtl="0" algn="l">
              <a:spcBef>
                <a:spcPts val="0"/>
              </a:spcBef>
              <a:spcAft>
                <a:spcPts val="0"/>
              </a:spcAft>
              <a:buNone/>
            </a:pPr>
            <a:r>
              <a:t/>
            </a:r>
            <a:endParaRPr/>
          </a:p>
        </p:txBody>
      </p:sp>
      <p:sp>
        <p:nvSpPr>
          <p:cNvPr id="164" name="Google Shape;16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2994e930a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FR"/>
              <a:t>En phase Conception, préciser les diagnostics  : </a:t>
            </a:r>
            <a:endParaRPr b="1"/>
          </a:p>
          <a:p>
            <a:pPr indent="-317500" lvl="0" marL="457200" rtl="0" algn="l">
              <a:spcBef>
                <a:spcPts val="0"/>
              </a:spcBef>
              <a:spcAft>
                <a:spcPts val="0"/>
              </a:spcAft>
              <a:buSzPts val="1400"/>
              <a:buChar char="●"/>
            </a:pPr>
            <a:r>
              <a:rPr lang="fr-FR"/>
              <a:t>réalisés avant la finalisation du programme</a:t>
            </a:r>
            <a:endParaRPr/>
          </a:p>
          <a:p>
            <a:pPr indent="-317500" lvl="0" marL="457200" rtl="0" algn="l">
              <a:spcBef>
                <a:spcPts val="0"/>
              </a:spcBef>
              <a:spcAft>
                <a:spcPts val="0"/>
              </a:spcAft>
              <a:buSzPts val="1400"/>
              <a:buChar char="●"/>
            </a:pPr>
            <a:r>
              <a:rPr lang="fr-FR"/>
              <a:t>réalisés en phase conception, une fois le projet sélectionné</a:t>
            </a:r>
            <a:endParaRPr/>
          </a:p>
          <a:p>
            <a:pPr indent="-317500" lvl="0" marL="457200" rtl="0" algn="l">
              <a:spcBef>
                <a:spcPts val="0"/>
              </a:spcBef>
              <a:spcAft>
                <a:spcPts val="0"/>
              </a:spcAft>
              <a:buSzPts val="1400"/>
              <a:buChar char="●"/>
            </a:pPr>
            <a:r>
              <a:rPr lang="fr-FR"/>
              <a:t>prévu ultérieurement</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fr-FR"/>
              <a:t>En phase Chantier, en plus des éléments de la phase Conception, préciser :</a:t>
            </a:r>
            <a:endParaRPr b="1"/>
          </a:p>
          <a:p>
            <a:pPr indent="-317500" lvl="0" marL="457200" rtl="0" algn="l">
              <a:spcBef>
                <a:spcPts val="0"/>
              </a:spcBef>
              <a:spcAft>
                <a:spcPts val="0"/>
              </a:spcAft>
              <a:buClr>
                <a:schemeClr val="dk1"/>
              </a:buClr>
              <a:buSzPts val="1400"/>
              <a:buChar char="●"/>
            </a:pPr>
            <a:r>
              <a:rPr lang="fr-FR"/>
              <a:t>slide à actualiser à titre de bilan de fin de conception</a:t>
            </a:r>
            <a:endParaRPr/>
          </a:p>
          <a:p>
            <a:pPr indent="-317500" lvl="0" marL="457200" rtl="0" algn="l">
              <a:spcBef>
                <a:spcPts val="0"/>
              </a:spcBef>
              <a:spcAft>
                <a:spcPts val="0"/>
              </a:spcAft>
              <a:buClr>
                <a:schemeClr val="dk1"/>
              </a:buClr>
              <a:buSzPts val="1400"/>
              <a:buChar char="●"/>
            </a:pPr>
            <a:r>
              <a:rPr lang="fr-FR"/>
              <a:t>peut éventuellement être déplacé en annexe </a:t>
            </a:r>
            <a:endParaRPr/>
          </a:p>
        </p:txBody>
      </p:sp>
      <p:sp>
        <p:nvSpPr>
          <p:cNvPr id="169" name="Google Shape;169;g32994e930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XTE">
  <p:cSld name="CUSTOM">
    <p:spTree>
      <p:nvGrpSpPr>
        <p:cNvPr id="13" name="Shape 13"/>
        <p:cNvGrpSpPr/>
        <p:nvPr/>
      </p:nvGrpSpPr>
      <p:grpSpPr>
        <a:xfrm>
          <a:off x="0" y="0"/>
          <a:ext cx="0" cy="0"/>
          <a:chOff x="0" y="0"/>
          <a:chExt cx="0" cy="0"/>
        </a:xfrm>
      </p:grpSpPr>
      <p:sp>
        <p:nvSpPr>
          <p:cNvPr id="14" name="Google Shape;14;p2"/>
          <p:cNvSpPr txBox="1"/>
          <p:nvPr/>
        </p:nvSpPr>
        <p:spPr>
          <a:xfrm>
            <a:off x="8173075" y="9192139"/>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800"/>
              <a:buFont typeface="Arial"/>
              <a:buNone/>
            </a:pPr>
            <a:r>
              <a:t/>
            </a:r>
            <a:endParaRPr/>
          </a:p>
        </p:txBody>
      </p:sp>
      <p:sp>
        <p:nvSpPr>
          <p:cNvPr id="15" name="Google Shape;15;p2"/>
          <p:cNvSpPr txBox="1"/>
          <p:nvPr>
            <p:ph type="title"/>
          </p:nvPr>
        </p:nvSpPr>
        <p:spPr>
          <a:xfrm>
            <a:off x="720000" y="180000"/>
            <a:ext cx="16093200" cy="924600"/>
          </a:xfrm>
          <a:prstGeom prst="rect">
            <a:avLst/>
          </a:prstGeom>
        </p:spPr>
        <p:txBody>
          <a:bodyPr anchorCtr="0" anchor="t" bIns="91425" lIns="91425" spcFirstLastPara="1" rIns="91425" wrap="square" tIns="91425">
            <a:spAutoFit/>
          </a:bodyPr>
          <a:lstStyle>
            <a:lvl1pPr lvl="0" rtl="0">
              <a:spcBef>
                <a:spcPts val="0"/>
              </a:spcBef>
              <a:spcAft>
                <a:spcPts val="0"/>
              </a:spcAft>
              <a:buSzPts val="4600"/>
              <a:buNone/>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sp>
        <p:nvSpPr>
          <p:cNvPr id="16" name="Google Shape;16;p2"/>
          <p:cNvSpPr txBox="1"/>
          <p:nvPr/>
        </p:nvSpPr>
        <p:spPr>
          <a:xfrm>
            <a:off x="16221450" y="396000"/>
            <a:ext cx="1914900" cy="492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spAutoFit/>
          </a:bodyPr>
          <a:lstStyle/>
          <a:p>
            <a:pPr indent="0" lvl="0" marL="0" rtl="0" algn="ctr">
              <a:spcBef>
                <a:spcPts val="0"/>
              </a:spcBef>
              <a:spcAft>
                <a:spcPts val="0"/>
              </a:spcAft>
              <a:buNone/>
            </a:pPr>
            <a:r>
              <a:rPr b="1" lang="fr-FR" sz="2000">
                <a:solidFill>
                  <a:srgbClr val="4BACC6"/>
                </a:solidFill>
              </a:rPr>
              <a:t>CONTEXTE</a:t>
            </a:r>
            <a:endParaRPr b="1" sz="2000">
              <a:solidFill>
                <a:srgbClr val="4BACC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GRAMME">
  <p:cSld name="CUSTOM_5">
    <p:spTree>
      <p:nvGrpSpPr>
        <p:cNvPr id="17" name="Shape 17"/>
        <p:cNvGrpSpPr/>
        <p:nvPr/>
      </p:nvGrpSpPr>
      <p:grpSpPr>
        <a:xfrm>
          <a:off x="0" y="0"/>
          <a:ext cx="0" cy="0"/>
          <a:chOff x="0" y="0"/>
          <a:chExt cx="0" cy="0"/>
        </a:xfrm>
      </p:grpSpPr>
      <p:sp>
        <p:nvSpPr>
          <p:cNvPr id="18" name="Google Shape;18;p3"/>
          <p:cNvSpPr txBox="1"/>
          <p:nvPr/>
        </p:nvSpPr>
        <p:spPr>
          <a:xfrm>
            <a:off x="8173075" y="9192139"/>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800"/>
              <a:buFont typeface="Arial"/>
              <a:buNone/>
            </a:pPr>
            <a:r>
              <a:t/>
            </a:r>
            <a:endParaRPr/>
          </a:p>
        </p:txBody>
      </p:sp>
      <p:sp>
        <p:nvSpPr>
          <p:cNvPr id="19" name="Google Shape;19;p3"/>
          <p:cNvSpPr txBox="1"/>
          <p:nvPr>
            <p:ph type="title"/>
          </p:nvPr>
        </p:nvSpPr>
        <p:spPr>
          <a:xfrm>
            <a:off x="720000" y="180000"/>
            <a:ext cx="16093200" cy="924600"/>
          </a:xfrm>
          <a:prstGeom prst="rect">
            <a:avLst/>
          </a:prstGeom>
        </p:spPr>
        <p:txBody>
          <a:bodyPr anchorCtr="0" anchor="t" bIns="91425" lIns="91425" spcFirstLastPara="1" rIns="91425" wrap="square" tIns="91425">
            <a:spAutoFit/>
          </a:bodyPr>
          <a:lstStyle>
            <a:lvl1pPr lvl="0">
              <a:spcBef>
                <a:spcPts val="0"/>
              </a:spcBef>
              <a:spcAft>
                <a:spcPts val="0"/>
              </a:spcAft>
              <a:buSzPts val="4600"/>
              <a:buNone/>
              <a:defRPr/>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p:txBody>
      </p:sp>
      <p:sp>
        <p:nvSpPr>
          <p:cNvPr id="20" name="Google Shape;20;p3"/>
          <p:cNvSpPr txBox="1"/>
          <p:nvPr/>
        </p:nvSpPr>
        <p:spPr>
          <a:xfrm>
            <a:off x="16221450" y="396000"/>
            <a:ext cx="1914900" cy="492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spAutoFit/>
          </a:bodyPr>
          <a:lstStyle/>
          <a:p>
            <a:pPr indent="0" lvl="0" marL="0" rtl="0" algn="ctr">
              <a:spcBef>
                <a:spcPts val="0"/>
              </a:spcBef>
              <a:spcAft>
                <a:spcPts val="0"/>
              </a:spcAft>
              <a:buNone/>
            </a:pPr>
            <a:r>
              <a:rPr b="1" lang="fr-FR" sz="2000">
                <a:solidFill>
                  <a:srgbClr val="4BACC6"/>
                </a:solidFill>
              </a:rPr>
              <a:t>PROGRAMME</a:t>
            </a:r>
            <a:endParaRPr b="1" sz="2000">
              <a:solidFill>
                <a:srgbClr val="4BACC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MPOREL VIERGE">
  <p:cSld name="CUSTOM_4">
    <p:spTree>
      <p:nvGrpSpPr>
        <p:cNvPr id="21" name="Shape 21"/>
        <p:cNvGrpSpPr/>
        <p:nvPr/>
      </p:nvGrpSpPr>
      <p:grpSpPr>
        <a:xfrm>
          <a:off x="0" y="0"/>
          <a:ext cx="0" cy="0"/>
          <a:chOff x="0" y="0"/>
          <a:chExt cx="0" cy="0"/>
        </a:xfrm>
      </p:grpSpPr>
      <p:sp>
        <p:nvSpPr>
          <p:cNvPr id="22" name="Google Shape;22;p4"/>
          <p:cNvSpPr txBox="1"/>
          <p:nvPr/>
        </p:nvSpPr>
        <p:spPr>
          <a:xfrm>
            <a:off x="8173075" y="9192139"/>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800"/>
              <a:buFont typeface="Arial"/>
              <a:buNone/>
            </a:pPr>
            <a:r>
              <a:t/>
            </a:r>
            <a:endParaRPr/>
          </a:p>
        </p:txBody>
      </p:sp>
      <p:sp>
        <p:nvSpPr>
          <p:cNvPr id="23" name="Google Shape;23;p4"/>
          <p:cNvSpPr txBox="1"/>
          <p:nvPr>
            <p:ph type="title"/>
          </p:nvPr>
        </p:nvSpPr>
        <p:spPr>
          <a:xfrm>
            <a:off x="720000" y="180000"/>
            <a:ext cx="16093200" cy="924600"/>
          </a:xfrm>
          <a:prstGeom prst="rect">
            <a:avLst/>
          </a:prstGeom>
        </p:spPr>
        <p:txBody>
          <a:bodyPr anchorCtr="0" anchor="t" bIns="91425" lIns="91425" spcFirstLastPara="1" rIns="91425" wrap="square" tIns="91425">
            <a:spAutoFit/>
          </a:bodyPr>
          <a:lstStyle>
            <a:lvl1pPr lvl="0">
              <a:spcBef>
                <a:spcPts val="0"/>
              </a:spcBef>
              <a:spcAft>
                <a:spcPts val="0"/>
              </a:spcAft>
              <a:buSzPts val="4600"/>
              <a:buNone/>
              <a:defRPr/>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ERGE">
  <p:cSld name="CUSTOM_3">
    <p:spTree>
      <p:nvGrpSpPr>
        <p:cNvPr id="24" name="Shape 24"/>
        <p:cNvGrpSpPr/>
        <p:nvPr/>
      </p:nvGrpSpPr>
      <p:grpSpPr>
        <a:xfrm>
          <a:off x="0" y="0"/>
          <a:ext cx="0" cy="0"/>
          <a:chOff x="0" y="0"/>
          <a:chExt cx="0" cy="0"/>
        </a:xfrm>
      </p:grpSpPr>
      <p:sp>
        <p:nvSpPr>
          <p:cNvPr id="25" name="Google Shape;25;p5"/>
          <p:cNvSpPr txBox="1"/>
          <p:nvPr/>
        </p:nvSpPr>
        <p:spPr>
          <a:xfrm>
            <a:off x="8173075" y="9192139"/>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800"/>
              <a:buFont typeface="Arial"/>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ATIQUE">
  <p:cSld name="CUSTOM_2">
    <p:spTree>
      <p:nvGrpSpPr>
        <p:cNvPr id="26" name="Shape 26"/>
        <p:cNvGrpSpPr/>
        <p:nvPr/>
      </p:nvGrpSpPr>
      <p:grpSpPr>
        <a:xfrm>
          <a:off x="0" y="0"/>
          <a:ext cx="0" cy="0"/>
          <a:chOff x="0" y="0"/>
          <a:chExt cx="0" cy="0"/>
        </a:xfrm>
      </p:grpSpPr>
      <p:sp>
        <p:nvSpPr>
          <p:cNvPr id="27" name="Google Shape;27;p6"/>
          <p:cNvSpPr txBox="1"/>
          <p:nvPr/>
        </p:nvSpPr>
        <p:spPr>
          <a:xfrm>
            <a:off x="8173075" y="9192139"/>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800"/>
              <a:buFont typeface="Arial"/>
              <a:buNone/>
            </a:pPr>
            <a:r>
              <a:t/>
            </a:r>
            <a:endParaRPr/>
          </a:p>
        </p:txBody>
      </p:sp>
      <p:sp>
        <p:nvSpPr>
          <p:cNvPr id="28" name="Google Shape;28;p6"/>
          <p:cNvSpPr txBox="1"/>
          <p:nvPr>
            <p:ph type="title"/>
          </p:nvPr>
        </p:nvSpPr>
        <p:spPr>
          <a:xfrm>
            <a:off x="720000" y="180000"/>
            <a:ext cx="16259100" cy="924600"/>
          </a:xfrm>
          <a:prstGeom prst="rect">
            <a:avLst/>
          </a:prstGeom>
          <a:solidFill>
            <a:schemeClr val="lt1"/>
          </a:solidFill>
        </p:spPr>
        <p:txBody>
          <a:bodyPr anchorCtr="0" anchor="t" bIns="91425" lIns="91425" spcFirstLastPara="1" rIns="91425" wrap="square" tIns="91425">
            <a:spAutoFit/>
          </a:bodyPr>
          <a:lstStyle>
            <a:lvl1pPr lvl="0" rtl="0">
              <a:spcBef>
                <a:spcPts val="0"/>
              </a:spcBef>
              <a:spcAft>
                <a:spcPts val="0"/>
              </a:spcAft>
              <a:buClr>
                <a:schemeClr val="accent5"/>
              </a:buClr>
              <a:buSzPts val="8000"/>
              <a:buNone/>
              <a:defRPr b="1" sz="8000">
                <a:solidFill>
                  <a:schemeClr val="accent5"/>
                </a:solidFill>
              </a:defRPr>
            </a:lvl1pPr>
            <a:lvl2pPr lvl="1" rtl="0">
              <a:spcBef>
                <a:spcPts val="0"/>
              </a:spcBef>
              <a:spcAft>
                <a:spcPts val="0"/>
              </a:spcAft>
              <a:buClr>
                <a:schemeClr val="accent5"/>
              </a:buClr>
              <a:buSzPts val="8000"/>
              <a:buNone/>
              <a:defRPr b="1" sz="8000">
                <a:solidFill>
                  <a:schemeClr val="accent5"/>
                </a:solidFill>
              </a:defRPr>
            </a:lvl2pPr>
            <a:lvl3pPr lvl="2" rtl="0">
              <a:spcBef>
                <a:spcPts val="0"/>
              </a:spcBef>
              <a:spcAft>
                <a:spcPts val="0"/>
              </a:spcAft>
              <a:buClr>
                <a:schemeClr val="accent5"/>
              </a:buClr>
              <a:buSzPts val="8000"/>
              <a:buNone/>
              <a:defRPr b="1" sz="8000">
                <a:solidFill>
                  <a:schemeClr val="accent5"/>
                </a:solidFill>
              </a:defRPr>
            </a:lvl3pPr>
            <a:lvl4pPr lvl="3" rtl="0">
              <a:spcBef>
                <a:spcPts val="0"/>
              </a:spcBef>
              <a:spcAft>
                <a:spcPts val="0"/>
              </a:spcAft>
              <a:buClr>
                <a:schemeClr val="accent5"/>
              </a:buClr>
              <a:buSzPts val="8000"/>
              <a:buNone/>
              <a:defRPr b="1" sz="8000">
                <a:solidFill>
                  <a:schemeClr val="accent5"/>
                </a:solidFill>
              </a:defRPr>
            </a:lvl4pPr>
            <a:lvl5pPr lvl="4" rtl="0">
              <a:spcBef>
                <a:spcPts val="0"/>
              </a:spcBef>
              <a:spcAft>
                <a:spcPts val="0"/>
              </a:spcAft>
              <a:buClr>
                <a:schemeClr val="accent5"/>
              </a:buClr>
              <a:buSzPts val="8000"/>
              <a:buNone/>
              <a:defRPr b="1" sz="8000">
                <a:solidFill>
                  <a:schemeClr val="accent5"/>
                </a:solidFill>
              </a:defRPr>
            </a:lvl5pPr>
            <a:lvl6pPr lvl="5" rtl="0">
              <a:spcBef>
                <a:spcPts val="0"/>
              </a:spcBef>
              <a:spcAft>
                <a:spcPts val="0"/>
              </a:spcAft>
              <a:buClr>
                <a:schemeClr val="accent5"/>
              </a:buClr>
              <a:buSzPts val="8000"/>
              <a:buNone/>
              <a:defRPr b="1" sz="8000">
                <a:solidFill>
                  <a:schemeClr val="accent5"/>
                </a:solidFill>
              </a:defRPr>
            </a:lvl6pPr>
            <a:lvl7pPr lvl="6" rtl="0">
              <a:spcBef>
                <a:spcPts val="0"/>
              </a:spcBef>
              <a:spcAft>
                <a:spcPts val="0"/>
              </a:spcAft>
              <a:buClr>
                <a:schemeClr val="accent5"/>
              </a:buClr>
              <a:buSzPts val="8000"/>
              <a:buNone/>
              <a:defRPr b="1" sz="8000">
                <a:solidFill>
                  <a:schemeClr val="accent5"/>
                </a:solidFill>
              </a:defRPr>
            </a:lvl7pPr>
            <a:lvl8pPr lvl="7" rtl="0">
              <a:spcBef>
                <a:spcPts val="0"/>
              </a:spcBef>
              <a:spcAft>
                <a:spcPts val="0"/>
              </a:spcAft>
              <a:buClr>
                <a:schemeClr val="accent5"/>
              </a:buClr>
              <a:buSzPts val="8000"/>
              <a:buNone/>
              <a:defRPr b="1" sz="8000">
                <a:solidFill>
                  <a:schemeClr val="accent5"/>
                </a:solidFill>
              </a:defRPr>
            </a:lvl8pPr>
            <a:lvl9pPr lvl="8" rtl="0">
              <a:spcBef>
                <a:spcPts val="0"/>
              </a:spcBef>
              <a:spcAft>
                <a:spcPts val="0"/>
              </a:spcAft>
              <a:buClr>
                <a:schemeClr val="accent5"/>
              </a:buClr>
              <a:buSzPts val="8000"/>
              <a:buNone/>
              <a:defRPr b="1" sz="8000">
                <a:solidFill>
                  <a:schemeClr val="accent5"/>
                </a:solidFill>
              </a:defRPr>
            </a:lvl9pPr>
          </a:lstStyle>
          <a:p/>
        </p:txBody>
      </p:sp>
      <p:cxnSp>
        <p:nvCxnSpPr>
          <p:cNvPr id="29" name="Google Shape;29;p6"/>
          <p:cNvCxnSpPr/>
          <p:nvPr/>
        </p:nvCxnSpPr>
        <p:spPr>
          <a:xfrm>
            <a:off x="1507225" y="1231425"/>
            <a:ext cx="16633200" cy="0"/>
          </a:xfrm>
          <a:prstGeom prst="straightConnector1">
            <a:avLst/>
          </a:prstGeom>
          <a:noFill/>
          <a:ln cap="flat" cmpd="sng" w="25400">
            <a:solidFill>
              <a:schemeClr val="accent5"/>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ATIQUE PAR PHASE">
  <p:cSld name="CUSTOM_1">
    <p:spTree>
      <p:nvGrpSpPr>
        <p:cNvPr id="30" name="Shape 30"/>
        <p:cNvGrpSpPr/>
        <p:nvPr/>
      </p:nvGrpSpPr>
      <p:grpSpPr>
        <a:xfrm>
          <a:off x="0" y="0"/>
          <a:ext cx="0" cy="0"/>
          <a:chOff x="0" y="0"/>
          <a:chExt cx="0" cy="0"/>
        </a:xfrm>
      </p:grpSpPr>
      <p:sp>
        <p:nvSpPr>
          <p:cNvPr id="31" name="Google Shape;31;p7"/>
          <p:cNvSpPr txBox="1"/>
          <p:nvPr/>
        </p:nvSpPr>
        <p:spPr>
          <a:xfrm>
            <a:off x="564900" y="9512600"/>
            <a:ext cx="171582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b="1" lang="fr-FR" sz="2400">
                <a:solidFill>
                  <a:schemeClr val="accent5"/>
                </a:solidFill>
              </a:rPr>
              <a:t>· </a:t>
            </a:r>
            <a:r>
              <a:rPr lang="fr-FR" sz="2400">
                <a:solidFill>
                  <a:schemeClr val="accent5"/>
                </a:solidFill>
                <a:latin typeface="Arial"/>
                <a:ea typeface="Arial"/>
                <a:cs typeface="Arial"/>
                <a:sym typeface="Arial"/>
              </a:rPr>
              <a:t>Gestion de projet · Territoire et site ·  Solidaire · Énergie · Eau · Matériaux et autres ressources </a:t>
            </a:r>
            <a:r>
              <a:rPr b="1" lang="fr-FR" sz="2400">
                <a:solidFill>
                  <a:schemeClr val="accent5"/>
                </a:solidFill>
                <a:latin typeface="Arial"/>
                <a:ea typeface="Arial"/>
                <a:cs typeface="Arial"/>
                <a:sym typeface="Arial"/>
              </a:rPr>
              <a:t>·</a:t>
            </a:r>
            <a:r>
              <a:rPr lang="fr-FR" sz="2400">
                <a:solidFill>
                  <a:schemeClr val="accent5"/>
                </a:solidFill>
              </a:rPr>
              <a:t> Confort et santé </a:t>
            </a:r>
            <a:r>
              <a:rPr b="1" lang="fr-FR" sz="2400">
                <a:solidFill>
                  <a:schemeClr val="accent5"/>
                </a:solidFill>
              </a:rPr>
              <a:t>·</a:t>
            </a:r>
            <a:r>
              <a:rPr lang="fr-FR" sz="2400">
                <a:solidFill>
                  <a:schemeClr val="accent5"/>
                </a:solidFill>
              </a:rPr>
              <a:t>   </a:t>
            </a:r>
            <a:endParaRPr sz="2400">
              <a:solidFill>
                <a:schemeClr val="accent5"/>
              </a:solidFill>
            </a:endParaRPr>
          </a:p>
        </p:txBody>
      </p:sp>
      <p:cxnSp>
        <p:nvCxnSpPr>
          <p:cNvPr id="32" name="Google Shape;32;p7"/>
          <p:cNvCxnSpPr/>
          <p:nvPr/>
        </p:nvCxnSpPr>
        <p:spPr>
          <a:xfrm>
            <a:off x="412811" y="9351000"/>
            <a:ext cx="17875200" cy="18000"/>
          </a:xfrm>
          <a:prstGeom prst="straightConnector1">
            <a:avLst/>
          </a:prstGeom>
          <a:noFill/>
          <a:ln cap="flat" cmpd="sng" w="9525">
            <a:solidFill>
              <a:schemeClr val="accent5"/>
            </a:solidFill>
            <a:prstDash val="solid"/>
            <a:round/>
            <a:headEnd len="sm" w="sm" type="none"/>
            <a:tailEnd len="sm" w="sm" type="none"/>
          </a:ln>
        </p:spPr>
      </p:cxnSp>
      <p:sp>
        <p:nvSpPr>
          <p:cNvPr id="33" name="Google Shape;33;p7"/>
          <p:cNvSpPr txBox="1"/>
          <p:nvPr>
            <p:ph type="title"/>
          </p:nvPr>
        </p:nvSpPr>
        <p:spPr>
          <a:xfrm>
            <a:off x="720000" y="180000"/>
            <a:ext cx="11595000" cy="924600"/>
          </a:xfrm>
          <a:prstGeom prst="rect">
            <a:avLst/>
          </a:prstGeom>
        </p:spPr>
        <p:txBody>
          <a:bodyPr anchorCtr="0" anchor="t" bIns="91425" lIns="91425" spcFirstLastPara="1" rIns="91425" wrap="square" tIns="91425">
            <a:spAutoFit/>
          </a:bodyPr>
          <a:lstStyle>
            <a:lvl1pPr lvl="0" rtl="0">
              <a:spcBef>
                <a:spcPts val="0"/>
              </a:spcBef>
              <a:spcAft>
                <a:spcPts val="0"/>
              </a:spcAft>
              <a:buSzPts val="4600"/>
              <a:buNone/>
              <a:defRPr sz="46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sp>
        <p:nvSpPr>
          <p:cNvPr id="34" name="Google Shape;34;p7"/>
          <p:cNvSpPr txBox="1"/>
          <p:nvPr/>
        </p:nvSpPr>
        <p:spPr>
          <a:xfrm>
            <a:off x="14143800" y="410850"/>
            <a:ext cx="1914900" cy="492600"/>
          </a:xfrm>
          <a:prstGeom prst="rect">
            <a:avLst/>
          </a:prstGeom>
          <a:solidFill>
            <a:schemeClr val="accent5"/>
          </a:solidFill>
          <a:ln cap="flat" cmpd="sng" w="28575">
            <a:solidFill>
              <a:schemeClr val="accent5"/>
            </a:solidFill>
            <a:prstDash val="solid"/>
            <a:round/>
            <a:headEnd len="sm" w="sm" type="none"/>
            <a:tailEnd len="sm" w="sm" type="none"/>
          </a:ln>
        </p:spPr>
        <p:txBody>
          <a:bodyPr anchorCtr="0" anchor="ctr" bIns="91425" lIns="91425" spcFirstLastPara="1" rIns="91425" wrap="square" tIns="91425">
            <a:spAutoFit/>
          </a:bodyPr>
          <a:lstStyle/>
          <a:p>
            <a:pPr indent="0" lvl="0" marL="0" rtl="0" algn="ctr">
              <a:spcBef>
                <a:spcPts val="0"/>
              </a:spcBef>
              <a:spcAft>
                <a:spcPts val="0"/>
              </a:spcAft>
              <a:buNone/>
            </a:pPr>
            <a:r>
              <a:rPr b="1" lang="fr-FR" sz="2000">
                <a:solidFill>
                  <a:schemeClr val="lt1"/>
                </a:solidFill>
              </a:rPr>
              <a:t>CHANTIER</a:t>
            </a:r>
            <a:endParaRPr b="1" sz="2000">
              <a:solidFill>
                <a:schemeClr val="lt1"/>
              </a:solidFill>
            </a:endParaRPr>
          </a:p>
        </p:txBody>
      </p:sp>
      <p:sp>
        <p:nvSpPr>
          <p:cNvPr id="35" name="Google Shape;35;p7"/>
          <p:cNvSpPr txBox="1"/>
          <p:nvPr/>
        </p:nvSpPr>
        <p:spPr>
          <a:xfrm>
            <a:off x="12144400" y="410850"/>
            <a:ext cx="1914900" cy="492600"/>
          </a:xfrm>
          <a:prstGeom prst="rect">
            <a:avLst/>
          </a:prstGeom>
          <a:solidFill>
            <a:schemeClr val="accent5"/>
          </a:solidFill>
          <a:ln cap="flat" cmpd="sng" w="28575">
            <a:solidFill>
              <a:schemeClr val="accent5"/>
            </a:solidFill>
            <a:prstDash val="solid"/>
            <a:round/>
            <a:headEnd len="sm" w="sm" type="none"/>
            <a:tailEnd len="sm" w="sm" type="none"/>
          </a:ln>
        </p:spPr>
        <p:txBody>
          <a:bodyPr anchorCtr="0" anchor="ctr" bIns="91425" lIns="91425" spcFirstLastPara="1" rIns="91425" wrap="square" tIns="91425">
            <a:spAutoFit/>
          </a:bodyPr>
          <a:lstStyle/>
          <a:p>
            <a:pPr indent="0" lvl="0" marL="0" rtl="0" algn="ctr">
              <a:spcBef>
                <a:spcPts val="0"/>
              </a:spcBef>
              <a:spcAft>
                <a:spcPts val="0"/>
              </a:spcAft>
              <a:buNone/>
            </a:pPr>
            <a:r>
              <a:rPr b="1" lang="fr-FR" sz="2000">
                <a:solidFill>
                  <a:schemeClr val="lt1"/>
                </a:solidFill>
              </a:rPr>
              <a:t>CONCEPTION</a:t>
            </a:r>
            <a:endParaRPr b="1" sz="2000">
              <a:solidFill>
                <a:schemeClr val="lt1"/>
              </a:solidFill>
            </a:endParaRPr>
          </a:p>
        </p:txBody>
      </p:sp>
      <p:sp>
        <p:nvSpPr>
          <p:cNvPr id="36" name="Google Shape;36;p7"/>
          <p:cNvSpPr txBox="1"/>
          <p:nvPr/>
        </p:nvSpPr>
        <p:spPr>
          <a:xfrm>
            <a:off x="16143200" y="410850"/>
            <a:ext cx="1914900" cy="492600"/>
          </a:xfrm>
          <a:prstGeom prst="rect">
            <a:avLst/>
          </a:prstGeom>
          <a:solidFill>
            <a:schemeClr val="accent5"/>
          </a:solidFill>
          <a:ln cap="flat" cmpd="sng" w="28575">
            <a:solidFill>
              <a:schemeClr val="accent5"/>
            </a:solidFill>
            <a:prstDash val="solid"/>
            <a:round/>
            <a:headEnd len="sm" w="sm" type="none"/>
            <a:tailEnd len="sm" w="sm" type="none"/>
          </a:ln>
        </p:spPr>
        <p:txBody>
          <a:bodyPr anchorCtr="0" anchor="ctr" bIns="91425" lIns="91425" spcFirstLastPara="1" rIns="91425" wrap="square" tIns="91425">
            <a:spAutoFit/>
          </a:bodyPr>
          <a:lstStyle/>
          <a:p>
            <a:pPr indent="0" lvl="0" marL="0" rtl="0" algn="ctr">
              <a:spcBef>
                <a:spcPts val="0"/>
              </a:spcBef>
              <a:spcAft>
                <a:spcPts val="0"/>
              </a:spcAft>
              <a:buNone/>
            </a:pPr>
            <a:r>
              <a:rPr b="1" lang="fr-FR" sz="2000">
                <a:solidFill>
                  <a:schemeClr val="lt1"/>
                </a:solidFill>
              </a:rPr>
              <a:t>USAGE</a:t>
            </a:r>
            <a:endParaRPr b="1" sz="2000">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ATIQUE INTEMPORELLE">
  <p:cSld name="CUSTOM_1_1">
    <p:spTree>
      <p:nvGrpSpPr>
        <p:cNvPr id="37" name="Shape 37"/>
        <p:cNvGrpSpPr/>
        <p:nvPr/>
      </p:nvGrpSpPr>
      <p:grpSpPr>
        <a:xfrm>
          <a:off x="0" y="0"/>
          <a:ext cx="0" cy="0"/>
          <a:chOff x="0" y="0"/>
          <a:chExt cx="0" cy="0"/>
        </a:xfrm>
      </p:grpSpPr>
      <p:sp>
        <p:nvSpPr>
          <p:cNvPr id="38" name="Google Shape;38;p8"/>
          <p:cNvSpPr txBox="1"/>
          <p:nvPr/>
        </p:nvSpPr>
        <p:spPr>
          <a:xfrm>
            <a:off x="564900" y="9512600"/>
            <a:ext cx="17158200" cy="702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C1DF1B"/>
              </a:buClr>
              <a:buSzPts val="2400"/>
              <a:buFont typeface="Arial"/>
              <a:buNone/>
            </a:pPr>
            <a:r>
              <a:rPr b="1" lang="fr-FR" sz="2400">
                <a:solidFill>
                  <a:schemeClr val="accent5"/>
                </a:solidFill>
              </a:rPr>
              <a:t>· </a:t>
            </a:r>
            <a:r>
              <a:rPr lang="fr-FR" sz="2400">
                <a:solidFill>
                  <a:schemeClr val="accent5"/>
                </a:solidFill>
                <a:latin typeface="Arial"/>
                <a:ea typeface="Arial"/>
                <a:cs typeface="Arial"/>
                <a:sym typeface="Arial"/>
              </a:rPr>
              <a:t>Gestion de projet · Territoire et site ·  Solidaire · Énergie · Eau · Matériaux et autres ressources </a:t>
            </a:r>
            <a:r>
              <a:rPr b="1" lang="fr-FR" sz="2400">
                <a:solidFill>
                  <a:schemeClr val="accent5"/>
                </a:solidFill>
                <a:latin typeface="Arial"/>
                <a:ea typeface="Arial"/>
                <a:cs typeface="Arial"/>
                <a:sym typeface="Arial"/>
              </a:rPr>
              <a:t>·</a:t>
            </a:r>
            <a:r>
              <a:rPr lang="fr-FR" sz="2400">
                <a:solidFill>
                  <a:schemeClr val="accent5"/>
                </a:solidFill>
              </a:rPr>
              <a:t> Confort et santé </a:t>
            </a:r>
            <a:r>
              <a:rPr b="1" lang="fr-FR" sz="2400">
                <a:solidFill>
                  <a:schemeClr val="accent5"/>
                </a:solidFill>
              </a:rPr>
              <a:t>·</a:t>
            </a:r>
            <a:r>
              <a:rPr lang="fr-FR" sz="2400">
                <a:solidFill>
                  <a:schemeClr val="accent5"/>
                </a:solidFill>
              </a:rPr>
              <a:t>   </a:t>
            </a:r>
            <a:endParaRPr sz="2400">
              <a:solidFill>
                <a:schemeClr val="accent5"/>
              </a:solidFill>
            </a:endParaRPr>
          </a:p>
        </p:txBody>
      </p:sp>
      <p:cxnSp>
        <p:nvCxnSpPr>
          <p:cNvPr id="39" name="Google Shape;39;p8"/>
          <p:cNvCxnSpPr/>
          <p:nvPr/>
        </p:nvCxnSpPr>
        <p:spPr>
          <a:xfrm>
            <a:off x="412811" y="9351000"/>
            <a:ext cx="17875200" cy="18000"/>
          </a:xfrm>
          <a:prstGeom prst="straightConnector1">
            <a:avLst/>
          </a:prstGeom>
          <a:noFill/>
          <a:ln cap="flat" cmpd="sng" w="9525">
            <a:solidFill>
              <a:schemeClr val="accent5"/>
            </a:solidFill>
            <a:prstDash val="solid"/>
            <a:round/>
            <a:headEnd len="sm" w="sm" type="none"/>
            <a:tailEnd len="sm" w="sm" type="none"/>
          </a:ln>
        </p:spPr>
      </p:cxnSp>
      <p:sp>
        <p:nvSpPr>
          <p:cNvPr id="40" name="Google Shape;40;p8"/>
          <p:cNvSpPr txBox="1"/>
          <p:nvPr>
            <p:ph type="title"/>
          </p:nvPr>
        </p:nvSpPr>
        <p:spPr>
          <a:xfrm>
            <a:off x="720000" y="180000"/>
            <a:ext cx="11595000" cy="924600"/>
          </a:xfrm>
          <a:prstGeom prst="rect">
            <a:avLst/>
          </a:prstGeom>
        </p:spPr>
        <p:txBody>
          <a:bodyPr anchorCtr="0" anchor="t" bIns="91425" lIns="91425" spcFirstLastPara="1" rIns="91425" wrap="square" tIns="91425">
            <a:spAutoFit/>
          </a:bodyPr>
          <a:lstStyle>
            <a:lvl1pPr lvl="0">
              <a:spcBef>
                <a:spcPts val="0"/>
              </a:spcBef>
              <a:spcAft>
                <a:spcPts val="0"/>
              </a:spcAft>
              <a:buSzPts val="4600"/>
              <a:buNone/>
              <a:defRPr sz="46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nvSpPr>
        <p:spPr>
          <a:xfrm rot="-5400000">
            <a:off x="-4839300" y="4839300"/>
            <a:ext cx="10287000" cy="608400"/>
          </a:xfrm>
          <a:prstGeom prst="rect">
            <a:avLst/>
          </a:prstGeom>
          <a:solidFill>
            <a:schemeClr val="accent5"/>
          </a:solid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i="1" lang="fr-FR" sz="1500">
                <a:solidFill>
                  <a:schemeClr val="dk1"/>
                </a:solidFill>
              </a:rPr>
              <a:t>Groupe scolaire de Clichy / Saint Ouen – Clichy la Garenne (92) - Commission BDF#127 - CONCEPTION</a:t>
            </a:r>
            <a:endParaRPr sz="1500">
              <a:solidFill>
                <a:schemeClr val="dk1"/>
              </a:solidFill>
            </a:endParaRPr>
          </a:p>
        </p:txBody>
      </p:sp>
      <p:pic>
        <p:nvPicPr>
          <p:cNvPr id="11" name="Google Shape;11;p1"/>
          <p:cNvPicPr preferRelativeResize="0"/>
          <p:nvPr/>
        </p:nvPicPr>
        <p:blipFill rotWithShape="1">
          <a:blip r:embed="rId1">
            <a:alphaModFix/>
          </a:blip>
          <a:srcRect b="0" l="0" r="0" t="0"/>
          <a:stretch/>
        </p:blipFill>
        <p:spPr>
          <a:xfrm>
            <a:off x="16776599" y="9489139"/>
            <a:ext cx="1327500" cy="596513"/>
          </a:xfrm>
          <a:prstGeom prst="rect">
            <a:avLst/>
          </a:prstGeom>
          <a:noFill/>
          <a:ln>
            <a:noFill/>
          </a:ln>
        </p:spPr>
      </p:pic>
      <p:sp>
        <p:nvSpPr>
          <p:cNvPr id="12" name="Google Shape;12;p1"/>
          <p:cNvSpPr txBox="1"/>
          <p:nvPr>
            <p:ph type="title"/>
          </p:nvPr>
        </p:nvSpPr>
        <p:spPr>
          <a:xfrm>
            <a:off x="720000" y="180000"/>
            <a:ext cx="17384100" cy="924600"/>
          </a:xfrm>
          <a:prstGeom prst="rect">
            <a:avLst/>
          </a:prstGeom>
          <a:noFill/>
          <a:ln>
            <a:noFill/>
          </a:ln>
        </p:spPr>
        <p:txBody>
          <a:bodyPr anchorCtr="0" anchor="t" bIns="91425" lIns="91425" spcFirstLastPara="1" rIns="91425" wrap="square" tIns="91425">
            <a:sp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896">
          <p15:clr>
            <a:srgbClr val="E46962"/>
          </p15:clr>
        </p15:guide>
        <p15:guide id="2" pos="454">
          <p15:clr>
            <a:srgbClr val="E46962"/>
          </p15:clr>
        </p15:guide>
        <p15:guide id="3" pos="11404">
          <p15:clr>
            <a:srgbClr val="E46962"/>
          </p15:clr>
        </p15:guide>
        <p15:guide id="4" orient="horz" pos="113">
          <p15:clr>
            <a:srgbClr val="E46962"/>
          </p15:clr>
        </p15:guide>
        <p15:guide id="5" orient="horz" pos="696">
          <p15:clr>
            <a:srgbClr val="E46962"/>
          </p15:clr>
        </p15:guide>
        <p15:guide id="6" orient="horz" pos="915">
          <p15:clr>
            <a:srgbClr val="E46962"/>
          </p15:clr>
        </p15:guide>
        <p15:guide id="7" orient="horz" pos="1134">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14.jpg"/><Relationship Id="rId5"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37.jpg"/><Relationship Id="rId5"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7.jpg"/><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32.png"/><Relationship Id="rId8"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30.png"/><Relationship Id="rId5" Type="http://schemas.openxmlformats.org/officeDocument/2006/relationships/image" Target="../media/image43.png"/><Relationship Id="rId6"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51.png"/><Relationship Id="rId5" Type="http://schemas.openxmlformats.org/officeDocument/2006/relationships/image" Target="../media/image46.jpg"/><Relationship Id="rId6" Type="http://schemas.openxmlformats.org/officeDocument/2006/relationships/image" Target="../media/image45.jpg"/><Relationship Id="rId7"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0.jpg"/><Relationship Id="rId4" Type="http://schemas.openxmlformats.org/officeDocument/2006/relationships/image" Target="../media/image7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4.jpg"/><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3.jpg"/><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9.jp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5.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6.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14.jpg"/><Relationship Id="rId5"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9"/>
          <p:cNvSpPr/>
          <p:nvPr/>
        </p:nvSpPr>
        <p:spPr>
          <a:xfrm>
            <a:off x="-38900" y="-77775"/>
            <a:ext cx="894600" cy="10598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6" name="Google Shape;46;p9"/>
          <p:cNvPicPr preferRelativeResize="0"/>
          <p:nvPr/>
        </p:nvPicPr>
        <p:blipFill rotWithShape="1">
          <a:blip r:embed="rId3">
            <a:alphaModFix/>
          </a:blip>
          <a:srcRect b="0" l="0" r="0" t="0"/>
          <a:stretch/>
        </p:blipFill>
        <p:spPr>
          <a:xfrm>
            <a:off x="260050" y="180000"/>
            <a:ext cx="16346849" cy="9195097"/>
          </a:xfrm>
          <a:prstGeom prst="rect">
            <a:avLst/>
          </a:prstGeom>
          <a:noFill/>
          <a:ln>
            <a:noFill/>
          </a:ln>
        </p:spPr>
      </p:pic>
      <p:sp>
        <p:nvSpPr>
          <p:cNvPr id="47" name="Google Shape;47;p9"/>
          <p:cNvSpPr txBox="1"/>
          <p:nvPr/>
        </p:nvSpPr>
        <p:spPr>
          <a:xfrm>
            <a:off x="-38900" y="9527500"/>
            <a:ext cx="16645800" cy="585000"/>
          </a:xfrm>
          <a:prstGeom prst="rect">
            <a:avLst/>
          </a:prstGeom>
          <a:solidFill>
            <a:srgbClr val="4BACC6"/>
          </a:solidFill>
          <a:ln>
            <a:noFill/>
          </a:ln>
        </p:spPr>
        <p:txBody>
          <a:bodyPr anchorCtr="0" anchor="t" bIns="91425" lIns="91425" spcFirstLastPara="1" rIns="91425" wrap="square" tIns="91425">
            <a:spAutoFit/>
          </a:bodyPr>
          <a:lstStyle/>
          <a:p>
            <a:pPr indent="0" lvl="0" marL="0" marR="251422" rtl="0" algn="r">
              <a:spcBef>
                <a:spcPts val="0"/>
              </a:spcBef>
              <a:spcAft>
                <a:spcPts val="0"/>
              </a:spcAft>
              <a:buNone/>
            </a:pPr>
            <a:r>
              <a:rPr b="1" lang="fr-FR" sz="2600"/>
              <a:t>Groupe scolaire de Clichy / Saint Ouen</a:t>
            </a:r>
            <a:r>
              <a:rPr b="1" lang="fr-FR" sz="2600"/>
              <a:t> – Clichy la Garenne (92) - Commission BDF#127 - Conception</a:t>
            </a:r>
            <a:endParaRPr b="1" sz="2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8"/>
          <p:cNvSpPr/>
          <p:nvPr/>
        </p:nvSpPr>
        <p:spPr>
          <a:xfrm>
            <a:off x="3345975" y="9587925"/>
            <a:ext cx="22419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 name="Google Shape;191;p18"/>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solidFill>
                  <a:schemeClr val="dk1"/>
                </a:solidFill>
              </a:rPr>
              <a:t>Projet architectural</a:t>
            </a:r>
            <a:endParaRPr/>
          </a:p>
        </p:txBody>
      </p:sp>
      <p:sp>
        <p:nvSpPr>
          <p:cNvPr id="192" name="Google Shape;192;p18"/>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18"/>
          <p:cNvSpPr txBox="1"/>
          <p:nvPr/>
        </p:nvSpPr>
        <p:spPr>
          <a:xfrm>
            <a:off x="12051975" y="1285875"/>
            <a:ext cx="59340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800"/>
              <a:t>Continuité trame verte</a:t>
            </a:r>
            <a:endParaRPr/>
          </a:p>
        </p:txBody>
      </p:sp>
      <p:sp>
        <p:nvSpPr>
          <p:cNvPr id="194" name="Google Shape;194;p18"/>
          <p:cNvSpPr/>
          <p:nvPr/>
        </p:nvSpPr>
        <p:spPr>
          <a:xfrm>
            <a:off x="5804875" y="9587925"/>
            <a:ext cx="12960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5" name="Google Shape;195;p18"/>
          <p:cNvPicPr preferRelativeResize="0"/>
          <p:nvPr/>
        </p:nvPicPr>
        <p:blipFill rotWithShape="1">
          <a:blip r:embed="rId3">
            <a:alphaModFix/>
          </a:blip>
          <a:srcRect b="0" l="15902" r="7534" t="0"/>
          <a:stretch/>
        </p:blipFill>
        <p:spPr>
          <a:xfrm>
            <a:off x="872025" y="1285875"/>
            <a:ext cx="10360525" cy="7611800"/>
          </a:xfrm>
          <a:prstGeom prst="rect">
            <a:avLst/>
          </a:prstGeom>
          <a:noFill/>
          <a:ln>
            <a:noFill/>
          </a:ln>
        </p:spPr>
      </p:pic>
      <p:pic>
        <p:nvPicPr>
          <p:cNvPr id="196" name="Google Shape;196;p18"/>
          <p:cNvPicPr preferRelativeResize="0"/>
          <p:nvPr/>
        </p:nvPicPr>
        <p:blipFill rotWithShape="1">
          <a:blip r:embed="rId4">
            <a:alphaModFix/>
          </a:blip>
          <a:srcRect b="38200" l="22978" r="25281" t="35425"/>
          <a:stretch/>
        </p:blipFill>
        <p:spPr>
          <a:xfrm>
            <a:off x="12258625" y="2040800"/>
            <a:ext cx="4036999" cy="2910623"/>
          </a:xfrm>
          <a:prstGeom prst="rect">
            <a:avLst/>
          </a:prstGeom>
          <a:noFill/>
          <a:ln>
            <a:noFill/>
          </a:ln>
        </p:spPr>
      </p:pic>
      <p:sp>
        <p:nvSpPr>
          <p:cNvPr id="197" name="Google Shape;197;p18"/>
          <p:cNvSpPr txBox="1"/>
          <p:nvPr/>
        </p:nvSpPr>
        <p:spPr>
          <a:xfrm>
            <a:off x="12051975" y="5276525"/>
            <a:ext cx="59340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800">
                <a:solidFill>
                  <a:schemeClr val="dk1"/>
                </a:solidFill>
              </a:rPr>
              <a:t>Parvis urbain</a:t>
            </a:r>
            <a:endParaRPr>
              <a:solidFill>
                <a:schemeClr val="dk1"/>
              </a:solidFill>
            </a:endParaRPr>
          </a:p>
        </p:txBody>
      </p:sp>
      <p:pic>
        <p:nvPicPr>
          <p:cNvPr id="198" name="Google Shape;198;p18"/>
          <p:cNvPicPr preferRelativeResize="0"/>
          <p:nvPr/>
        </p:nvPicPr>
        <p:blipFill rotWithShape="1">
          <a:blip r:embed="rId5">
            <a:alphaModFix/>
          </a:blip>
          <a:srcRect b="38154" l="21061" r="25279" t="35175"/>
          <a:stretch/>
        </p:blipFill>
        <p:spPr>
          <a:xfrm>
            <a:off x="12258625" y="6030430"/>
            <a:ext cx="4036999" cy="2837801"/>
          </a:xfrm>
          <a:prstGeom prst="rect">
            <a:avLst/>
          </a:prstGeom>
          <a:noFill/>
          <a:ln>
            <a:noFill/>
          </a:ln>
        </p:spPr>
      </p:pic>
      <p:sp>
        <p:nvSpPr>
          <p:cNvPr id="199" name="Google Shape;199;p18"/>
          <p:cNvSpPr txBox="1"/>
          <p:nvPr/>
        </p:nvSpPr>
        <p:spPr>
          <a:xfrm>
            <a:off x="1024413" y="8424275"/>
            <a:ext cx="32559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1600">
                <a:solidFill>
                  <a:schemeClr val="lt1"/>
                </a:solidFill>
              </a:rPr>
              <a:t>Perspective concours</a:t>
            </a:r>
            <a:endParaRPr sz="16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9"/>
          <p:cNvSpPr/>
          <p:nvPr/>
        </p:nvSpPr>
        <p:spPr>
          <a:xfrm>
            <a:off x="3345975" y="9587925"/>
            <a:ext cx="22419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5" name="Google Shape;205;p19"/>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solidFill>
                  <a:schemeClr val="dk1"/>
                </a:solidFill>
              </a:rPr>
              <a:t>Projet architectural</a:t>
            </a:r>
            <a:endParaRPr/>
          </a:p>
        </p:txBody>
      </p:sp>
      <p:sp>
        <p:nvSpPr>
          <p:cNvPr id="206" name="Google Shape;206;p19"/>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 name="Google Shape;207;p19"/>
          <p:cNvSpPr/>
          <p:nvPr/>
        </p:nvSpPr>
        <p:spPr>
          <a:xfrm>
            <a:off x="5804875" y="9587925"/>
            <a:ext cx="12960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8" name="Google Shape;208;p19"/>
          <p:cNvPicPr preferRelativeResize="0"/>
          <p:nvPr/>
        </p:nvPicPr>
        <p:blipFill rotWithShape="1">
          <a:blip r:embed="rId3">
            <a:alphaModFix/>
          </a:blip>
          <a:srcRect b="11889" l="5539" r="16888" t="52641"/>
          <a:stretch/>
        </p:blipFill>
        <p:spPr>
          <a:xfrm>
            <a:off x="990150" y="3049239"/>
            <a:ext cx="17113948" cy="5536676"/>
          </a:xfrm>
          <a:prstGeom prst="rect">
            <a:avLst/>
          </a:prstGeom>
          <a:noFill/>
          <a:ln>
            <a:noFill/>
          </a:ln>
        </p:spPr>
      </p:pic>
      <p:sp>
        <p:nvSpPr>
          <p:cNvPr id="209" name="Google Shape;209;p19"/>
          <p:cNvSpPr txBox="1"/>
          <p:nvPr/>
        </p:nvSpPr>
        <p:spPr>
          <a:xfrm>
            <a:off x="12051975" y="1285875"/>
            <a:ext cx="5934000" cy="294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800">
                <a:solidFill>
                  <a:schemeClr val="dk1"/>
                </a:solidFill>
              </a:rPr>
              <a:t>Bâtiment compact R+2</a:t>
            </a:r>
            <a:endParaRPr sz="2800">
              <a:solidFill>
                <a:schemeClr val="dk1"/>
              </a:solidFill>
            </a:endParaRPr>
          </a:p>
          <a:p>
            <a:pPr indent="0" lvl="0" marL="0" rtl="0" algn="l">
              <a:spcBef>
                <a:spcPts val="0"/>
              </a:spcBef>
              <a:spcAft>
                <a:spcPts val="0"/>
              </a:spcAft>
              <a:buClr>
                <a:schemeClr val="dk1"/>
              </a:buClr>
              <a:buSzPts val="1100"/>
              <a:buFont typeface="Arial"/>
              <a:buNone/>
            </a:pPr>
            <a:r>
              <a:rPr lang="fr-FR" sz="2800">
                <a:solidFill>
                  <a:schemeClr val="dk1"/>
                </a:solidFill>
              </a:rPr>
              <a:t>Lien avec le parc</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pic>
        <p:nvPicPr>
          <p:cNvPr id="210" name="Google Shape;210;p19"/>
          <p:cNvPicPr preferRelativeResize="0"/>
          <p:nvPr/>
        </p:nvPicPr>
        <p:blipFill rotWithShape="1">
          <a:blip r:embed="rId4">
            <a:alphaModFix/>
          </a:blip>
          <a:srcRect b="46039" l="89164" r="871" t="44709"/>
          <a:stretch/>
        </p:blipFill>
        <p:spPr>
          <a:xfrm>
            <a:off x="1849600" y="1800000"/>
            <a:ext cx="2895724" cy="1900699"/>
          </a:xfrm>
          <a:prstGeom prst="rect">
            <a:avLst/>
          </a:prstGeom>
          <a:noFill/>
          <a:ln>
            <a:noFill/>
          </a:ln>
        </p:spPr>
      </p:pic>
      <p:sp>
        <p:nvSpPr>
          <p:cNvPr id="211" name="Google Shape;211;p19"/>
          <p:cNvSpPr txBox="1"/>
          <p:nvPr/>
        </p:nvSpPr>
        <p:spPr>
          <a:xfrm>
            <a:off x="1024413" y="8424275"/>
            <a:ext cx="32559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1600">
                <a:solidFill>
                  <a:schemeClr val="dk1"/>
                </a:solidFill>
              </a:rPr>
              <a:t>Principe coupe transversale</a:t>
            </a:r>
            <a:endParaRPr sz="16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0"/>
          <p:cNvPicPr preferRelativeResize="0"/>
          <p:nvPr/>
        </p:nvPicPr>
        <p:blipFill rotWithShape="1">
          <a:blip r:embed="rId3">
            <a:alphaModFix/>
          </a:blip>
          <a:srcRect b="23043" l="7147" r="21240" t="2960"/>
          <a:stretch/>
        </p:blipFill>
        <p:spPr>
          <a:xfrm>
            <a:off x="872025" y="1285875"/>
            <a:ext cx="10426501" cy="7611900"/>
          </a:xfrm>
          <a:prstGeom prst="rect">
            <a:avLst/>
          </a:prstGeom>
          <a:noFill/>
          <a:ln>
            <a:noFill/>
          </a:ln>
        </p:spPr>
      </p:pic>
      <p:pic>
        <p:nvPicPr>
          <p:cNvPr id="217" name="Google Shape;217;p20"/>
          <p:cNvPicPr preferRelativeResize="0"/>
          <p:nvPr/>
        </p:nvPicPr>
        <p:blipFill rotWithShape="1">
          <a:blip r:embed="rId4">
            <a:alphaModFix/>
          </a:blip>
          <a:srcRect b="0" l="11722" r="11714" t="16178"/>
          <a:stretch/>
        </p:blipFill>
        <p:spPr>
          <a:xfrm>
            <a:off x="12190575" y="5501650"/>
            <a:ext cx="5514598" cy="3396024"/>
          </a:xfrm>
          <a:prstGeom prst="rect">
            <a:avLst/>
          </a:prstGeom>
          <a:noFill/>
          <a:ln>
            <a:noFill/>
          </a:ln>
        </p:spPr>
      </p:pic>
      <p:pic>
        <p:nvPicPr>
          <p:cNvPr id="218" name="Google Shape;218;p20"/>
          <p:cNvPicPr preferRelativeResize="0"/>
          <p:nvPr/>
        </p:nvPicPr>
        <p:blipFill rotWithShape="1">
          <a:blip r:embed="rId4">
            <a:alphaModFix/>
          </a:blip>
          <a:srcRect b="0" l="11722" r="11714" t="16178"/>
          <a:stretch/>
        </p:blipFill>
        <p:spPr>
          <a:xfrm>
            <a:off x="12190575" y="5501650"/>
            <a:ext cx="5514598" cy="3396024"/>
          </a:xfrm>
          <a:prstGeom prst="rect">
            <a:avLst/>
          </a:prstGeom>
          <a:noFill/>
          <a:ln>
            <a:noFill/>
          </a:ln>
        </p:spPr>
      </p:pic>
      <p:sp>
        <p:nvSpPr>
          <p:cNvPr id="219" name="Google Shape;219;p20"/>
          <p:cNvSpPr/>
          <p:nvPr/>
        </p:nvSpPr>
        <p:spPr>
          <a:xfrm>
            <a:off x="3345975" y="9587925"/>
            <a:ext cx="22419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0"/>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solidFill>
                  <a:schemeClr val="dk1"/>
                </a:solidFill>
              </a:rPr>
              <a:t>Projet architectural</a:t>
            </a:r>
            <a:endParaRPr/>
          </a:p>
        </p:txBody>
      </p:sp>
      <p:sp>
        <p:nvSpPr>
          <p:cNvPr id="221" name="Google Shape;221;p20"/>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 name="Google Shape;222;p20"/>
          <p:cNvSpPr/>
          <p:nvPr/>
        </p:nvSpPr>
        <p:spPr>
          <a:xfrm>
            <a:off x="5804875" y="9587925"/>
            <a:ext cx="12960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23" name="Google Shape;223;p20"/>
          <p:cNvGrpSpPr/>
          <p:nvPr/>
        </p:nvGrpSpPr>
        <p:grpSpPr>
          <a:xfrm>
            <a:off x="1130075" y="8198000"/>
            <a:ext cx="1040450" cy="546575"/>
            <a:chOff x="1130075" y="8198000"/>
            <a:chExt cx="1040450" cy="546575"/>
          </a:xfrm>
        </p:grpSpPr>
        <p:sp>
          <p:nvSpPr>
            <p:cNvPr id="224" name="Google Shape;224;p20"/>
            <p:cNvSpPr/>
            <p:nvPr/>
          </p:nvSpPr>
          <p:spPr>
            <a:xfrm>
              <a:off x="1130075" y="8346475"/>
              <a:ext cx="387600" cy="398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5" name="Google Shape;225;p20"/>
            <p:cNvCxnSpPr/>
            <p:nvPr/>
          </p:nvCxnSpPr>
          <p:spPr>
            <a:xfrm>
              <a:off x="1249813" y="8361141"/>
              <a:ext cx="74100" cy="197700"/>
            </a:xfrm>
            <a:prstGeom prst="straightConnector1">
              <a:avLst/>
            </a:prstGeom>
            <a:noFill/>
            <a:ln cap="flat" cmpd="sng" w="28575">
              <a:solidFill>
                <a:schemeClr val="dk1"/>
              </a:solidFill>
              <a:prstDash val="solid"/>
              <a:round/>
              <a:headEnd len="med" w="med" type="none"/>
              <a:tailEnd len="med" w="med" type="none"/>
            </a:ln>
          </p:spPr>
        </p:cxnSp>
        <p:cxnSp>
          <p:nvCxnSpPr>
            <p:cNvPr id="226" name="Google Shape;226;p20"/>
            <p:cNvCxnSpPr/>
            <p:nvPr/>
          </p:nvCxnSpPr>
          <p:spPr>
            <a:xfrm>
              <a:off x="1308970" y="8537359"/>
              <a:ext cx="74100" cy="197700"/>
            </a:xfrm>
            <a:prstGeom prst="straightConnector1">
              <a:avLst/>
            </a:prstGeom>
            <a:noFill/>
            <a:ln cap="flat" cmpd="sng" w="9525">
              <a:solidFill>
                <a:schemeClr val="dk1"/>
              </a:solidFill>
              <a:prstDash val="solid"/>
              <a:round/>
              <a:headEnd len="med" w="med" type="none"/>
              <a:tailEnd len="med" w="med" type="none"/>
            </a:ln>
          </p:spPr>
        </p:cxnSp>
        <p:sp>
          <p:nvSpPr>
            <p:cNvPr id="227" name="Google Shape;227;p20"/>
            <p:cNvSpPr txBox="1"/>
            <p:nvPr/>
          </p:nvSpPr>
          <p:spPr>
            <a:xfrm>
              <a:off x="1486225" y="8198000"/>
              <a:ext cx="6843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1600"/>
                <a:t>N</a:t>
              </a:r>
              <a:endParaRPr b="1" sz="1600"/>
            </a:p>
          </p:txBody>
        </p:sp>
      </p:grpSp>
      <p:sp>
        <p:nvSpPr>
          <p:cNvPr id="228" name="Google Shape;228;p20"/>
          <p:cNvSpPr txBox="1"/>
          <p:nvPr/>
        </p:nvSpPr>
        <p:spPr>
          <a:xfrm>
            <a:off x="1849600" y="8293175"/>
            <a:ext cx="5934000" cy="6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400"/>
              <a:t>Plan RDC</a:t>
            </a:r>
            <a:endParaRPr sz="2400"/>
          </a:p>
        </p:txBody>
      </p:sp>
      <p:pic>
        <p:nvPicPr>
          <p:cNvPr id="229" name="Google Shape;229;p20"/>
          <p:cNvPicPr preferRelativeResize="0"/>
          <p:nvPr/>
        </p:nvPicPr>
        <p:blipFill rotWithShape="1">
          <a:blip r:embed="rId5">
            <a:alphaModFix/>
          </a:blip>
          <a:srcRect b="8089" l="11722" r="11714" t="8089"/>
          <a:stretch/>
        </p:blipFill>
        <p:spPr>
          <a:xfrm>
            <a:off x="12190575" y="1285875"/>
            <a:ext cx="5514598" cy="3396024"/>
          </a:xfrm>
          <a:prstGeom prst="rect">
            <a:avLst/>
          </a:prstGeom>
          <a:noFill/>
          <a:ln>
            <a:noFill/>
          </a:ln>
        </p:spPr>
      </p:pic>
      <p:sp>
        <p:nvSpPr>
          <p:cNvPr id="230" name="Google Shape;230;p20"/>
          <p:cNvSpPr txBox="1"/>
          <p:nvPr/>
        </p:nvSpPr>
        <p:spPr>
          <a:xfrm>
            <a:off x="12190575" y="4002100"/>
            <a:ext cx="32559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FR" sz="1600">
                <a:solidFill>
                  <a:schemeClr val="dk1"/>
                </a:solidFill>
              </a:rPr>
              <a:t>Gymnase</a:t>
            </a:r>
            <a:endParaRPr b="1" i="1" sz="1600">
              <a:solidFill>
                <a:schemeClr val="dk1"/>
              </a:solidFill>
            </a:endParaRPr>
          </a:p>
          <a:p>
            <a:pPr indent="0" lvl="0" marL="0" rtl="0" algn="l">
              <a:spcBef>
                <a:spcPts val="0"/>
              </a:spcBef>
              <a:spcAft>
                <a:spcPts val="0"/>
              </a:spcAft>
              <a:buNone/>
            </a:pPr>
            <a:r>
              <a:rPr b="1" i="1" lang="fr-FR" sz="1600">
                <a:solidFill>
                  <a:schemeClr val="dk1"/>
                </a:solidFill>
              </a:rPr>
              <a:t>Perspective concours</a:t>
            </a:r>
            <a:endParaRPr sz="1600">
              <a:solidFill>
                <a:schemeClr val="dk1"/>
              </a:solidFill>
            </a:endParaRPr>
          </a:p>
        </p:txBody>
      </p:sp>
      <p:sp>
        <p:nvSpPr>
          <p:cNvPr id="231" name="Google Shape;231;p20"/>
          <p:cNvSpPr txBox="1"/>
          <p:nvPr/>
        </p:nvSpPr>
        <p:spPr>
          <a:xfrm>
            <a:off x="12190575" y="8255525"/>
            <a:ext cx="32559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FR" sz="1600">
                <a:solidFill>
                  <a:schemeClr val="dk1"/>
                </a:solidFill>
              </a:rPr>
              <a:t>Cour maternelle</a:t>
            </a:r>
            <a:endParaRPr b="1" i="1" sz="1600">
              <a:solidFill>
                <a:schemeClr val="dk1"/>
              </a:solidFill>
            </a:endParaRPr>
          </a:p>
          <a:p>
            <a:pPr indent="0" lvl="0" marL="0" rtl="0" algn="l">
              <a:spcBef>
                <a:spcPts val="0"/>
              </a:spcBef>
              <a:spcAft>
                <a:spcPts val="0"/>
              </a:spcAft>
              <a:buNone/>
            </a:pPr>
            <a:r>
              <a:rPr b="1" i="1" lang="fr-FR" sz="1600">
                <a:solidFill>
                  <a:schemeClr val="dk1"/>
                </a:solidFill>
              </a:rPr>
              <a:t>Perspective concours</a:t>
            </a:r>
            <a:endParaRPr sz="16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1"/>
          <p:cNvPicPr preferRelativeResize="0"/>
          <p:nvPr/>
        </p:nvPicPr>
        <p:blipFill rotWithShape="1">
          <a:blip r:embed="rId3">
            <a:alphaModFix/>
          </a:blip>
          <a:srcRect b="23043" l="7146" r="21246" t="2960"/>
          <a:stretch/>
        </p:blipFill>
        <p:spPr>
          <a:xfrm>
            <a:off x="872025" y="1285875"/>
            <a:ext cx="10426501" cy="7611900"/>
          </a:xfrm>
          <a:prstGeom prst="rect">
            <a:avLst/>
          </a:prstGeom>
          <a:noFill/>
          <a:ln>
            <a:noFill/>
          </a:ln>
        </p:spPr>
      </p:pic>
      <p:sp>
        <p:nvSpPr>
          <p:cNvPr id="237" name="Google Shape;237;p21"/>
          <p:cNvSpPr/>
          <p:nvPr/>
        </p:nvSpPr>
        <p:spPr>
          <a:xfrm>
            <a:off x="3345975" y="9587925"/>
            <a:ext cx="22419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21"/>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solidFill>
                  <a:schemeClr val="dk1"/>
                </a:solidFill>
              </a:rPr>
              <a:t>Projet architectural</a:t>
            </a:r>
            <a:endParaRPr/>
          </a:p>
        </p:txBody>
      </p:sp>
      <p:sp>
        <p:nvSpPr>
          <p:cNvPr id="239" name="Google Shape;239;p21"/>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21"/>
          <p:cNvSpPr/>
          <p:nvPr/>
        </p:nvSpPr>
        <p:spPr>
          <a:xfrm>
            <a:off x="5804875" y="9587925"/>
            <a:ext cx="12960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41" name="Google Shape;241;p21"/>
          <p:cNvGrpSpPr/>
          <p:nvPr/>
        </p:nvGrpSpPr>
        <p:grpSpPr>
          <a:xfrm>
            <a:off x="1130075" y="8198000"/>
            <a:ext cx="1040450" cy="546575"/>
            <a:chOff x="1130075" y="8198000"/>
            <a:chExt cx="1040450" cy="546575"/>
          </a:xfrm>
        </p:grpSpPr>
        <p:sp>
          <p:nvSpPr>
            <p:cNvPr id="242" name="Google Shape;242;p21"/>
            <p:cNvSpPr/>
            <p:nvPr/>
          </p:nvSpPr>
          <p:spPr>
            <a:xfrm>
              <a:off x="1130075" y="8346475"/>
              <a:ext cx="387600" cy="398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43" name="Google Shape;243;p21"/>
            <p:cNvCxnSpPr/>
            <p:nvPr/>
          </p:nvCxnSpPr>
          <p:spPr>
            <a:xfrm>
              <a:off x="1249813" y="8361141"/>
              <a:ext cx="74100" cy="197700"/>
            </a:xfrm>
            <a:prstGeom prst="straightConnector1">
              <a:avLst/>
            </a:prstGeom>
            <a:noFill/>
            <a:ln cap="flat" cmpd="sng" w="28575">
              <a:solidFill>
                <a:schemeClr val="dk1"/>
              </a:solidFill>
              <a:prstDash val="solid"/>
              <a:round/>
              <a:headEnd len="med" w="med" type="none"/>
              <a:tailEnd len="med" w="med" type="none"/>
            </a:ln>
          </p:spPr>
        </p:cxnSp>
        <p:cxnSp>
          <p:nvCxnSpPr>
            <p:cNvPr id="244" name="Google Shape;244;p21"/>
            <p:cNvCxnSpPr/>
            <p:nvPr/>
          </p:nvCxnSpPr>
          <p:spPr>
            <a:xfrm>
              <a:off x="1308970" y="8537359"/>
              <a:ext cx="74100" cy="197700"/>
            </a:xfrm>
            <a:prstGeom prst="straightConnector1">
              <a:avLst/>
            </a:prstGeom>
            <a:noFill/>
            <a:ln cap="flat" cmpd="sng" w="9525">
              <a:solidFill>
                <a:schemeClr val="dk1"/>
              </a:solidFill>
              <a:prstDash val="solid"/>
              <a:round/>
              <a:headEnd len="med" w="med" type="none"/>
              <a:tailEnd len="med" w="med" type="none"/>
            </a:ln>
          </p:spPr>
        </p:cxnSp>
        <p:sp>
          <p:nvSpPr>
            <p:cNvPr id="245" name="Google Shape;245;p21"/>
            <p:cNvSpPr txBox="1"/>
            <p:nvPr/>
          </p:nvSpPr>
          <p:spPr>
            <a:xfrm>
              <a:off x="1486225" y="8198000"/>
              <a:ext cx="6843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1600"/>
                <a:t>N</a:t>
              </a:r>
              <a:endParaRPr b="1" sz="1600"/>
            </a:p>
          </p:txBody>
        </p:sp>
      </p:grpSp>
      <p:sp>
        <p:nvSpPr>
          <p:cNvPr id="246" name="Google Shape;246;p21"/>
          <p:cNvSpPr txBox="1"/>
          <p:nvPr/>
        </p:nvSpPr>
        <p:spPr>
          <a:xfrm>
            <a:off x="1849600" y="8293175"/>
            <a:ext cx="5934000" cy="6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400"/>
              <a:t>Plan R+1</a:t>
            </a:r>
            <a:endParaRPr sz="2400"/>
          </a:p>
        </p:txBody>
      </p:sp>
      <p:pic>
        <p:nvPicPr>
          <p:cNvPr id="247" name="Google Shape;247;p21"/>
          <p:cNvPicPr preferRelativeResize="0"/>
          <p:nvPr/>
        </p:nvPicPr>
        <p:blipFill rotWithShape="1">
          <a:blip r:embed="rId4">
            <a:alphaModFix/>
          </a:blip>
          <a:srcRect b="0" l="27334" r="32831" t="0"/>
          <a:stretch/>
        </p:blipFill>
        <p:spPr>
          <a:xfrm>
            <a:off x="12188400" y="1285876"/>
            <a:ext cx="5514598" cy="7611799"/>
          </a:xfrm>
          <a:prstGeom prst="rect">
            <a:avLst/>
          </a:prstGeom>
          <a:noFill/>
          <a:ln>
            <a:noFill/>
          </a:ln>
        </p:spPr>
      </p:pic>
      <p:sp>
        <p:nvSpPr>
          <p:cNvPr id="248" name="Google Shape;248;p21"/>
          <p:cNvSpPr txBox="1"/>
          <p:nvPr/>
        </p:nvSpPr>
        <p:spPr>
          <a:xfrm>
            <a:off x="12190575" y="8255525"/>
            <a:ext cx="32559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FR" sz="1600">
                <a:solidFill>
                  <a:schemeClr val="dk1"/>
                </a:solidFill>
              </a:rPr>
              <a:t>Salle polyvalente</a:t>
            </a:r>
            <a:endParaRPr b="1" i="1" sz="1600">
              <a:solidFill>
                <a:schemeClr val="dk1"/>
              </a:solidFill>
            </a:endParaRPr>
          </a:p>
          <a:p>
            <a:pPr indent="0" lvl="0" marL="0" rtl="0" algn="l">
              <a:spcBef>
                <a:spcPts val="0"/>
              </a:spcBef>
              <a:spcAft>
                <a:spcPts val="0"/>
              </a:spcAft>
              <a:buNone/>
            </a:pPr>
            <a:r>
              <a:rPr b="1" i="1" lang="fr-FR" sz="1600">
                <a:solidFill>
                  <a:schemeClr val="dk1"/>
                </a:solidFill>
              </a:rPr>
              <a:t>Perspective concours</a:t>
            </a:r>
            <a:endParaRPr sz="16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2"/>
          <p:cNvPicPr preferRelativeResize="0"/>
          <p:nvPr/>
        </p:nvPicPr>
        <p:blipFill rotWithShape="1">
          <a:blip r:embed="rId3">
            <a:alphaModFix/>
          </a:blip>
          <a:srcRect b="23043" l="7146" r="21246" t="2960"/>
          <a:stretch/>
        </p:blipFill>
        <p:spPr>
          <a:xfrm>
            <a:off x="872025" y="1285875"/>
            <a:ext cx="10426501" cy="7611900"/>
          </a:xfrm>
          <a:prstGeom prst="rect">
            <a:avLst/>
          </a:prstGeom>
          <a:noFill/>
          <a:ln>
            <a:noFill/>
          </a:ln>
        </p:spPr>
      </p:pic>
      <p:pic>
        <p:nvPicPr>
          <p:cNvPr id="254" name="Google Shape;254;p22"/>
          <p:cNvPicPr preferRelativeResize="0"/>
          <p:nvPr/>
        </p:nvPicPr>
        <p:blipFill rotWithShape="1">
          <a:blip r:embed="rId4">
            <a:alphaModFix/>
          </a:blip>
          <a:srcRect b="0" l="33203" r="26042" t="0"/>
          <a:stretch/>
        </p:blipFill>
        <p:spPr>
          <a:xfrm>
            <a:off x="12188400" y="1285877"/>
            <a:ext cx="5514598" cy="7611800"/>
          </a:xfrm>
          <a:prstGeom prst="rect">
            <a:avLst/>
          </a:prstGeom>
          <a:noFill/>
          <a:ln>
            <a:noFill/>
          </a:ln>
        </p:spPr>
      </p:pic>
      <p:sp>
        <p:nvSpPr>
          <p:cNvPr id="255" name="Google Shape;255;p22"/>
          <p:cNvSpPr/>
          <p:nvPr/>
        </p:nvSpPr>
        <p:spPr>
          <a:xfrm>
            <a:off x="3345975" y="9587925"/>
            <a:ext cx="22419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 name="Google Shape;256;p22"/>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solidFill>
                  <a:schemeClr val="dk1"/>
                </a:solidFill>
              </a:rPr>
              <a:t>Projet architectural</a:t>
            </a:r>
            <a:endParaRPr/>
          </a:p>
        </p:txBody>
      </p:sp>
      <p:sp>
        <p:nvSpPr>
          <p:cNvPr id="257" name="Google Shape;257;p22"/>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22"/>
          <p:cNvSpPr/>
          <p:nvPr/>
        </p:nvSpPr>
        <p:spPr>
          <a:xfrm>
            <a:off x="5804875" y="9587925"/>
            <a:ext cx="12960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59" name="Google Shape;259;p22"/>
          <p:cNvGrpSpPr/>
          <p:nvPr/>
        </p:nvGrpSpPr>
        <p:grpSpPr>
          <a:xfrm>
            <a:off x="1130075" y="8198000"/>
            <a:ext cx="1040450" cy="546575"/>
            <a:chOff x="1130075" y="8198000"/>
            <a:chExt cx="1040450" cy="546575"/>
          </a:xfrm>
        </p:grpSpPr>
        <p:sp>
          <p:nvSpPr>
            <p:cNvPr id="260" name="Google Shape;260;p22"/>
            <p:cNvSpPr/>
            <p:nvPr/>
          </p:nvSpPr>
          <p:spPr>
            <a:xfrm>
              <a:off x="1130075" y="8346475"/>
              <a:ext cx="387600" cy="398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61" name="Google Shape;261;p22"/>
            <p:cNvCxnSpPr/>
            <p:nvPr/>
          </p:nvCxnSpPr>
          <p:spPr>
            <a:xfrm>
              <a:off x="1249813" y="8361141"/>
              <a:ext cx="74100" cy="197700"/>
            </a:xfrm>
            <a:prstGeom prst="straightConnector1">
              <a:avLst/>
            </a:prstGeom>
            <a:noFill/>
            <a:ln cap="flat" cmpd="sng" w="28575">
              <a:solidFill>
                <a:schemeClr val="dk1"/>
              </a:solidFill>
              <a:prstDash val="solid"/>
              <a:round/>
              <a:headEnd len="med" w="med" type="none"/>
              <a:tailEnd len="med" w="med" type="none"/>
            </a:ln>
          </p:spPr>
        </p:cxnSp>
        <p:cxnSp>
          <p:nvCxnSpPr>
            <p:cNvPr id="262" name="Google Shape;262;p22"/>
            <p:cNvCxnSpPr/>
            <p:nvPr/>
          </p:nvCxnSpPr>
          <p:spPr>
            <a:xfrm>
              <a:off x="1308970" y="8537359"/>
              <a:ext cx="74100" cy="197700"/>
            </a:xfrm>
            <a:prstGeom prst="straightConnector1">
              <a:avLst/>
            </a:prstGeom>
            <a:noFill/>
            <a:ln cap="flat" cmpd="sng" w="9525">
              <a:solidFill>
                <a:schemeClr val="dk1"/>
              </a:solidFill>
              <a:prstDash val="solid"/>
              <a:round/>
              <a:headEnd len="med" w="med" type="none"/>
              <a:tailEnd len="med" w="med" type="none"/>
            </a:ln>
          </p:spPr>
        </p:cxnSp>
        <p:sp>
          <p:nvSpPr>
            <p:cNvPr id="263" name="Google Shape;263;p22"/>
            <p:cNvSpPr txBox="1"/>
            <p:nvPr/>
          </p:nvSpPr>
          <p:spPr>
            <a:xfrm>
              <a:off x="1486225" y="8198000"/>
              <a:ext cx="6843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1600"/>
                <a:t>N</a:t>
              </a:r>
              <a:endParaRPr b="1" sz="1600"/>
            </a:p>
          </p:txBody>
        </p:sp>
      </p:grpSp>
      <p:sp>
        <p:nvSpPr>
          <p:cNvPr id="264" name="Google Shape;264;p22"/>
          <p:cNvSpPr txBox="1"/>
          <p:nvPr/>
        </p:nvSpPr>
        <p:spPr>
          <a:xfrm>
            <a:off x="1849600" y="8293175"/>
            <a:ext cx="5934000" cy="6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400"/>
              <a:t>Plan R+2</a:t>
            </a:r>
            <a:endParaRPr sz="2400"/>
          </a:p>
        </p:txBody>
      </p:sp>
      <p:sp>
        <p:nvSpPr>
          <p:cNvPr id="265" name="Google Shape;265;p22"/>
          <p:cNvSpPr txBox="1"/>
          <p:nvPr/>
        </p:nvSpPr>
        <p:spPr>
          <a:xfrm>
            <a:off x="12190575" y="8255525"/>
            <a:ext cx="3255900" cy="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FR" sz="1600">
                <a:solidFill>
                  <a:schemeClr val="dk1"/>
                </a:solidFill>
              </a:rPr>
              <a:t>Cour élémentaire</a:t>
            </a:r>
            <a:endParaRPr b="1" i="1" sz="1600">
              <a:solidFill>
                <a:schemeClr val="dk1"/>
              </a:solidFill>
            </a:endParaRPr>
          </a:p>
          <a:p>
            <a:pPr indent="0" lvl="0" marL="0" rtl="0" algn="l">
              <a:spcBef>
                <a:spcPts val="0"/>
              </a:spcBef>
              <a:spcAft>
                <a:spcPts val="0"/>
              </a:spcAft>
              <a:buNone/>
            </a:pPr>
            <a:r>
              <a:rPr b="1" i="1" lang="fr-FR" sz="1600">
                <a:solidFill>
                  <a:schemeClr val="dk1"/>
                </a:solidFill>
              </a:rPr>
              <a:t>Perspective concours</a:t>
            </a:r>
            <a:endParaRPr sz="16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3"/>
          <p:cNvSpPr/>
          <p:nvPr/>
        </p:nvSpPr>
        <p:spPr>
          <a:xfrm>
            <a:off x="9365625" y="9569475"/>
            <a:ext cx="43503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 name="Google Shape;271;p23"/>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Principe constructif</a:t>
            </a:r>
            <a:endParaRPr/>
          </a:p>
        </p:txBody>
      </p:sp>
      <p:sp>
        <p:nvSpPr>
          <p:cNvPr id="272" name="Google Shape;272;p23"/>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 name="Google Shape;273;p23"/>
          <p:cNvSpPr txBox="1"/>
          <p:nvPr/>
        </p:nvSpPr>
        <p:spPr>
          <a:xfrm>
            <a:off x="12051975" y="1285875"/>
            <a:ext cx="5934000" cy="6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Clr>
                <a:schemeClr val="dk1"/>
              </a:buClr>
              <a:buSzPts val="1100"/>
              <a:buFont typeface="Arial"/>
              <a:buNone/>
            </a:pPr>
            <a:r>
              <a:rPr lang="fr-FR" sz="2800">
                <a:solidFill>
                  <a:schemeClr val="dk1"/>
                </a:solidFill>
              </a:rPr>
              <a:t>Structure poteaux-dalles</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rPr lang="fr-FR" sz="2800">
                <a:solidFill>
                  <a:schemeClr val="dk1"/>
                </a:solidFill>
              </a:rPr>
              <a:t>Réversibilité grâce au principe de plan libre</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fr-FR" sz="2400">
                <a:solidFill>
                  <a:schemeClr val="dk1"/>
                </a:solidFill>
              </a:rPr>
              <a:t>L’architecture se veut pérenne, durable, modulable, et capable de traverser dans le temps les réformes pédagogiques et technologiques de l’enseignement.</a:t>
            </a:r>
            <a:endParaRPr sz="2400">
              <a:solidFill>
                <a:schemeClr val="dk1"/>
              </a:solidFill>
            </a:endParaRPr>
          </a:p>
        </p:txBody>
      </p:sp>
      <p:pic>
        <p:nvPicPr>
          <p:cNvPr id="274" name="Google Shape;274;p23"/>
          <p:cNvPicPr preferRelativeResize="0"/>
          <p:nvPr/>
        </p:nvPicPr>
        <p:blipFill>
          <a:blip r:embed="rId3">
            <a:alphaModFix/>
          </a:blip>
          <a:stretch>
            <a:fillRect/>
          </a:stretch>
        </p:blipFill>
        <p:spPr>
          <a:xfrm>
            <a:off x="2210638" y="2449950"/>
            <a:ext cx="8157125" cy="5387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4"/>
          <p:cNvSpPr/>
          <p:nvPr/>
        </p:nvSpPr>
        <p:spPr>
          <a:xfrm>
            <a:off x="9365625" y="9569475"/>
            <a:ext cx="43503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0" name="Google Shape;280;p24"/>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Stratégie matériaux / frugalité</a:t>
            </a:r>
            <a:endParaRPr/>
          </a:p>
        </p:txBody>
      </p:sp>
      <p:sp>
        <p:nvSpPr>
          <p:cNvPr id="281" name="Google Shape;281;p24"/>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2" name="Google Shape;282;p24"/>
          <p:cNvPicPr preferRelativeResize="0"/>
          <p:nvPr/>
        </p:nvPicPr>
        <p:blipFill rotWithShape="1">
          <a:blip r:embed="rId3">
            <a:alphaModFix/>
          </a:blip>
          <a:srcRect b="10772" l="2423" r="640" t="787"/>
          <a:stretch/>
        </p:blipFill>
        <p:spPr>
          <a:xfrm>
            <a:off x="872025" y="1285875"/>
            <a:ext cx="11791549" cy="7611800"/>
          </a:xfrm>
          <a:prstGeom prst="rect">
            <a:avLst/>
          </a:prstGeom>
          <a:noFill/>
          <a:ln>
            <a:noFill/>
          </a:ln>
        </p:spPr>
      </p:pic>
      <p:sp>
        <p:nvSpPr>
          <p:cNvPr id="283" name="Google Shape;283;p24"/>
          <p:cNvSpPr txBox="1"/>
          <p:nvPr/>
        </p:nvSpPr>
        <p:spPr>
          <a:xfrm>
            <a:off x="13042200" y="2134675"/>
            <a:ext cx="5061900" cy="49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800">
                <a:solidFill>
                  <a:schemeClr val="dk1"/>
                </a:solidFill>
              </a:rPr>
              <a:t>Matériaux géosourcés</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381000" lvl="0" marL="457200" rtl="0" algn="l">
              <a:spcBef>
                <a:spcPts val="0"/>
              </a:spcBef>
              <a:spcAft>
                <a:spcPts val="0"/>
              </a:spcAft>
              <a:buClr>
                <a:schemeClr val="dk1"/>
              </a:buClr>
              <a:buSzPts val="2400"/>
              <a:buChar char="-"/>
            </a:pPr>
            <a:r>
              <a:rPr i="1" lang="fr-FR" sz="2400">
                <a:solidFill>
                  <a:schemeClr val="dk1"/>
                </a:solidFill>
              </a:rPr>
              <a:t>briques de terre cuite (revêtement en façade)</a:t>
            </a:r>
            <a:endParaRPr i="1" sz="24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fr-FR" sz="2800">
                <a:solidFill>
                  <a:schemeClr val="dk1"/>
                </a:solidFill>
              </a:rPr>
              <a:t>Matériaux biosourcés</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381000" lvl="0" marL="457200" rtl="0" algn="l">
              <a:spcBef>
                <a:spcPts val="0"/>
              </a:spcBef>
              <a:spcAft>
                <a:spcPts val="0"/>
              </a:spcAft>
              <a:buClr>
                <a:schemeClr val="dk1"/>
              </a:buClr>
              <a:buSzPts val="2400"/>
              <a:buChar char="-"/>
            </a:pPr>
            <a:r>
              <a:rPr i="1" lang="fr-FR" sz="2400">
                <a:solidFill>
                  <a:schemeClr val="dk1"/>
                </a:solidFill>
              </a:rPr>
              <a:t>murs ossature bois</a:t>
            </a:r>
            <a:endParaRPr i="1" sz="2400">
              <a:solidFill>
                <a:schemeClr val="dk1"/>
              </a:solidFill>
            </a:endParaRPr>
          </a:p>
          <a:p>
            <a:pPr indent="-381000" lvl="0" marL="457200" rtl="0" algn="l">
              <a:spcBef>
                <a:spcPts val="0"/>
              </a:spcBef>
              <a:spcAft>
                <a:spcPts val="0"/>
              </a:spcAft>
              <a:buClr>
                <a:schemeClr val="dk1"/>
              </a:buClr>
              <a:buSzPts val="2400"/>
              <a:buChar char="-"/>
            </a:pPr>
            <a:r>
              <a:rPr i="1" lang="fr-FR" sz="2400">
                <a:solidFill>
                  <a:schemeClr val="dk1"/>
                </a:solidFill>
              </a:rPr>
              <a:t>laine de bois (isolant extérieur)</a:t>
            </a:r>
            <a:endParaRPr i="1" sz="2400">
              <a:solidFill>
                <a:schemeClr val="dk1"/>
              </a:solidFill>
            </a:endParaRPr>
          </a:p>
          <a:p>
            <a:pPr indent="-381000" lvl="0" marL="457200" rtl="0" algn="l">
              <a:spcBef>
                <a:spcPts val="0"/>
              </a:spcBef>
              <a:spcAft>
                <a:spcPts val="0"/>
              </a:spcAft>
              <a:buClr>
                <a:schemeClr val="dk1"/>
              </a:buClr>
              <a:buSzPts val="2400"/>
              <a:buChar char="-"/>
            </a:pPr>
            <a:r>
              <a:rPr i="1" lang="fr-FR" sz="2400">
                <a:solidFill>
                  <a:schemeClr val="dk1"/>
                </a:solidFill>
              </a:rPr>
              <a:t>charpente bois (gymnase)</a:t>
            </a:r>
            <a:endParaRPr i="1" sz="2400">
              <a:solidFill>
                <a:schemeClr val="dk1"/>
              </a:solidFill>
            </a:endParaRPr>
          </a:p>
          <a:p>
            <a:pPr indent="-381000" lvl="0" marL="457200" rtl="0" algn="l">
              <a:spcBef>
                <a:spcPts val="0"/>
              </a:spcBef>
              <a:spcAft>
                <a:spcPts val="0"/>
              </a:spcAft>
              <a:buClr>
                <a:schemeClr val="dk1"/>
              </a:buClr>
              <a:buSzPts val="2400"/>
              <a:buChar char="-"/>
            </a:pPr>
            <a:r>
              <a:rPr i="1" lang="fr-FR" sz="2400">
                <a:solidFill>
                  <a:schemeClr val="dk1"/>
                </a:solidFill>
              </a:rPr>
              <a:t>menuiserie bois-aluminium</a:t>
            </a:r>
            <a:endParaRPr i="1" sz="2400">
              <a:solidFill>
                <a:schemeClr val="dk1"/>
              </a:solidFill>
            </a:endParaRPr>
          </a:p>
        </p:txBody>
      </p:sp>
      <p:sp>
        <p:nvSpPr>
          <p:cNvPr id="284" name="Google Shape;284;p24"/>
          <p:cNvSpPr txBox="1"/>
          <p:nvPr/>
        </p:nvSpPr>
        <p:spPr>
          <a:xfrm>
            <a:off x="1024413" y="8424275"/>
            <a:ext cx="32559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FR" sz="1600">
                <a:solidFill>
                  <a:schemeClr val="dk1"/>
                </a:solidFill>
              </a:rPr>
              <a:t>Détail façade</a:t>
            </a:r>
            <a:endParaRPr sz="16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5"/>
          <p:cNvSpPr txBox="1"/>
          <p:nvPr>
            <p:ph type="title"/>
          </p:nvPr>
        </p:nvSpPr>
        <p:spPr>
          <a:xfrm>
            <a:off x="720000" y="180000"/>
            <a:ext cx="8678100" cy="3879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Aménagements paysagers et Biodiversité</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6"/>
          <p:cNvSpPr/>
          <p:nvPr/>
        </p:nvSpPr>
        <p:spPr>
          <a:xfrm>
            <a:off x="3350275" y="9615600"/>
            <a:ext cx="2283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6" name="Google Shape;296;p26"/>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Projet paysager</a:t>
            </a:r>
            <a:endParaRPr/>
          </a:p>
        </p:txBody>
      </p:sp>
      <p:sp>
        <p:nvSpPr>
          <p:cNvPr id="297" name="Google Shape;297;p26"/>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8" name="Google Shape;298;p26"/>
          <p:cNvSpPr/>
          <p:nvPr/>
        </p:nvSpPr>
        <p:spPr>
          <a:xfrm>
            <a:off x="8521625" y="9565025"/>
            <a:ext cx="756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9" name="Google Shape;299;p26"/>
          <p:cNvPicPr preferRelativeResize="0"/>
          <p:nvPr/>
        </p:nvPicPr>
        <p:blipFill>
          <a:blip r:embed="rId3">
            <a:alphaModFix/>
          </a:blip>
          <a:stretch>
            <a:fillRect/>
          </a:stretch>
        </p:blipFill>
        <p:spPr>
          <a:xfrm>
            <a:off x="924275" y="272067"/>
            <a:ext cx="17120701" cy="1001494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7"/>
          <p:cNvSpPr/>
          <p:nvPr/>
        </p:nvSpPr>
        <p:spPr>
          <a:xfrm>
            <a:off x="3350275" y="9615600"/>
            <a:ext cx="2283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 name="Google Shape;305;p27"/>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Projet paysager</a:t>
            </a:r>
            <a:endParaRPr/>
          </a:p>
        </p:txBody>
      </p:sp>
      <p:sp>
        <p:nvSpPr>
          <p:cNvPr id="306" name="Google Shape;306;p27"/>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 name="Google Shape;307;p27"/>
          <p:cNvSpPr/>
          <p:nvPr/>
        </p:nvSpPr>
        <p:spPr>
          <a:xfrm>
            <a:off x="8521625" y="9565025"/>
            <a:ext cx="756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8" name="Google Shape;308;p27"/>
          <p:cNvPicPr preferRelativeResize="0"/>
          <p:nvPr/>
        </p:nvPicPr>
        <p:blipFill>
          <a:blip r:embed="rId3">
            <a:alphaModFix/>
          </a:blip>
          <a:stretch>
            <a:fillRect/>
          </a:stretch>
        </p:blipFill>
        <p:spPr>
          <a:xfrm>
            <a:off x="1011593" y="883350"/>
            <a:ext cx="15247939" cy="88711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0"/>
          <p:cNvSpPr txBox="1"/>
          <p:nvPr/>
        </p:nvSpPr>
        <p:spPr>
          <a:xfrm>
            <a:off x="650075" y="3333625"/>
            <a:ext cx="3613800" cy="30477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MOA</a:t>
            </a:r>
            <a:endParaRPr b="1">
              <a:solidFill>
                <a:srgbClr val="4BACC6"/>
              </a:solidFill>
            </a:endParaRPr>
          </a:p>
          <a:p>
            <a:pPr indent="0" lvl="0" marL="0" marR="0" rtl="0" algn="ctr">
              <a:spcBef>
                <a:spcPts val="0"/>
              </a:spcBef>
              <a:spcAft>
                <a:spcPts val="0"/>
              </a:spcAft>
              <a:buNone/>
            </a:pPr>
            <a:r>
              <a:rPr lang="fr-FR" sz="2400">
                <a:solidFill>
                  <a:schemeClr val="dk1"/>
                </a:solidFill>
              </a:rPr>
              <a:t>Ville CLICHY</a:t>
            </a:r>
            <a:endParaRPr sz="2400">
              <a:solidFill>
                <a:schemeClr val="dk1"/>
              </a:solidFill>
            </a:endParaRPr>
          </a:p>
          <a:p>
            <a:pPr indent="0" lvl="0" marL="0" marR="0" rtl="0" algn="ctr">
              <a:spcBef>
                <a:spcPts val="0"/>
              </a:spcBef>
              <a:spcAft>
                <a:spcPts val="0"/>
              </a:spcAft>
              <a:buNone/>
            </a:pPr>
            <a:r>
              <a:t/>
            </a:r>
            <a:endParaRPr sz="2400">
              <a:solidFill>
                <a:schemeClr val="dk1"/>
              </a:solidFill>
            </a:endParaRPr>
          </a:p>
          <a:p>
            <a:pPr indent="0" lvl="0" marL="0" marR="0" rtl="0" algn="ctr">
              <a:spcBef>
                <a:spcPts val="0"/>
              </a:spcBef>
              <a:spcAft>
                <a:spcPts val="0"/>
              </a:spcAft>
              <a:buNone/>
            </a:pPr>
            <a:r>
              <a:rPr b="1" lang="fr-FR" sz="2400">
                <a:solidFill>
                  <a:schemeClr val="dk1"/>
                </a:solidFill>
              </a:rPr>
              <a:t>Younes ISSAADI</a:t>
            </a:r>
            <a:endParaRPr b="1" sz="2400">
              <a:solidFill>
                <a:schemeClr val="dk1"/>
              </a:solidFill>
            </a:endParaRPr>
          </a:p>
          <a:p>
            <a:pPr indent="0" lvl="0" marL="0" marR="0" rtl="0" algn="ctr">
              <a:spcBef>
                <a:spcPts val="0"/>
              </a:spcBef>
              <a:spcAft>
                <a:spcPts val="0"/>
              </a:spcAft>
              <a:buNone/>
            </a:pPr>
            <a:r>
              <a:rPr lang="fr-FR" sz="2400">
                <a:solidFill>
                  <a:schemeClr val="dk1"/>
                </a:solidFill>
              </a:rPr>
              <a:t>Directeur des Bâtiments</a:t>
            </a:r>
            <a:endParaRPr sz="2400">
              <a:solidFill>
                <a:schemeClr val="dk1"/>
              </a:solidFill>
            </a:endParaRPr>
          </a:p>
          <a:p>
            <a:pPr indent="0" lvl="0" marL="0" marR="0" rtl="0" algn="ctr">
              <a:spcBef>
                <a:spcPts val="0"/>
              </a:spcBef>
              <a:spcAft>
                <a:spcPts val="0"/>
              </a:spcAft>
              <a:buNone/>
            </a:pPr>
            <a:r>
              <a:t/>
            </a:r>
            <a:endParaRPr sz="2400">
              <a:solidFill>
                <a:schemeClr val="dk1"/>
              </a:solidFill>
            </a:endParaRPr>
          </a:p>
          <a:p>
            <a:pPr indent="0" lvl="0" marL="0" marR="0" rtl="0" algn="ctr">
              <a:spcBef>
                <a:spcPts val="0"/>
              </a:spcBef>
              <a:spcAft>
                <a:spcPts val="0"/>
              </a:spcAft>
              <a:buNone/>
            </a:pPr>
            <a:r>
              <a:rPr lang="fr-FR" sz="2400">
                <a:solidFill>
                  <a:schemeClr val="dk1"/>
                </a:solidFill>
              </a:rPr>
              <a:t>Farida Meziane</a:t>
            </a:r>
            <a:endParaRPr sz="2400">
              <a:solidFill>
                <a:schemeClr val="dk1"/>
              </a:solidFill>
            </a:endParaRPr>
          </a:p>
          <a:p>
            <a:pPr indent="0" lvl="0" marL="0" marR="0" rtl="0" algn="ctr">
              <a:spcBef>
                <a:spcPts val="0"/>
              </a:spcBef>
              <a:spcAft>
                <a:spcPts val="0"/>
              </a:spcAft>
              <a:buNone/>
            </a:pPr>
            <a:r>
              <a:rPr lang="fr-FR" sz="2400">
                <a:solidFill>
                  <a:schemeClr val="dk1"/>
                </a:solidFill>
              </a:rPr>
              <a:t>Responsable projet</a:t>
            </a:r>
            <a:endParaRPr sz="2400">
              <a:solidFill>
                <a:schemeClr val="dk1"/>
              </a:solidFill>
            </a:endParaRPr>
          </a:p>
        </p:txBody>
      </p:sp>
      <p:cxnSp>
        <p:nvCxnSpPr>
          <p:cNvPr id="53" name="Google Shape;53;p10"/>
          <p:cNvCxnSpPr/>
          <p:nvPr/>
        </p:nvCxnSpPr>
        <p:spPr>
          <a:xfrm>
            <a:off x="940350" y="3048100"/>
            <a:ext cx="6504300" cy="2400"/>
          </a:xfrm>
          <a:prstGeom prst="straightConnector1">
            <a:avLst/>
          </a:prstGeom>
          <a:noFill/>
          <a:ln cap="flat" cmpd="sng" w="28575">
            <a:solidFill>
              <a:srgbClr val="4BACC6"/>
            </a:solidFill>
            <a:prstDash val="solid"/>
            <a:round/>
            <a:headEnd len="sm" w="sm" type="none"/>
            <a:tailEnd len="sm" w="sm" type="none"/>
          </a:ln>
        </p:spPr>
      </p:cxnSp>
      <p:sp>
        <p:nvSpPr>
          <p:cNvPr id="54" name="Google Shape;54;p10"/>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L’équipe projet</a:t>
            </a:r>
            <a:endParaRPr/>
          </a:p>
        </p:txBody>
      </p:sp>
      <p:sp>
        <p:nvSpPr>
          <p:cNvPr id="55" name="Google Shape;55;p10"/>
          <p:cNvSpPr txBox="1"/>
          <p:nvPr/>
        </p:nvSpPr>
        <p:spPr>
          <a:xfrm>
            <a:off x="4462425" y="3333625"/>
            <a:ext cx="3472800" cy="15699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Accompagnatrice BDF</a:t>
            </a:r>
            <a:endParaRPr b="1">
              <a:solidFill>
                <a:srgbClr val="4BACC6"/>
              </a:solidFill>
            </a:endParaRPr>
          </a:p>
          <a:p>
            <a:pPr indent="0" lvl="0" marL="0" marR="0" rtl="0" algn="ctr">
              <a:spcBef>
                <a:spcPts val="0"/>
              </a:spcBef>
              <a:spcAft>
                <a:spcPts val="0"/>
              </a:spcAft>
              <a:buNone/>
            </a:pPr>
            <a:r>
              <a:rPr lang="fr-FR" sz="2400">
                <a:solidFill>
                  <a:schemeClr val="dk1"/>
                </a:solidFill>
              </a:rPr>
              <a:t>E’NERGYS</a:t>
            </a:r>
            <a:endParaRPr sz="2400">
              <a:solidFill>
                <a:schemeClr val="dk1"/>
              </a:solidFill>
            </a:endParaRPr>
          </a:p>
          <a:p>
            <a:pPr indent="0" lvl="0" marL="0" marR="0" rtl="0" algn="ctr">
              <a:spcBef>
                <a:spcPts val="0"/>
              </a:spcBef>
              <a:spcAft>
                <a:spcPts val="0"/>
              </a:spcAft>
              <a:buNone/>
            </a:pPr>
            <a:r>
              <a:t/>
            </a:r>
            <a:endParaRPr sz="2400">
              <a:solidFill>
                <a:schemeClr val="dk1"/>
              </a:solidFill>
            </a:endParaRPr>
          </a:p>
          <a:p>
            <a:pPr indent="0" lvl="0" marL="0" rtl="0" algn="ctr">
              <a:spcBef>
                <a:spcPts val="0"/>
              </a:spcBef>
              <a:spcAft>
                <a:spcPts val="0"/>
              </a:spcAft>
              <a:buClr>
                <a:schemeClr val="dk1"/>
              </a:buClr>
              <a:buFont typeface="Arial"/>
              <a:buNone/>
            </a:pPr>
            <a:r>
              <a:rPr b="1" lang="fr-FR" sz="2400">
                <a:solidFill>
                  <a:schemeClr val="dk1"/>
                </a:solidFill>
              </a:rPr>
              <a:t>Lucile Pothier</a:t>
            </a:r>
            <a:endParaRPr b="1" sz="2400">
              <a:solidFill>
                <a:schemeClr val="dk1"/>
              </a:solidFill>
            </a:endParaRPr>
          </a:p>
        </p:txBody>
      </p:sp>
      <p:sp>
        <p:nvSpPr>
          <p:cNvPr id="56" name="Google Shape;56;p10"/>
          <p:cNvSpPr txBox="1"/>
          <p:nvPr/>
        </p:nvSpPr>
        <p:spPr>
          <a:xfrm>
            <a:off x="8316350" y="3333650"/>
            <a:ext cx="2952300" cy="23088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Architecte</a:t>
            </a:r>
            <a:endParaRPr b="1">
              <a:solidFill>
                <a:srgbClr val="4BACC6"/>
              </a:solidFill>
            </a:endParaRPr>
          </a:p>
          <a:p>
            <a:pPr indent="0" lvl="0" marL="0" marR="0" rtl="0" algn="ctr">
              <a:spcBef>
                <a:spcPts val="0"/>
              </a:spcBef>
              <a:spcAft>
                <a:spcPts val="0"/>
              </a:spcAft>
              <a:buNone/>
            </a:pPr>
            <a:r>
              <a:rPr lang="fr-FR" sz="2400">
                <a:solidFill>
                  <a:schemeClr val="dk1"/>
                </a:solidFill>
              </a:rPr>
              <a:t>VALERO GADAN</a:t>
            </a:r>
            <a:endParaRPr/>
          </a:p>
          <a:p>
            <a:pPr indent="0" lvl="0" marL="0" rtl="0" algn="ctr">
              <a:spcBef>
                <a:spcPts val="0"/>
              </a:spcBef>
              <a:spcAft>
                <a:spcPts val="0"/>
              </a:spcAft>
              <a:buClr>
                <a:schemeClr val="dk1"/>
              </a:buClr>
              <a:buFont typeface="Arial"/>
              <a:buNone/>
            </a:pPr>
            <a:r>
              <a:t/>
            </a:r>
            <a:endParaRPr sz="2400">
              <a:solidFill>
                <a:schemeClr val="dk1"/>
              </a:solidFill>
            </a:endParaRPr>
          </a:p>
          <a:p>
            <a:pPr indent="0" lvl="0" marL="0" rtl="0" algn="ctr">
              <a:spcBef>
                <a:spcPts val="0"/>
              </a:spcBef>
              <a:spcAft>
                <a:spcPts val="0"/>
              </a:spcAft>
              <a:buClr>
                <a:schemeClr val="dk1"/>
              </a:buClr>
              <a:buFont typeface="Arial"/>
              <a:buNone/>
            </a:pPr>
            <a:r>
              <a:rPr b="1" lang="fr-FR" sz="2400">
                <a:solidFill>
                  <a:schemeClr val="dk1"/>
                </a:solidFill>
              </a:rPr>
              <a:t>Bernard Valero</a:t>
            </a:r>
            <a:endParaRPr b="1" sz="2400">
              <a:solidFill>
                <a:schemeClr val="dk1"/>
              </a:solidFill>
            </a:endParaRPr>
          </a:p>
          <a:p>
            <a:pPr indent="0" lvl="0" marL="0" rtl="0" algn="ctr">
              <a:spcBef>
                <a:spcPts val="0"/>
              </a:spcBef>
              <a:spcAft>
                <a:spcPts val="0"/>
              </a:spcAft>
              <a:buClr>
                <a:schemeClr val="dk1"/>
              </a:buClr>
              <a:buFont typeface="Arial"/>
              <a:buNone/>
            </a:pPr>
            <a:r>
              <a:rPr lang="fr-FR" sz="2400">
                <a:solidFill>
                  <a:schemeClr val="dk1"/>
                </a:solidFill>
              </a:rPr>
              <a:t>Vincent Tissandier</a:t>
            </a:r>
            <a:endParaRPr sz="2400">
              <a:solidFill>
                <a:schemeClr val="dk1"/>
              </a:solidFill>
            </a:endParaRPr>
          </a:p>
          <a:p>
            <a:pPr indent="0" lvl="0" marL="0" rtl="0" algn="ctr">
              <a:spcBef>
                <a:spcPts val="0"/>
              </a:spcBef>
              <a:spcAft>
                <a:spcPts val="0"/>
              </a:spcAft>
              <a:buClr>
                <a:schemeClr val="dk1"/>
              </a:buClr>
              <a:buFont typeface="Arial"/>
              <a:buNone/>
            </a:pPr>
            <a:r>
              <a:rPr lang="fr-FR" sz="2400">
                <a:solidFill>
                  <a:schemeClr val="dk1"/>
                </a:solidFill>
              </a:rPr>
              <a:t>Paul Nguyen</a:t>
            </a:r>
            <a:endParaRPr sz="2400">
              <a:solidFill>
                <a:schemeClr val="dk1"/>
              </a:solidFill>
            </a:endParaRPr>
          </a:p>
        </p:txBody>
      </p:sp>
      <p:sp>
        <p:nvSpPr>
          <p:cNvPr id="57" name="Google Shape;57;p10"/>
          <p:cNvSpPr txBox="1"/>
          <p:nvPr/>
        </p:nvSpPr>
        <p:spPr>
          <a:xfrm>
            <a:off x="11580275" y="3333625"/>
            <a:ext cx="2952300" cy="19395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BET TCE et QEB</a:t>
            </a:r>
            <a:endParaRPr b="1">
              <a:solidFill>
                <a:srgbClr val="4BACC6"/>
              </a:solidFill>
            </a:endParaRPr>
          </a:p>
          <a:p>
            <a:pPr indent="0" lvl="0" marL="0" marR="0" rtl="0" algn="ctr">
              <a:spcBef>
                <a:spcPts val="0"/>
              </a:spcBef>
              <a:spcAft>
                <a:spcPts val="0"/>
              </a:spcAft>
              <a:buNone/>
            </a:pPr>
            <a:r>
              <a:rPr lang="fr-FR" sz="2400">
                <a:solidFill>
                  <a:schemeClr val="dk1"/>
                </a:solidFill>
              </a:rPr>
              <a:t>VERDI</a:t>
            </a:r>
            <a:endParaRPr/>
          </a:p>
          <a:p>
            <a:pPr indent="0" lvl="0" marL="0" rtl="0" algn="ctr">
              <a:spcBef>
                <a:spcPts val="0"/>
              </a:spcBef>
              <a:spcAft>
                <a:spcPts val="0"/>
              </a:spcAft>
              <a:buClr>
                <a:schemeClr val="dk1"/>
              </a:buClr>
              <a:buFont typeface="Arial"/>
              <a:buNone/>
            </a:pPr>
            <a:r>
              <a:t/>
            </a:r>
            <a:endParaRPr sz="2400">
              <a:solidFill>
                <a:schemeClr val="dk1"/>
              </a:solidFill>
            </a:endParaRPr>
          </a:p>
          <a:p>
            <a:pPr indent="0" lvl="0" marL="0" rtl="0" algn="ctr">
              <a:spcBef>
                <a:spcPts val="0"/>
              </a:spcBef>
              <a:spcAft>
                <a:spcPts val="0"/>
              </a:spcAft>
              <a:buClr>
                <a:schemeClr val="dk1"/>
              </a:buClr>
              <a:buFont typeface="Arial"/>
              <a:buNone/>
            </a:pPr>
            <a:r>
              <a:rPr b="1" lang="fr-FR" sz="2400">
                <a:solidFill>
                  <a:schemeClr val="dk1"/>
                </a:solidFill>
              </a:rPr>
              <a:t>Mektoub Azemour</a:t>
            </a:r>
            <a:endParaRPr b="1" sz="2400">
              <a:solidFill>
                <a:schemeClr val="dk1"/>
              </a:solidFill>
            </a:endParaRPr>
          </a:p>
          <a:p>
            <a:pPr indent="0" lvl="0" marL="0" rtl="0" algn="ctr">
              <a:spcBef>
                <a:spcPts val="0"/>
              </a:spcBef>
              <a:spcAft>
                <a:spcPts val="0"/>
              </a:spcAft>
              <a:buClr>
                <a:schemeClr val="dk1"/>
              </a:buClr>
              <a:buFont typeface="Arial"/>
              <a:buNone/>
            </a:pPr>
            <a:r>
              <a:rPr lang="fr-FR" sz="2400">
                <a:solidFill>
                  <a:schemeClr val="dk1"/>
                </a:solidFill>
              </a:rPr>
              <a:t>Oumar Thiam</a:t>
            </a:r>
            <a:endParaRPr sz="2400">
              <a:solidFill>
                <a:schemeClr val="dk1"/>
              </a:solidFill>
            </a:endParaRPr>
          </a:p>
        </p:txBody>
      </p:sp>
      <p:sp>
        <p:nvSpPr>
          <p:cNvPr id="58" name="Google Shape;58;p10"/>
          <p:cNvSpPr txBox="1"/>
          <p:nvPr/>
        </p:nvSpPr>
        <p:spPr>
          <a:xfrm>
            <a:off x="14867100" y="3333650"/>
            <a:ext cx="2952300" cy="15699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Paysagiste</a:t>
            </a:r>
            <a:endParaRPr b="1">
              <a:solidFill>
                <a:srgbClr val="4BACC6"/>
              </a:solidFill>
            </a:endParaRPr>
          </a:p>
          <a:p>
            <a:pPr indent="0" lvl="0" marL="0" marR="0" rtl="0" algn="ctr">
              <a:spcBef>
                <a:spcPts val="0"/>
              </a:spcBef>
              <a:spcAft>
                <a:spcPts val="0"/>
              </a:spcAft>
              <a:buNone/>
            </a:pPr>
            <a:r>
              <a:rPr lang="fr-FR" sz="2400">
                <a:solidFill>
                  <a:schemeClr val="dk1"/>
                </a:solidFill>
              </a:rPr>
              <a:t>PAYET</a:t>
            </a:r>
            <a:endParaRPr/>
          </a:p>
          <a:p>
            <a:pPr indent="0" lvl="0" marL="0" rtl="0" algn="ctr">
              <a:spcBef>
                <a:spcPts val="0"/>
              </a:spcBef>
              <a:spcAft>
                <a:spcPts val="0"/>
              </a:spcAft>
              <a:buClr>
                <a:schemeClr val="dk1"/>
              </a:buClr>
              <a:buFont typeface="Arial"/>
              <a:buNone/>
            </a:pPr>
            <a:r>
              <a:t/>
            </a:r>
            <a:endParaRPr sz="2400">
              <a:solidFill>
                <a:schemeClr val="dk1"/>
              </a:solidFill>
            </a:endParaRPr>
          </a:p>
          <a:p>
            <a:pPr indent="0" lvl="0" marL="0" rtl="0" algn="ctr">
              <a:spcBef>
                <a:spcPts val="0"/>
              </a:spcBef>
              <a:spcAft>
                <a:spcPts val="0"/>
              </a:spcAft>
              <a:buClr>
                <a:schemeClr val="dk1"/>
              </a:buClr>
              <a:buFont typeface="Arial"/>
              <a:buNone/>
            </a:pPr>
            <a:r>
              <a:rPr b="1" lang="fr-FR" sz="2400">
                <a:solidFill>
                  <a:schemeClr val="dk1"/>
                </a:solidFill>
                <a:highlight>
                  <a:srgbClr val="FFFFFF"/>
                </a:highlight>
              </a:rPr>
              <a:t>Camille Pelletant</a:t>
            </a:r>
            <a:endParaRPr b="1" sz="2400">
              <a:solidFill>
                <a:schemeClr val="dk1"/>
              </a:solidFill>
              <a:highlight>
                <a:srgbClr val="FFFFFF"/>
              </a:highlight>
            </a:endParaRPr>
          </a:p>
        </p:txBody>
      </p:sp>
      <p:sp>
        <p:nvSpPr>
          <p:cNvPr id="59" name="Google Shape;59;p10"/>
          <p:cNvSpPr txBox="1"/>
          <p:nvPr/>
        </p:nvSpPr>
        <p:spPr>
          <a:xfrm>
            <a:off x="9508025" y="6718425"/>
            <a:ext cx="2952300" cy="12006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Acousticien</a:t>
            </a:r>
            <a:endParaRPr b="1">
              <a:solidFill>
                <a:srgbClr val="4BACC6"/>
              </a:solidFill>
            </a:endParaRPr>
          </a:p>
          <a:p>
            <a:pPr indent="0" lvl="0" marL="0" marR="0" rtl="0" algn="ctr">
              <a:spcBef>
                <a:spcPts val="0"/>
              </a:spcBef>
              <a:spcAft>
                <a:spcPts val="0"/>
              </a:spcAft>
              <a:buNone/>
            </a:pPr>
            <a:r>
              <a:rPr lang="fr-FR" sz="2400">
                <a:solidFill>
                  <a:schemeClr val="dk1"/>
                </a:solidFill>
              </a:rPr>
              <a:t>AVEL ACOUSTIQUE</a:t>
            </a:r>
            <a:endParaRPr sz="2400">
              <a:solidFill>
                <a:schemeClr val="dk1"/>
              </a:solidFill>
            </a:endParaRPr>
          </a:p>
        </p:txBody>
      </p:sp>
      <p:sp>
        <p:nvSpPr>
          <p:cNvPr id="60" name="Google Shape;60;p10"/>
          <p:cNvSpPr txBox="1"/>
          <p:nvPr/>
        </p:nvSpPr>
        <p:spPr>
          <a:xfrm>
            <a:off x="12999100" y="6129575"/>
            <a:ext cx="3613800" cy="8310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Commissionnement</a:t>
            </a:r>
            <a:endParaRPr b="1">
              <a:solidFill>
                <a:srgbClr val="4BACC6"/>
              </a:solidFill>
            </a:endParaRPr>
          </a:p>
          <a:p>
            <a:pPr indent="0" lvl="0" marL="0" marR="0" rtl="0" algn="ctr">
              <a:spcBef>
                <a:spcPts val="0"/>
              </a:spcBef>
              <a:spcAft>
                <a:spcPts val="0"/>
              </a:spcAft>
              <a:buNone/>
            </a:pPr>
            <a:r>
              <a:rPr lang="fr-FR" sz="2400">
                <a:solidFill>
                  <a:schemeClr val="dk1"/>
                </a:solidFill>
              </a:rPr>
              <a:t>KERMA - IC</a:t>
            </a:r>
            <a:endParaRPr sz="2400">
              <a:solidFill>
                <a:schemeClr val="dk1"/>
              </a:solidFill>
            </a:endParaRPr>
          </a:p>
        </p:txBody>
      </p:sp>
      <p:sp>
        <p:nvSpPr>
          <p:cNvPr id="61" name="Google Shape;61;p10"/>
          <p:cNvSpPr txBox="1"/>
          <p:nvPr/>
        </p:nvSpPr>
        <p:spPr>
          <a:xfrm>
            <a:off x="2011975" y="6959900"/>
            <a:ext cx="3336000" cy="8310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Programmiste</a:t>
            </a:r>
            <a:endParaRPr b="1">
              <a:solidFill>
                <a:srgbClr val="4BACC6"/>
              </a:solidFill>
            </a:endParaRPr>
          </a:p>
          <a:p>
            <a:pPr indent="0" lvl="0" marL="0" marR="0" rtl="0" algn="ctr">
              <a:spcBef>
                <a:spcPts val="0"/>
              </a:spcBef>
              <a:spcAft>
                <a:spcPts val="0"/>
              </a:spcAft>
              <a:buNone/>
            </a:pPr>
            <a:r>
              <a:rPr lang="fr-FR" sz="2400">
                <a:solidFill>
                  <a:schemeClr val="dk1"/>
                </a:solidFill>
              </a:rPr>
              <a:t>GREEN BUILDING</a:t>
            </a:r>
            <a:endParaRPr sz="2400">
              <a:solidFill>
                <a:schemeClr val="dk1"/>
              </a:solidFill>
            </a:endParaRPr>
          </a:p>
        </p:txBody>
      </p:sp>
      <p:sp>
        <p:nvSpPr>
          <p:cNvPr id="62" name="Google Shape;62;p10"/>
          <p:cNvSpPr txBox="1"/>
          <p:nvPr/>
        </p:nvSpPr>
        <p:spPr>
          <a:xfrm>
            <a:off x="13515750" y="7422725"/>
            <a:ext cx="3613800" cy="8310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Signalétique</a:t>
            </a:r>
            <a:endParaRPr b="1">
              <a:solidFill>
                <a:srgbClr val="4BACC6"/>
              </a:solidFill>
            </a:endParaRPr>
          </a:p>
          <a:p>
            <a:pPr indent="0" lvl="0" marL="0" marR="0" rtl="0" algn="ctr">
              <a:spcBef>
                <a:spcPts val="0"/>
              </a:spcBef>
              <a:spcAft>
                <a:spcPts val="0"/>
              </a:spcAft>
              <a:buNone/>
            </a:pPr>
            <a:r>
              <a:rPr lang="fr-FR" sz="2400">
                <a:solidFill>
                  <a:schemeClr val="dk1"/>
                </a:solidFill>
              </a:rPr>
              <a:t>ATELIER 59</a:t>
            </a:r>
            <a:endParaRPr sz="2400">
              <a:solidFill>
                <a:schemeClr val="dk1"/>
              </a:solidFill>
            </a:endParaRPr>
          </a:p>
        </p:txBody>
      </p:sp>
      <p:sp>
        <p:nvSpPr>
          <p:cNvPr id="63" name="Google Shape;63;p10"/>
          <p:cNvSpPr txBox="1"/>
          <p:nvPr/>
        </p:nvSpPr>
        <p:spPr>
          <a:xfrm>
            <a:off x="9281250" y="8194025"/>
            <a:ext cx="3613800" cy="8310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Cuisiniste</a:t>
            </a:r>
            <a:endParaRPr b="1">
              <a:solidFill>
                <a:srgbClr val="4BACC6"/>
              </a:solidFill>
            </a:endParaRPr>
          </a:p>
          <a:p>
            <a:pPr indent="0" lvl="0" marL="0" marR="0" rtl="0" algn="ctr">
              <a:spcBef>
                <a:spcPts val="0"/>
              </a:spcBef>
              <a:spcAft>
                <a:spcPts val="0"/>
              </a:spcAft>
              <a:buNone/>
            </a:pPr>
            <a:r>
              <a:rPr lang="fr-FR" sz="2400">
                <a:solidFill>
                  <a:schemeClr val="dk1"/>
                </a:solidFill>
              </a:rPr>
              <a:t>ARWYTEC</a:t>
            </a:r>
            <a:endParaRPr sz="2400">
              <a:solidFill>
                <a:schemeClr val="dk1"/>
              </a:solidFill>
            </a:endParaRPr>
          </a:p>
        </p:txBody>
      </p:sp>
      <p:sp>
        <p:nvSpPr>
          <p:cNvPr id="64" name="Google Shape;64;p10"/>
          <p:cNvSpPr txBox="1"/>
          <p:nvPr/>
        </p:nvSpPr>
        <p:spPr>
          <a:xfrm>
            <a:off x="13393225" y="8715875"/>
            <a:ext cx="3613800" cy="8310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Risque incendie</a:t>
            </a:r>
            <a:endParaRPr b="1">
              <a:solidFill>
                <a:srgbClr val="4BACC6"/>
              </a:solidFill>
            </a:endParaRPr>
          </a:p>
          <a:p>
            <a:pPr indent="0" lvl="0" marL="0" marR="0" rtl="0" algn="ctr">
              <a:spcBef>
                <a:spcPts val="0"/>
              </a:spcBef>
              <a:spcAft>
                <a:spcPts val="0"/>
              </a:spcAft>
              <a:buNone/>
            </a:pPr>
            <a:r>
              <a:rPr lang="fr-FR" sz="2400">
                <a:solidFill>
                  <a:schemeClr val="dk1"/>
                </a:solidFill>
              </a:rPr>
              <a:t>CASSO et ASSOCIES</a:t>
            </a:r>
            <a:endParaRPr sz="2400">
              <a:solidFill>
                <a:schemeClr val="dk1"/>
              </a:solidFill>
            </a:endParaRPr>
          </a:p>
        </p:txBody>
      </p:sp>
      <p:sp>
        <p:nvSpPr>
          <p:cNvPr id="65" name="Google Shape;65;p10"/>
          <p:cNvSpPr txBox="1"/>
          <p:nvPr/>
        </p:nvSpPr>
        <p:spPr>
          <a:xfrm>
            <a:off x="3880925" y="8194013"/>
            <a:ext cx="3336000" cy="831000"/>
          </a:xfrm>
          <a:prstGeom prst="rect">
            <a:avLst/>
          </a:prstGeom>
          <a:noFill/>
          <a:ln cap="flat" cmpd="sng" w="9525">
            <a:solidFill>
              <a:srgbClr val="6FA8D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4BACC6"/>
                </a:solidFill>
              </a:rPr>
              <a:t>AMO concertation</a:t>
            </a:r>
            <a:endParaRPr b="1">
              <a:solidFill>
                <a:srgbClr val="4BACC6"/>
              </a:solidFill>
            </a:endParaRPr>
          </a:p>
          <a:p>
            <a:pPr indent="0" lvl="0" marL="0" marR="0" rtl="0" algn="ctr">
              <a:spcBef>
                <a:spcPts val="0"/>
              </a:spcBef>
              <a:spcAft>
                <a:spcPts val="0"/>
              </a:spcAft>
              <a:buNone/>
            </a:pPr>
            <a:r>
              <a:rPr lang="fr-FR" sz="2400">
                <a:solidFill>
                  <a:schemeClr val="dk1"/>
                </a:solidFill>
              </a:rPr>
              <a:t>RECIPRO-CITE</a:t>
            </a:r>
            <a:endParaRPr sz="2400">
              <a:solidFill>
                <a:schemeClr val="dk1"/>
              </a:solidFill>
            </a:endParaRPr>
          </a:p>
        </p:txBody>
      </p:sp>
      <p:pic>
        <p:nvPicPr>
          <p:cNvPr id="66" name="Google Shape;66;p10"/>
          <p:cNvPicPr preferRelativeResize="0"/>
          <p:nvPr/>
        </p:nvPicPr>
        <p:blipFill>
          <a:blip r:embed="rId3">
            <a:alphaModFix/>
          </a:blip>
          <a:stretch>
            <a:fillRect/>
          </a:stretch>
        </p:blipFill>
        <p:spPr>
          <a:xfrm>
            <a:off x="1595325" y="1560483"/>
            <a:ext cx="1752600" cy="1285469"/>
          </a:xfrm>
          <a:prstGeom prst="rect">
            <a:avLst/>
          </a:prstGeom>
          <a:noFill/>
          <a:ln>
            <a:noFill/>
          </a:ln>
        </p:spPr>
      </p:pic>
      <p:pic>
        <p:nvPicPr>
          <p:cNvPr id="67" name="Google Shape;67;p10"/>
          <p:cNvPicPr preferRelativeResize="0"/>
          <p:nvPr/>
        </p:nvPicPr>
        <p:blipFill rotWithShape="1">
          <a:blip r:embed="rId4">
            <a:alphaModFix/>
          </a:blip>
          <a:srcRect b="19667" l="16431" r="22239" t="24538"/>
          <a:stretch/>
        </p:blipFill>
        <p:spPr>
          <a:xfrm>
            <a:off x="4739425" y="1771875"/>
            <a:ext cx="2108450" cy="1074075"/>
          </a:xfrm>
          <a:prstGeom prst="rect">
            <a:avLst/>
          </a:prstGeom>
          <a:noFill/>
          <a:ln>
            <a:noFill/>
          </a:ln>
        </p:spPr>
      </p:pic>
      <p:pic>
        <p:nvPicPr>
          <p:cNvPr id="68" name="Google Shape;68;p10"/>
          <p:cNvPicPr preferRelativeResize="0"/>
          <p:nvPr/>
        </p:nvPicPr>
        <p:blipFill>
          <a:blip r:embed="rId5">
            <a:alphaModFix/>
          </a:blip>
          <a:stretch>
            <a:fillRect/>
          </a:stretch>
        </p:blipFill>
        <p:spPr>
          <a:xfrm>
            <a:off x="8710938" y="1830839"/>
            <a:ext cx="1941737" cy="914458"/>
          </a:xfrm>
          <a:prstGeom prst="rect">
            <a:avLst/>
          </a:prstGeom>
          <a:noFill/>
          <a:ln>
            <a:noFill/>
          </a:ln>
        </p:spPr>
      </p:pic>
      <p:pic>
        <p:nvPicPr>
          <p:cNvPr id="69" name="Google Shape;69;p10"/>
          <p:cNvPicPr preferRelativeResize="0"/>
          <p:nvPr/>
        </p:nvPicPr>
        <p:blipFill>
          <a:blip r:embed="rId6">
            <a:alphaModFix/>
          </a:blip>
          <a:stretch>
            <a:fillRect/>
          </a:stretch>
        </p:blipFill>
        <p:spPr>
          <a:xfrm>
            <a:off x="12386525" y="1658875"/>
            <a:ext cx="1200600" cy="1088683"/>
          </a:xfrm>
          <a:prstGeom prst="rect">
            <a:avLst/>
          </a:prstGeom>
          <a:noFill/>
          <a:ln>
            <a:noFill/>
          </a:ln>
        </p:spPr>
      </p:pic>
      <p:pic>
        <p:nvPicPr>
          <p:cNvPr id="70" name="Google Shape;70;p10"/>
          <p:cNvPicPr preferRelativeResize="0"/>
          <p:nvPr/>
        </p:nvPicPr>
        <p:blipFill>
          <a:blip r:embed="rId7">
            <a:alphaModFix/>
          </a:blip>
          <a:stretch>
            <a:fillRect/>
          </a:stretch>
        </p:blipFill>
        <p:spPr>
          <a:xfrm>
            <a:off x="15634150" y="1713848"/>
            <a:ext cx="978750" cy="978750"/>
          </a:xfrm>
          <a:prstGeom prst="rect">
            <a:avLst/>
          </a:prstGeom>
          <a:noFill/>
          <a:ln>
            <a:noFill/>
          </a:ln>
        </p:spPr>
      </p:pic>
      <p:cxnSp>
        <p:nvCxnSpPr>
          <p:cNvPr id="71" name="Google Shape;71;p10"/>
          <p:cNvCxnSpPr/>
          <p:nvPr/>
        </p:nvCxnSpPr>
        <p:spPr>
          <a:xfrm flipH="1" rot="10800000">
            <a:off x="8316350" y="3013820"/>
            <a:ext cx="9477600" cy="35400"/>
          </a:xfrm>
          <a:prstGeom prst="straightConnector1">
            <a:avLst/>
          </a:prstGeom>
          <a:noFill/>
          <a:ln cap="flat" cmpd="sng" w="28575">
            <a:solidFill>
              <a:srgbClr val="4BACC6"/>
            </a:solidFill>
            <a:prstDash val="solid"/>
            <a:round/>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8"/>
          <p:cNvSpPr/>
          <p:nvPr/>
        </p:nvSpPr>
        <p:spPr>
          <a:xfrm>
            <a:off x="3350275" y="9615600"/>
            <a:ext cx="2283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4" name="Google Shape;314;p28"/>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FR">
                <a:solidFill>
                  <a:schemeClr val="dk1"/>
                </a:solidFill>
              </a:rPr>
              <a:t>Îlot de chaleur</a:t>
            </a:r>
            <a:endParaRPr/>
          </a:p>
        </p:txBody>
      </p:sp>
      <p:sp>
        <p:nvSpPr>
          <p:cNvPr id="315" name="Google Shape;315;p28"/>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6" name="Google Shape;316;p28"/>
          <p:cNvSpPr/>
          <p:nvPr/>
        </p:nvSpPr>
        <p:spPr>
          <a:xfrm>
            <a:off x="8521625" y="9565025"/>
            <a:ext cx="756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7" name="Google Shape;317;p28"/>
          <p:cNvPicPr preferRelativeResize="0"/>
          <p:nvPr/>
        </p:nvPicPr>
        <p:blipFill>
          <a:blip r:embed="rId3">
            <a:alphaModFix/>
          </a:blip>
          <a:stretch>
            <a:fillRect/>
          </a:stretch>
        </p:blipFill>
        <p:spPr>
          <a:xfrm>
            <a:off x="14054300" y="5038667"/>
            <a:ext cx="3625601" cy="3629159"/>
          </a:xfrm>
          <a:prstGeom prst="rect">
            <a:avLst/>
          </a:prstGeom>
          <a:noFill/>
          <a:ln>
            <a:noFill/>
          </a:ln>
        </p:spPr>
      </p:pic>
      <p:pic>
        <p:nvPicPr>
          <p:cNvPr id="318" name="Google Shape;318;p28"/>
          <p:cNvPicPr preferRelativeResize="0"/>
          <p:nvPr/>
        </p:nvPicPr>
        <p:blipFill>
          <a:blip r:embed="rId4">
            <a:alphaModFix/>
          </a:blip>
          <a:stretch>
            <a:fillRect/>
          </a:stretch>
        </p:blipFill>
        <p:spPr>
          <a:xfrm>
            <a:off x="9801400" y="1013800"/>
            <a:ext cx="3994200" cy="3368525"/>
          </a:xfrm>
          <a:prstGeom prst="rect">
            <a:avLst/>
          </a:prstGeom>
          <a:noFill/>
          <a:ln>
            <a:noFill/>
          </a:ln>
        </p:spPr>
      </p:pic>
      <p:sp>
        <p:nvSpPr>
          <p:cNvPr id="319" name="Google Shape;319;p28"/>
          <p:cNvSpPr/>
          <p:nvPr/>
        </p:nvSpPr>
        <p:spPr>
          <a:xfrm>
            <a:off x="9801456" y="4382326"/>
            <a:ext cx="3964800" cy="5259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fr-FR" sz="1500"/>
              <a:t>Simulation</a:t>
            </a:r>
            <a:r>
              <a:rPr lang="fr-FR" sz="1500"/>
              <a:t> avant construction</a:t>
            </a:r>
            <a:endParaRPr sz="1500"/>
          </a:p>
          <a:p>
            <a:pPr indent="0" lvl="0" marL="0" rtl="0" algn="ctr">
              <a:spcBef>
                <a:spcPts val="0"/>
              </a:spcBef>
              <a:spcAft>
                <a:spcPts val="0"/>
              </a:spcAft>
              <a:buNone/>
            </a:pPr>
            <a:r>
              <a:rPr lang="fr-FR" sz="1500"/>
              <a:t>État initial </a:t>
            </a:r>
            <a:endParaRPr sz="1500"/>
          </a:p>
        </p:txBody>
      </p:sp>
      <p:sp>
        <p:nvSpPr>
          <p:cNvPr id="320" name="Google Shape;320;p28"/>
          <p:cNvSpPr/>
          <p:nvPr/>
        </p:nvSpPr>
        <p:spPr>
          <a:xfrm>
            <a:off x="14081200" y="8667825"/>
            <a:ext cx="3625500" cy="5259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fr-FR" sz="1500"/>
              <a:t>Simulation</a:t>
            </a:r>
            <a:r>
              <a:rPr lang="fr-FR" sz="1500"/>
              <a:t> après construction</a:t>
            </a:r>
            <a:endParaRPr sz="1500"/>
          </a:p>
          <a:p>
            <a:pPr indent="0" lvl="0" marL="0" rtl="0" algn="ctr">
              <a:spcBef>
                <a:spcPts val="0"/>
              </a:spcBef>
              <a:spcAft>
                <a:spcPts val="0"/>
              </a:spcAft>
              <a:buNone/>
            </a:pPr>
            <a:r>
              <a:rPr lang="fr-FR" sz="1500"/>
              <a:t>État projeté</a:t>
            </a:r>
            <a:endParaRPr sz="1500"/>
          </a:p>
        </p:txBody>
      </p:sp>
      <p:pic>
        <p:nvPicPr>
          <p:cNvPr id="321" name="Google Shape;321;p28"/>
          <p:cNvPicPr preferRelativeResize="0"/>
          <p:nvPr/>
        </p:nvPicPr>
        <p:blipFill>
          <a:blip r:embed="rId5">
            <a:alphaModFix/>
          </a:blip>
          <a:stretch>
            <a:fillRect/>
          </a:stretch>
        </p:blipFill>
        <p:spPr>
          <a:xfrm>
            <a:off x="9801390" y="5038672"/>
            <a:ext cx="3994235" cy="3629149"/>
          </a:xfrm>
          <a:prstGeom prst="rect">
            <a:avLst/>
          </a:prstGeom>
          <a:noFill/>
          <a:ln>
            <a:noFill/>
          </a:ln>
        </p:spPr>
      </p:pic>
      <p:sp>
        <p:nvSpPr>
          <p:cNvPr id="322" name="Google Shape;322;p28"/>
          <p:cNvSpPr/>
          <p:nvPr/>
        </p:nvSpPr>
        <p:spPr>
          <a:xfrm>
            <a:off x="9801403" y="8667825"/>
            <a:ext cx="3994200" cy="5259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fr-FR" sz="1500"/>
              <a:t>Aménagements  </a:t>
            </a:r>
            <a:endParaRPr sz="1500"/>
          </a:p>
        </p:txBody>
      </p:sp>
      <p:sp>
        <p:nvSpPr>
          <p:cNvPr id="323" name="Google Shape;323;p28"/>
          <p:cNvSpPr txBox="1"/>
          <p:nvPr/>
        </p:nvSpPr>
        <p:spPr>
          <a:xfrm>
            <a:off x="1532400" y="1563300"/>
            <a:ext cx="3255900" cy="47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fr-FR" sz="1600">
                <a:solidFill>
                  <a:schemeClr val="accent5"/>
                </a:solidFill>
              </a:rPr>
              <a:t>Préconisation du coef de  l’albédo des sols 0.2</a:t>
            </a:r>
            <a:endParaRPr sz="1600">
              <a:solidFill>
                <a:schemeClr val="accent5"/>
              </a:solidFill>
            </a:endParaRPr>
          </a:p>
        </p:txBody>
      </p:sp>
      <p:pic>
        <p:nvPicPr>
          <p:cNvPr id="324" name="Google Shape;324;p28"/>
          <p:cNvPicPr preferRelativeResize="0"/>
          <p:nvPr/>
        </p:nvPicPr>
        <p:blipFill>
          <a:blip r:embed="rId6">
            <a:alphaModFix/>
          </a:blip>
          <a:stretch>
            <a:fillRect/>
          </a:stretch>
        </p:blipFill>
        <p:spPr>
          <a:xfrm>
            <a:off x="3596176" y="989475"/>
            <a:ext cx="5866300" cy="4049199"/>
          </a:xfrm>
          <a:prstGeom prst="rect">
            <a:avLst/>
          </a:prstGeom>
          <a:noFill/>
          <a:ln>
            <a:noFill/>
          </a:ln>
        </p:spPr>
      </p:pic>
      <p:pic>
        <p:nvPicPr>
          <p:cNvPr id="325" name="Google Shape;325;p28"/>
          <p:cNvPicPr preferRelativeResize="0"/>
          <p:nvPr/>
        </p:nvPicPr>
        <p:blipFill>
          <a:blip r:embed="rId7">
            <a:alphaModFix/>
          </a:blip>
          <a:stretch>
            <a:fillRect/>
          </a:stretch>
        </p:blipFill>
        <p:spPr>
          <a:xfrm>
            <a:off x="2048013" y="4806000"/>
            <a:ext cx="4888126" cy="4446100"/>
          </a:xfrm>
          <a:prstGeom prst="rect">
            <a:avLst/>
          </a:prstGeom>
          <a:noFill/>
          <a:ln>
            <a:noFill/>
          </a:ln>
        </p:spPr>
      </p:pic>
      <p:sp>
        <p:nvSpPr>
          <p:cNvPr id="326" name="Google Shape;326;p28"/>
          <p:cNvSpPr txBox="1"/>
          <p:nvPr/>
        </p:nvSpPr>
        <p:spPr>
          <a:xfrm>
            <a:off x="6471350" y="6299925"/>
            <a:ext cx="3255900" cy="47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fr-FR" sz="1600">
                <a:solidFill>
                  <a:schemeClr val="accent5"/>
                </a:solidFill>
              </a:rPr>
              <a:t>Albédo et </a:t>
            </a:r>
            <a:r>
              <a:rPr b="1" i="1" lang="fr-FR" sz="1600">
                <a:solidFill>
                  <a:schemeClr val="accent5"/>
                </a:solidFill>
              </a:rPr>
              <a:t>végétation</a:t>
            </a:r>
            <a:endParaRPr sz="1600">
              <a:solidFill>
                <a:schemeClr val="accent5"/>
              </a:solidFill>
            </a:endParaRPr>
          </a:p>
        </p:txBody>
      </p:sp>
      <p:pic>
        <p:nvPicPr>
          <p:cNvPr id="327" name="Google Shape;327;p28"/>
          <p:cNvPicPr preferRelativeResize="0"/>
          <p:nvPr/>
        </p:nvPicPr>
        <p:blipFill>
          <a:blip r:embed="rId8">
            <a:alphaModFix/>
          </a:blip>
          <a:stretch>
            <a:fillRect/>
          </a:stretch>
        </p:blipFill>
        <p:spPr>
          <a:xfrm>
            <a:off x="13886551" y="1500063"/>
            <a:ext cx="4313873" cy="2395993"/>
          </a:xfrm>
          <a:prstGeom prst="rect">
            <a:avLst/>
          </a:prstGeom>
          <a:noFill/>
          <a:ln>
            <a:noFill/>
          </a:ln>
        </p:spPr>
      </p:pic>
      <p:sp>
        <p:nvSpPr>
          <p:cNvPr id="328" name="Google Shape;328;p28"/>
          <p:cNvSpPr txBox="1"/>
          <p:nvPr/>
        </p:nvSpPr>
        <p:spPr>
          <a:xfrm>
            <a:off x="14450800" y="3896050"/>
            <a:ext cx="3255900" cy="10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fr-FR" sz="1600">
                <a:solidFill>
                  <a:schemeClr val="accent5"/>
                </a:solidFill>
              </a:rPr>
              <a:t>Pouvoir rafraîchissant de la végétation </a:t>
            </a:r>
            <a:endParaRPr sz="1600">
              <a:solidFill>
                <a:schemeClr val="accent5"/>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9"/>
          <p:cNvSpPr/>
          <p:nvPr/>
        </p:nvSpPr>
        <p:spPr>
          <a:xfrm>
            <a:off x="3387175" y="9565025"/>
            <a:ext cx="2283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4" name="Google Shape;334;p29"/>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Gestion des eaux pluviales</a:t>
            </a:r>
            <a:endParaRPr/>
          </a:p>
        </p:txBody>
      </p:sp>
      <p:sp>
        <p:nvSpPr>
          <p:cNvPr id="335" name="Google Shape;335;p29"/>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6" name="Google Shape;336;p29"/>
          <p:cNvSpPr/>
          <p:nvPr/>
        </p:nvSpPr>
        <p:spPr>
          <a:xfrm>
            <a:off x="8577000" y="9565025"/>
            <a:ext cx="756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7" name="Google Shape;337;p29"/>
          <p:cNvSpPr txBox="1"/>
          <p:nvPr/>
        </p:nvSpPr>
        <p:spPr>
          <a:xfrm>
            <a:off x="1018200" y="1647600"/>
            <a:ext cx="15874200" cy="3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p>
          <a:p>
            <a:pPr indent="-381000" lvl="0" marL="457200" rtl="0" algn="l">
              <a:spcBef>
                <a:spcPts val="0"/>
              </a:spcBef>
              <a:spcAft>
                <a:spcPts val="0"/>
              </a:spcAft>
              <a:buClr>
                <a:schemeClr val="dk1"/>
              </a:buClr>
              <a:buSzPts val="2400"/>
              <a:buChar char="●"/>
            </a:pPr>
            <a:r>
              <a:rPr lang="fr-FR" sz="2400">
                <a:solidFill>
                  <a:schemeClr val="dk1"/>
                </a:solidFill>
              </a:rPr>
              <a:t>Faible p</a:t>
            </a:r>
            <a:r>
              <a:rPr lang="fr-FR" sz="2400">
                <a:solidFill>
                  <a:schemeClr val="dk1"/>
                </a:solidFill>
              </a:rPr>
              <a:t>erméabilité du sol (5 10-7 m/s), Programme dense</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fr-FR" sz="2400">
                <a:solidFill>
                  <a:schemeClr val="dk1"/>
                </a:solidFill>
              </a:rPr>
              <a:t>Gestion 8 premiers mm par infiltration (pleine terre, toitures végétalisées, revêtements drainants)</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fr-FR" sz="2400">
                <a:solidFill>
                  <a:schemeClr val="dk1"/>
                </a:solidFill>
              </a:rPr>
              <a:t>Cuve de récupération des EP de</a:t>
            </a:r>
            <a:r>
              <a:rPr lang="fr-FR" sz="2400">
                <a:solidFill>
                  <a:schemeClr val="dk1"/>
                </a:solidFill>
                <a:highlight>
                  <a:schemeClr val="lt1"/>
                </a:highlight>
              </a:rPr>
              <a:t> 22.5 m3 pour l’arrosage et les sanitaires adultes</a:t>
            </a:r>
            <a:endParaRPr sz="2400">
              <a:solidFill>
                <a:schemeClr val="dk1"/>
              </a:solidFill>
              <a:highlight>
                <a:schemeClr val="lt1"/>
              </a:highlight>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SzPts val="2400"/>
              <a:buChar char="●"/>
            </a:pPr>
            <a:r>
              <a:rPr lang="fr-FR" sz="2400">
                <a:highlight>
                  <a:schemeClr val="lt1"/>
                </a:highlight>
              </a:rPr>
              <a:t>P</a:t>
            </a:r>
            <a:r>
              <a:rPr lang="fr-FR" sz="2400">
                <a:solidFill>
                  <a:schemeClr val="dk1"/>
                </a:solidFill>
                <a:highlight>
                  <a:schemeClr val="lt1"/>
                </a:highlight>
              </a:rPr>
              <a:t>our les pluies cinquantennales, 2 solutions étudiées (dont une 0 rejet avec infiltration en partie </a:t>
            </a:r>
            <a:r>
              <a:rPr lang="fr-FR" sz="2400">
                <a:highlight>
                  <a:schemeClr val="lt1"/>
                </a:highlight>
              </a:rPr>
              <a:t>hors parcelle)</a:t>
            </a:r>
            <a:endParaRPr>
              <a:highlight>
                <a:schemeClr val="lt1"/>
              </a:highlight>
            </a:endParaRPr>
          </a:p>
        </p:txBody>
      </p:sp>
      <p:pic>
        <p:nvPicPr>
          <p:cNvPr id="338" name="Google Shape;338;p29"/>
          <p:cNvPicPr preferRelativeResize="0"/>
          <p:nvPr/>
        </p:nvPicPr>
        <p:blipFill>
          <a:blip r:embed="rId3">
            <a:alphaModFix/>
          </a:blip>
          <a:stretch>
            <a:fillRect/>
          </a:stretch>
        </p:blipFill>
        <p:spPr>
          <a:xfrm>
            <a:off x="2051774" y="5459650"/>
            <a:ext cx="7576224" cy="3205450"/>
          </a:xfrm>
          <a:prstGeom prst="rect">
            <a:avLst/>
          </a:prstGeom>
          <a:noFill/>
          <a:ln>
            <a:noFill/>
          </a:ln>
        </p:spPr>
      </p:pic>
      <p:sp>
        <p:nvSpPr>
          <p:cNvPr id="339" name="Google Shape;339;p29"/>
          <p:cNvSpPr txBox="1"/>
          <p:nvPr/>
        </p:nvSpPr>
        <p:spPr>
          <a:xfrm>
            <a:off x="10692900" y="6821775"/>
            <a:ext cx="4263000" cy="14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2400">
                <a:solidFill>
                  <a:srgbClr val="0D5CDF"/>
                </a:solidFill>
              </a:rPr>
              <a:t>Coefficient ruissellement pro</a:t>
            </a:r>
            <a:r>
              <a:rPr lang="fr-FR" sz="2400">
                <a:solidFill>
                  <a:srgbClr val="0D5CDF"/>
                </a:solidFill>
                <a:highlight>
                  <a:schemeClr val="lt1"/>
                </a:highlight>
              </a:rPr>
              <a:t>jet : 0,67</a:t>
            </a:r>
            <a:endParaRPr sz="2400">
              <a:solidFill>
                <a:srgbClr val="0D5CDF"/>
              </a:solidFill>
              <a:highlight>
                <a:schemeClr val="lt1"/>
              </a:highlight>
            </a:endParaRPr>
          </a:p>
          <a:p>
            <a:pPr indent="0" lvl="0" marL="0" rtl="0" algn="l">
              <a:spcBef>
                <a:spcPts val="0"/>
              </a:spcBef>
              <a:spcAft>
                <a:spcPts val="0"/>
              </a:spcAft>
              <a:buNone/>
            </a:pPr>
            <a:r>
              <a:t/>
            </a:r>
            <a:endParaRPr>
              <a:solidFill>
                <a:srgbClr val="0D5CD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0"/>
          <p:cNvSpPr txBox="1"/>
          <p:nvPr>
            <p:ph type="title"/>
          </p:nvPr>
        </p:nvSpPr>
        <p:spPr>
          <a:xfrm>
            <a:off x="720000" y="180000"/>
            <a:ext cx="8678100" cy="1416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Confort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1"/>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FR">
                <a:solidFill>
                  <a:schemeClr val="dk1"/>
                </a:solidFill>
              </a:rPr>
              <a:t>Confort thermique</a:t>
            </a:r>
            <a:endParaRPr/>
          </a:p>
        </p:txBody>
      </p:sp>
      <p:sp>
        <p:nvSpPr>
          <p:cNvPr id="352" name="Google Shape;352;p31"/>
          <p:cNvSpPr txBox="1"/>
          <p:nvPr/>
        </p:nvSpPr>
        <p:spPr>
          <a:xfrm>
            <a:off x="771250" y="1245650"/>
            <a:ext cx="8327400" cy="71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2800">
                <a:solidFill>
                  <a:schemeClr val="dk1"/>
                </a:solidFill>
              </a:rPr>
              <a:t>Solutions Passives  </a:t>
            </a:r>
            <a:endParaRPr b="1" sz="2800">
              <a:solidFill>
                <a:schemeClr val="dk1"/>
              </a:solidFill>
            </a:endParaRPr>
          </a:p>
          <a:p>
            <a:pPr indent="0" lvl="0" marL="0" rtl="0" algn="l">
              <a:spcBef>
                <a:spcPts val="0"/>
              </a:spcBef>
              <a:spcAft>
                <a:spcPts val="0"/>
              </a:spcAft>
              <a:buNone/>
            </a:pPr>
            <a:r>
              <a:t/>
            </a:r>
            <a:endParaRPr b="1" sz="2800">
              <a:solidFill>
                <a:schemeClr val="dk1"/>
              </a:solidFill>
            </a:endParaRPr>
          </a:p>
          <a:p>
            <a:pPr indent="-381000" lvl="0" marL="457200" rtl="0" algn="l">
              <a:spcBef>
                <a:spcPts val="0"/>
              </a:spcBef>
              <a:spcAft>
                <a:spcPts val="0"/>
              </a:spcAft>
              <a:buClr>
                <a:schemeClr val="dk1"/>
              </a:buClr>
              <a:buSzPts val="2400"/>
              <a:buChar char="●"/>
            </a:pPr>
            <a:r>
              <a:rPr lang="fr-FR" sz="2400">
                <a:solidFill>
                  <a:schemeClr val="dk1"/>
                </a:solidFill>
              </a:rPr>
              <a:t>Enveloppe (c</a:t>
            </a:r>
            <a:r>
              <a:rPr lang="fr-FR" sz="2400">
                <a:solidFill>
                  <a:schemeClr val="dk1"/>
                </a:solidFill>
              </a:rPr>
              <a:t>ompacité, </a:t>
            </a:r>
            <a:r>
              <a:rPr lang="fr-FR" sz="2400">
                <a:solidFill>
                  <a:schemeClr val="dk1"/>
                </a:solidFill>
              </a:rPr>
              <a:t>i</a:t>
            </a:r>
            <a:r>
              <a:rPr lang="fr-FR" sz="2400">
                <a:solidFill>
                  <a:schemeClr val="dk1"/>
                </a:solidFill>
              </a:rPr>
              <a:t>nertie, i</a:t>
            </a:r>
            <a:r>
              <a:rPr lang="fr-FR" sz="2400">
                <a:solidFill>
                  <a:schemeClr val="dk1"/>
                </a:solidFill>
              </a:rPr>
              <a:t>solation renforcée)</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fr-FR" sz="2400">
                <a:solidFill>
                  <a:schemeClr val="dk1"/>
                </a:solidFill>
              </a:rPr>
              <a:t>Bonne exposition ensoleillement, vents dominants </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marR="0" rtl="0" algn="l">
              <a:lnSpc>
                <a:spcPct val="100000"/>
              </a:lnSpc>
              <a:spcBef>
                <a:spcPts val="0"/>
              </a:spcBef>
              <a:spcAft>
                <a:spcPts val="0"/>
              </a:spcAft>
              <a:buClr>
                <a:schemeClr val="dk1"/>
              </a:buClr>
              <a:buSzPts val="2400"/>
              <a:buChar char="●"/>
            </a:pPr>
            <a:r>
              <a:rPr lang="fr-FR" sz="2400">
                <a:solidFill>
                  <a:schemeClr val="dk1"/>
                </a:solidFill>
              </a:rPr>
              <a:t>Stores extérieurs perforés</a:t>
            </a:r>
            <a:endParaRPr sz="2400">
              <a:solidFill>
                <a:schemeClr val="dk1"/>
              </a:solidFill>
            </a:endParaRPr>
          </a:p>
          <a:p>
            <a:pPr indent="0" lvl="0" marL="457200" marR="0" rtl="0" algn="l">
              <a:lnSpc>
                <a:spcPct val="100000"/>
              </a:lnSpc>
              <a:spcBef>
                <a:spcPts val="0"/>
              </a:spcBef>
              <a:spcAft>
                <a:spcPts val="0"/>
              </a:spcAft>
              <a:buNone/>
            </a:pPr>
            <a:r>
              <a:t/>
            </a:r>
            <a:endParaRPr sz="2400">
              <a:solidFill>
                <a:schemeClr val="dk1"/>
              </a:solidFill>
            </a:endParaRPr>
          </a:p>
          <a:p>
            <a:pPr indent="-381000" lvl="0" marL="457200" marR="0" rtl="0" algn="l">
              <a:lnSpc>
                <a:spcPct val="100000"/>
              </a:lnSpc>
              <a:spcBef>
                <a:spcPts val="0"/>
              </a:spcBef>
              <a:spcAft>
                <a:spcPts val="0"/>
              </a:spcAft>
              <a:buClr>
                <a:schemeClr val="dk1"/>
              </a:buClr>
              <a:buSzPts val="2400"/>
              <a:buChar char="●"/>
            </a:pPr>
            <a:r>
              <a:rPr lang="fr-FR" sz="2400">
                <a:solidFill>
                  <a:schemeClr val="dk1"/>
                </a:solidFill>
              </a:rPr>
              <a:t>Free-cooling nocturne </a:t>
            </a:r>
            <a:endParaRPr sz="2400">
              <a:solidFill>
                <a:schemeClr val="dk1"/>
              </a:solidFill>
            </a:endParaRPr>
          </a:p>
          <a:p>
            <a:pPr indent="0" lvl="0" marL="457200" marR="0" rtl="0" algn="l">
              <a:lnSpc>
                <a:spcPct val="100000"/>
              </a:lnSpc>
              <a:spcBef>
                <a:spcPts val="0"/>
              </a:spcBef>
              <a:spcAft>
                <a:spcPts val="0"/>
              </a:spcAft>
              <a:buNone/>
            </a:pPr>
            <a:r>
              <a:t/>
            </a:r>
            <a:endParaRPr sz="2400">
              <a:solidFill>
                <a:schemeClr val="dk1"/>
              </a:solidFill>
            </a:endParaRPr>
          </a:p>
          <a:p>
            <a:pPr indent="-381000" lvl="0" marL="457200" marR="0" rtl="0" algn="l">
              <a:lnSpc>
                <a:spcPct val="100000"/>
              </a:lnSpc>
              <a:spcBef>
                <a:spcPts val="0"/>
              </a:spcBef>
              <a:spcAft>
                <a:spcPts val="0"/>
              </a:spcAft>
              <a:buClr>
                <a:schemeClr val="dk1"/>
              </a:buClr>
              <a:buSzPts val="2400"/>
              <a:buChar char="●"/>
            </a:pPr>
            <a:r>
              <a:rPr lang="fr-FR" sz="2400">
                <a:solidFill>
                  <a:schemeClr val="dk1"/>
                </a:solidFill>
              </a:rPr>
              <a:t>Ventilation double flux (25m3h/pers)</a:t>
            </a:r>
            <a:endParaRPr sz="2400">
              <a:solidFill>
                <a:schemeClr val="dk1"/>
              </a:solidFill>
            </a:endParaRPr>
          </a:p>
          <a:p>
            <a:pPr indent="0" lvl="0" marL="457200" marR="0" rtl="0" algn="l">
              <a:lnSpc>
                <a:spcPct val="100000"/>
              </a:lnSpc>
              <a:spcBef>
                <a:spcPts val="0"/>
              </a:spcBef>
              <a:spcAft>
                <a:spcPts val="0"/>
              </a:spcAft>
              <a:buNone/>
            </a:pPr>
            <a:r>
              <a:t/>
            </a:r>
            <a:endParaRPr sz="2400">
              <a:solidFill>
                <a:schemeClr val="dk1"/>
              </a:solidFill>
            </a:endParaRPr>
          </a:p>
          <a:p>
            <a:pPr indent="-381000" lvl="0" marL="457200" marR="0" rtl="0" algn="l">
              <a:lnSpc>
                <a:spcPct val="100000"/>
              </a:lnSpc>
              <a:spcBef>
                <a:spcPts val="0"/>
              </a:spcBef>
              <a:spcAft>
                <a:spcPts val="0"/>
              </a:spcAft>
              <a:buClr>
                <a:schemeClr val="dk1"/>
              </a:buClr>
              <a:buSzPts val="2400"/>
              <a:buChar char="●"/>
            </a:pPr>
            <a:r>
              <a:rPr lang="fr-FR" sz="2400">
                <a:solidFill>
                  <a:schemeClr val="dk1"/>
                </a:solidFill>
              </a:rPr>
              <a:t>Pas de climatisation sauf espaces refuges (Bibliothèque et Salle polyvalente)</a:t>
            </a:r>
            <a:endParaRPr sz="2400">
              <a:solidFill>
                <a:schemeClr val="dk1"/>
              </a:solidFill>
            </a:endParaRPr>
          </a:p>
        </p:txBody>
      </p:sp>
      <p:pic>
        <p:nvPicPr>
          <p:cNvPr id="353" name="Google Shape;353;p31"/>
          <p:cNvPicPr preferRelativeResize="0"/>
          <p:nvPr/>
        </p:nvPicPr>
        <p:blipFill>
          <a:blip r:embed="rId3">
            <a:alphaModFix/>
          </a:blip>
          <a:stretch>
            <a:fillRect/>
          </a:stretch>
        </p:blipFill>
        <p:spPr>
          <a:xfrm>
            <a:off x="4258175" y="7045050"/>
            <a:ext cx="2937550" cy="1947625"/>
          </a:xfrm>
          <a:prstGeom prst="rect">
            <a:avLst/>
          </a:prstGeom>
          <a:noFill/>
          <a:ln>
            <a:noFill/>
          </a:ln>
        </p:spPr>
      </p:pic>
      <p:pic>
        <p:nvPicPr>
          <p:cNvPr id="354" name="Google Shape;354;p31"/>
          <p:cNvPicPr preferRelativeResize="0"/>
          <p:nvPr/>
        </p:nvPicPr>
        <p:blipFill>
          <a:blip r:embed="rId4">
            <a:alphaModFix/>
          </a:blip>
          <a:stretch>
            <a:fillRect/>
          </a:stretch>
        </p:blipFill>
        <p:spPr>
          <a:xfrm>
            <a:off x="9976375" y="1218013"/>
            <a:ext cx="8002526" cy="5668236"/>
          </a:xfrm>
          <a:prstGeom prst="rect">
            <a:avLst/>
          </a:prstGeom>
          <a:noFill/>
          <a:ln>
            <a:noFill/>
          </a:ln>
        </p:spPr>
      </p:pic>
      <p:sp>
        <p:nvSpPr>
          <p:cNvPr id="355" name="Google Shape;355;p31"/>
          <p:cNvSpPr/>
          <p:nvPr/>
        </p:nvSpPr>
        <p:spPr>
          <a:xfrm>
            <a:off x="13898625" y="9572525"/>
            <a:ext cx="2283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56" name="Google Shape;356;p31"/>
          <p:cNvPicPr preferRelativeResize="0"/>
          <p:nvPr/>
        </p:nvPicPr>
        <p:blipFill>
          <a:blip r:embed="rId5">
            <a:alphaModFix/>
          </a:blip>
          <a:stretch>
            <a:fillRect/>
          </a:stretch>
        </p:blipFill>
        <p:spPr>
          <a:xfrm>
            <a:off x="9976375" y="7278487"/>
            <a:ext cx="3839050" cy="1750150"/>
          </a:xfrm>
          <a:prstGeom prst="rect">
            <a:avLst/>
          </a:prstGeom>
          <a:noFill/>
          <a:ln>
            <a:noFill/>
          </a:ln>
        </p:spPr>
      </p:pic>
      <p:pic>
        <p:nvPicPr>
          <p:cNvPr id="357" name="Google Shape;357;p31"/>
          <p:cNvPicPr preferRelativeResize="0"/>
          <p:nvPr/>
        </p:nvPicPr>
        <p:blipFill>
          <a:blip r:embed="rId6">
            <a:alphaModFix/>
          </a:blip>
          <a:stretch>
            <a:fillRect/>
          </a:stretch>
        </p:blipFill>
        <p:spPr>
          <a:xfrm>
            <a:off x="14107125" y="7314429"/>
            <a:ext cx="3871775" cy="167824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2"/>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FR">
                <a:solidFill>
                  <a:schemeClr val="dk1"/>
                </a:solidFill>
              </a:rPr>
              <a:t>Confort thermique</a:t>
            </a:r>
            <a:endParaRPr/>
          </a:p>
        </p:txBody>
      </p:sp>
      <p:sp>
        <p:nvSpPr>
          <p:cNvPr id="364" name="Google Shape;364;p32"/>
          <p:cNvSpPr txBox="1"/>
          <p:nvPr/>
        </p:nvSpPr>
        <p:spPr>
          <a:xfrm>
            <a:off x="950450" y="1313925"/>
            <a:ext cx="7345500" cy="77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2800">
                <a:solidFill>
                  <a:schemeClr val="dk1"/>
                </a:solidFill>
              </a:rPr>
              <a:t>Résultats STD</a:t>
            </a:r>
            <a:endParaRPr b="1" sz="28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sp>
        <p:nvSpPr>
          <p:cNvPr id="365" name="Google Shape;365;p32"/>
          <p:cNvSpPr/>
          <p:nvPr/>
        </p:nvSpPr>
        <p:spPr>
          <a:xfrm>
            <a:off x="13898625" y="9572525"/>
            <a:ext cx="22836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6" name="Google Shape;366;p32"/>
          <p:cNvSpPr txBox="1"/>
          <p:nvPr/>
        </p:nvSpPr>
        <p:spPr>
          <a:xfrm>
            <a:off x="805825" y="1971525"/>
            <a:ext cx="9579600" cy="9534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fr-FR" sz="2400">
                <a:highlight>
                  <a:schemeClr val="lt1"/>
                </a:highlight>
              </a:rPr>
              <a:t>Taux d’inconfort &lt; 50 h dans la majorité des espaces</a:t>
            </a:r>
            <a:endParaRPr sz="2400">
              <a:highlight>
                <a:schemeClr val="lt1"/>
              </a:highlight>
            </a:endParaRPr>
          </a:p>
          <a:p>
            <a:pPr indent="0" lvl="0" marL="457200" rtl="0" algn="l">
              <a:spcBef>
                <a:spcPts val="0"/>
              </a:spcBef>
              <a:spcAft>
                <a:spcPts val="0"/>
              </a:spcAft>
              <a:buNone/>
            </a:pPr>
            <a:r>
              <a:t/>
            </a:r>
            <a:endParaRPr sz="2400">
              <a:highlight>
                <a:schemeClr val="lt1"/>
              </a:highlight>
            </a:endParaRPr>
          </a:p>
          <a:p>
            <a:pPr indent="-381000" lvl="0" marL="457200" rtl="0" algn="l">
              <a:spcBef>
                <a:spcPts val="0"/>
              </a:spcBef>
              <a:spcAft>
                <a:spcPts val="0"/>
              </a:spcAft>
              <a:buSzPts val="2400"/>
              <a:buChar char="●"/>
            </a:pPr>
            <a:r>
              <a:rPr lang="fr-FR" sz="2400">
                <a:highlight>
                  <a:schemeClr val="lt1"/>
                </a:highlight>
              </a:rPr>
              <a:t>Ajout de brasseurs d’air dans certains locaux</a:t>
            </a:r>
            <a:endParaRPr b="1" sz="2200" u="sng">
              <a:highlight>
                <a:schemeClr val="lt1"/>
              </a:highlight>
            </a:endParaRPr>
          </a:p>
        </p:txBody>
      </p:sp>
      <p:pic>
        <p:nvPicPr>
          <p:cNvPr id="367" name="Google Shape;367;p32"/>
          <p:cNvPicPr preferRelativeResize="0"/>
          <p:nvPr/>
        </p:nvPicPr>
        <p:blipFill>
          <a:blip r:embed="rId3">
            <a:alphaModFix/>
          </a:blip>
          <a:stretch>
            <a:fillRect/>
          </a:stretch>
        </p:blipFill>
        <p:spPr>
          <a:xfrm>
            <a:off x="1495000" y="3452390"/>
            <a:ext cx="5660151" cy="5686184"/>
          </a:xfrm>
          <a:prstGeom prst="rect">
            <a:avLst/>
          </a:prstGeom>
          <a:noFill/>
          <a:ln>
            <a:noFill/>
          </a:ln>
        </p:spPr>
      </p:pic>
      <p:pic>
        <p:nvPicPr>
          <p:cNvPr id="368" name="Google Shape;368;p32"/>
          <p:cNvPicPr preferRelativeResize="0"/>
          <p:nvPr/>
        </p:nvPicPr>
        <p:blipFill rotWithShape="1">
          <a:blip r:embed="rId4">
            <a:alphaModFix/>
          </a:blip>
          <a:srcRect b="3576" l="31843" r="0" t="3044"/>
          <a:stretch/>
        </p:blipFill>
        <p:spPr>
          <a:xfrm>
            <a:off x="9685113" y="977650"/>
            <a:ext cx="5010926" cy="4523999"/>
          </a:xfrm>
          <a:prstGeom prst="rect">
            <a:avLst/>
          </a:prstGeom>
          <a:noFill/>
          <a:ln>
            <a:noFill/>
          </a:ln>
        </p:spPr>
      </p:pic>
      <p:pic>
        <p:nvPicPr>
          <p:cNvPr id="369" name="Google Shape;369;p32"/>
          <p:cNvPicPr preferRelativeResize="0"/>
          <p:nvPr/>
        </p:nvPicPr>
        <p:blipFill rotWithShape="1">
          <a:blip r:embed="rId5">
            <a:alphaModFix/>
          </a:blip>
          <a:srcRect b="0" l="4187" r="2773" t="3614"/>
          <a:stretch/>
        </p:blipFill>
        <p:spPr>
          <a:xfrm>
            <a:off x="10985125" y="5576275"/>
            <a:ext cx="6179225" cy="4025401"/>
          </a:xfrm>
          <a:prstGeom prst="rect">
            <a:avLst/>
          </a:prstGeom>
          <a:noFill/>
          <a:ln>
            <a:noFill/>
          </a:ln>
        </p:spPr>
      </p:pic>
      <p:sp>
        <p:nvSpPr>
          <p:cNvPr id="370" name="Google Shape;370;p32"/>
          <p:cNvSpPr/>
          <p:nvPr/>
        </p:nvSpPr>
        <p:spPr>
          <a:xfrm>
            <a:off x="7804850" y="5188750"/>
            <a:ext cx="1402500" cy="312900"/>
          </a:xfrm>
          <a:prstGeom prst="rightArrow">
            <a:avLst>
              <a:gd fmla="val 50000" name="adj1"/>
              <a:gd fmla="val 50000" name="adj2"/>
            </a:avLst>
          </a:prstGeom>
          <a:solidFill>
            <a:schemeClr val="lt2"/>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3"/>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Confort visuel</a:t>
            </a:r>
            <a:endParaRPr/>
          </a:p>
        </p:txBody>
      </p:sp>
      <p:sp>
        <p:nvSpPr>
          <p:cNvPr id="376" name="Google Shape;376;p33"/>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33"/>
          <p:cNvSpPr/>
          <p:nvPr/>
        </p:nvSpPr>
        <p:spPr>
          <a:xfrm>
            <a:off x="13808250" y="9528125"/>
            <a:ext cx="24912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8" name="Google Shape;378;p33"/>
          <p:cNvSpPr txBox="1"/>
          <p:nvPr/>
        </p:nvSpPr>
        <p:spPr>
          <a:xfrm>
            <a:off x="885425" y="1856475"/>
            <a:ext cx="7484400" cy="40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2800">
                <a:solidFill>
                  <a:schemeClr val="dk1"/>
                </a:solidFill>
              </a:rPr>
              <a:t>Stratégie</a:t>
            </a:r>
            <a:r>
              <a:rPr b="1" lang="fr-FR" sz="2800">
                <a:solidFill>
                  <a:schemeClr val="dk1"/>
                </a:solidFill>
              </a:rPr>
              <a:t> </a:t>
            </a:r>
            <a:endParaRPr b="1" sz="2800">
              <a:solidFill>
                <a:schemeClr val="dk1"/>
              </a:solidFill>
            </a:endParaRPr>
          </a:p>
          <a:p>
            <a:pPr indent="0" lvl="0" marL="0" rtl="0" algn="l">
              <a:spcBef>
                <a:spcPts val="0"/>
              </a:spcBef>
              <a:spcAft>
                <a:spcPts val="0"/>
              </a:spcAft>
              <a:buNone/>
            </a:pPr>
            <a:r>
              <a:t/>
            </a:r>
            <a:endParaRPr sz="2800">
              <a:solidFill>
                <a:schemeClr val="dk1"/>
              </a:solidFill>
            </a:endParaRPr>
          </a:p>
          <a:p>
            <a:pPr indent="-381000" lvl="0" marL="457200" rtl="0" algn="l">
              <a:spcBef>
                <a:spcPts val="0"/>
              </a:spcBef>
              <a:spcAft>
                <a:spcPts val="0"/>
              </a:spcAft>
              <a:buClr>
                <a:schemeClr val="dk1"/>
              </a:buClr>
              <a:buSzPts val="2400"/>
              <a:buChar char="●"/>
            </a:pPr>
            <a:r>
              <a:rPr lang="fr-FR" sz="2400">
                <a:solidFill>
                  <a:schemeClr val="dk1"/>
                </a:solidFill>
              </a:rPr>
              <a:t>Surfaces vitrées généreuses</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fr-FR" sz="2400">
                <a:solidFill>
                  <a:schemeClr val="dk1"/>
                </a:solidFill>
              </a:rPr>
              <a:t>P</a:t>
            </a:r>
            <a:r>
              <a:rPr lang="fr-FR" sz="2400">
                <a:solidFill>
                  <a:schemeClr val="dk1"/>
                </a:solidFill>
              </a:rPr>
              <a:t>atios, Sheds pour captation de lumière n</a:t>
            </a:r>
            <a:r>
              <a:rPr lang="fr-FR" sz="2400">
                <a:solidFill>
                  <a:schemeClr val="dk1"/>
                </a:solidFill>
              </a:rPr>
              <a:t>aturelle</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fr-FR" sz="2400">
                <a:solidFill>
                  <a:schemeClr val="dk1"/>
                </a:solidFill>
              </a:rPr>
              <a:t>Puits de lumière incorporés au préau</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fr-FR" sz="2400">
                <a:solidFill>
                  <a:schemeClr val="dk1"/>
                </a:solidFill>
              </a:rPr>
              <a:t>Atrium</a:t>
            </a:r>
            <a:endParaRPr sz="24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pic>
        <p:nvPicPr>
          <p:cNvPr id="379" name="Google Shape;379;p33"/>
          <p:cNvPicPr preferRelativeResize="0"/>
          <p:nvPr/>
        </p:nvPicPr>
        <p:blipFill>
          <a:blip r:embed="rId3">
            <a:alphaModFix/>
          </a:blip>
          <a:stretch>
            <a:fillRect/>
          </a:stretch>
        </p:blipFill>
        <p:spPr>
          <a:xfrm>
            <a:off x="3284049" y="6344275"/>
            <a:ext cx="2146976" cy="2134350"/>
          </a:xfrm>
          <a:prstGeom prst="rect">
            <a:avLst/>
          </a:prstGeom>
          <a:noFill/>
          <a:ln>
            <a:noFill/>
          </a:ln>
        </p:spPr>
      </p:pic>
      <p:pic>
        <p:nvPicPr>
          <p:cNvPr id="380" name="Google Shape;380;p33"/>
          <p:cNvPicPr preferRelativeResize="0"/>
          <p:nvPr/>
        </p:nvPicPr>
        <p:blipFill>
          <a:blip r:embed="rId4">
            <a:alphaModFix/>
          </a:blip>
          <a:stretch>
            <a:fillRect/>
          </a:stretch>
        </p:blipFill>
        <p:spPr>
          <a:xfrm>
            <a:off x="13476575" y="1799975"/>
            <a:ext cx="4072100" cy="3244275"/>
          </a:xfrm>
          <a:prstGeom prst="rect">
            <a:avLst/>
          </a:prstGeom>
          <a:noFill/>
          <a:ln>
            <a:noFill/>
          </a:ln>
        </p:spPr>
      </p:pic>
      <p:pic>
        <p:nvPicPr>
          <p:cNvPr id="381" name="Google Shape;381;p33"/>
          <p:cNvPicPr preferRelativeResize="0"/>
          <p:nvPr/>
        </p:nvPicPr>
        <p:blipFill>
          <a:blip r:embed="rId5">
            <a:alphaModFix/>
          </a:blip>
          <a:stretch>
            <a:fillRect/>
          </a:stretch>
        </p:blipFill>
        <p:spPr>
          <a:xfrm>
            <a:off x="12251425" y="6068538"/>
            <a:ext cx="5125239" cy="2448725"/>
          </a:xfrm>
          <a:prstGeom prst="rect">
            <a:avLst/>
          </a:prstGeom>
          <a:noFill/>
          <a:ln>
            <a:noFill/>
          </a:ln>
        </p:spPr>
      </p:pic>
      <p:pic>
        <p:nvPicPr>
          <p:cNvPr id="382" name="Google Shape;382;p33"/>
          <p:cNvPicPr preferRelativeResize="0"/>
          <p:nvPr/>
        </p:nvPicPr>
        <p:blipFill>
          <a:blip r:embed="rId6">
            <a:alphaModFix/>
          </a:blip>
          <a:stretch>
            <a:fillRect/>
          </a:stretch>
        </p:blipFill>
        <p:spPr>
          <a:xfrm>
            <a:off x="9393255" y="1799975"/>
            <a:ext cx="3238495" cy="3244275"/>
          </a:xfrm>
          <a:prstGeom prst="rect">
            <a:avLst/>
          </a:prstGeom>
          <a:noFill/>
          <a:ln>
            <a:noFill/>
          </a:ln>
          <a:effectLst>
            <a:outerShdw blurRad="57150" rotWithShape="0" algn="bl" dir="5400000" dist="19050">
              <a:srgbClr val="000000">
                <a:alpha val="50000"/>
              </a:srgbClr>
            </a:outerShdw>
          </a:effectLst>
        </p:spPr>
      </p:pic>
      <p:pic>
        <p:nvPicPr>
          <p:cNvPr id="383" name="Google Shape;383;p33"/>
          <p:cNvPicPr preferRelativeResize="0"/>
          <p:nvPr/>
        </p:nvPicPr>
        <p:blipFill>
          <a:blip r:embed="rId7">
            <a:alphaModFix/>
          </a:blip>
          <a:stretch>
            <a:fillRect/>
          </a:stretch>
        </p:blipFill>
        <p:spPr>
          <a:xfrm>
            <a:off x="7110300" y="5670775"/>
            <a:ext cx="4317481" cy="3244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4"/>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Confort visuel</a:t>
            </a:r>
            <a:endParaRPr/>
          </a:p>
        </p:txBody>
      </p:sp>
      <p:sp>
        <p:nvSpPr>
          <p:cNvPr id="389" name="Google Shape;389;p34"/>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0" name="Google Shape;390;p34"/>
          <p:cNvSpPr/>
          <p:nvPr/>
        </p:nvSpPr>
        <p:spPr>
          <a:xfrm>
            <a:off x="13808250" y="9528125"/>
            <a:ext cx="24912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1" name="Google Shape;391;p34"/>
          <p:cNvSpPr txBox="1"/>
          <p:nvPr/>
        </p:nvSpPr>
        <p:spPr>
          <a:xfrm>
            <a:off x="655350" y="2799550"/>
            <a:ext cx="6457500" cy="27021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fr-FR" sz="2400">
                <a:highlight>
                  <a:schemeClr val="lt1"/>
                </a:highlight>
              </a:rPr>
              <a:t>76 % des espaces ont une AL &gt; 50%, dont tous les espaces à fort taux d’occupation</a:t>
            </a:r>
            <a:endParaRPr sz="2400">
              <a:highlight>
                <a:schemeClr val="lt1"/>
              </a:highlight>
            </a:endParaRPr>
          </a:p>
          <a:p>
            <a:pPr indent="0" lvl="0" marL="0" rtl="0" algn="l">
              <a:spcBef>
                <a:spcPts val="0"/>
              </a:spcBef>
              <a:spcAft>
                <a:spcPts val="0"/>
              </a:spcAft>
              <a:buNone/>
            </a:pPr>
            <a:r>
              <a:t/>
            </a:r>
            <a:endParaRPr sz="2400">
              <a:highlight>
                <a:schemeClr val="lt1"/>
              </a:highlight>
            </a:endParaRPr>
          </a:p>
          <a:p>
            <a:pPr indent="-381000" lvl="0" marL="457200" rtl="0" algn="l">
              <a:spcBef>
                <a:spcPts val="0"/>
              </a:spcBef>
              <a:spcAft>
                <a:spcPts val="0"/>
              </a:spcAft>
              <a:buClr>
                <a:schemeClr val="dk1"/>
              </a:buClr>
              <a:buSzPts val="2400"/>
              <a:buChar char="●"/>
            </a:pPr>
            <a:r>
              <a:rPr lang="fr-FR" sz="2400">
                <a:solidFill>
                  <a:schemeClr val="dk1"/>
                </a:solidFill>
                <a:highlight>
                  <a:schemeClr val="lt1"/>
                </a:highlight>
              </a:rPr>
              <a:t>Quelques locaux isolés en cours d’ajustement architectural </a:t>
            </a:r>
            <a:endParaRPr sz="2400" u="sng">
              <a:highlight>
                <a:schemeClr val="lt1"/>
              </a:highlight>
            </a:endParaRPr>
          </a:p>
          <a:p>
            <a:pPr indent="0" lvl="0" marL="0" rtl="0" algn="l">
              <a:spcBef>
                <a:spcPts val="0"/>
              </a:spcBef>
              <a:spcAft>
                <a:spcPts val="0"/>
              </a:spcAft>
              <a:buNone/>
            </a:pPr>
            <a:r>
              <a:t/>
            </a:r>
            <a:endParaRPr b="1" sz="1800" u="sng">
              <a:highlight>
                <a:schemeClr val="lt1"/>
              </a:highlight>
            </a:endParaRPr>
          </a:p>
        </p:txBody>
      </p:sp>
      <p:pic>
        <p:nvPicPr>
          <p:cNvPr id="392" name="Google Shape;392;p34"/>
          <p:cNvPicPr preferRelativeResize="0"/>
          <p:nvPr/>
        </p:nvPicPr>
        <p:blipFill rotWithShape="1">
          <a:blip r:embed="rId3">
            <a:alphaModFix/>
          </a:blip>
          <a:srcRect b="23213" l="0" r="0" t="0"/>
          <a:stretch/>
        </p:blipFill>
        <p:spPr>
          <a:xfrm>
            <a:off x="7288975" y="26290"/>
            <a:ext cx="4577875" cy="9214686"/>
          </a:xfrm>
          <a:prstGeom prst="rect">
            <a:avLst/>
          </a:prstGeom>
          <a:noFill/>
          <a:ln>
            <a:noFill/>
          </a:ln>
        </p:spPr>
      </p:pic>
      <p:sp>
        <p:nvSpPr>
          <p:cNvPr id="393" name="Google Shape;393;p34"/>
          <p:cNvSpPr txBox="1"/>
          <p:nvPr/>
        </p:nvSpPr>
        <p:spPr>
          <a:xfrm>
            <a:off x="655350" y="1710825"/>
            <a:ext cx="73455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2800">
                <a:solidFill>
                  <a:schemeClr val="dk1"/>
                </a:solidFill>
              </a:rPr>
              <a:t>Résultats Autonomie Lumineuse</a:t>
            </a:r>
            <a:endParaRPr b="1" sz="28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pic>
        <p:nvPicPr>
          <p:cNvPr id="394" name="Google Shape;394;p34"/>
          <p:cNvPicPr preferRelativeResize="0"/>
          <p:nvPr/>
        </p:nvPicPr>
        <p:blipFill rotWithShape="1">
          <a:blip r:embed="rId3">
            <a:alphaModFix/>
          </a:blip>
          <a:srcRect b="0" l="0" r="0" t="77018"/>
          <a:stretch/>
        </p:blipFill>
        <p:spPr>
          <a:xfrm>
            <a:off x="12362800" y="3012500"/>
            <a:ext cx="5382100" cy="32422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5"/>
          <p:cNvSpPr txBox="1"/>
          <p:nvPr>
            <p:ph type="title"/>
          </p:nvPr>
        </p:nvSpPr>
        <p:spPr>
          <a:xfrm>
            <a:off x="720000" y="180000"/>
            <a:ext cx="8678100" cy="2647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Performance énergétique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6"/>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Résultat de calcul</a:t>
            </a:r>
            <a:endParaRPr/>
          </a:p>
        </p:txBody>
      </p:sp>
      <p:sp>
        <p:nvSpPr>
          <p:cNvPr id="406" name="Google Shape;406;p36"/>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7" name="Google Shape;407;p36"/>
          <p:cNvSpPr/>
          <p:nvPr/>
        </p:nvSpPr>
        <p:spPr>
          <a:xfrm>
            <a:off x="7280575" y="9581975"/>
            <a:ext cx="12039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8" name="Google Shape;408;p36"/>
          <p:cNvSpPr txBox="1"/>
          <p:nvPr/>
        </p:nvSpPr>
        <p:spPr>
          <a:xfrm>
            <a:off x="881250" y="1277075"/>
            <a:ext cx="73455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2800">
                <a:solidFill>
                  <a:schemeClr val="dk1"/>
                </a:solidFill>
              </a:rPr>
              <a:t>Résultats RE 2020 et RT 2012</a:t>
            </a:r>
            <a:endParaRPr b="1" sz="28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graphicFrame>
        <p:nvGraphicFramePr>
          <p:cNvPr id="409" name="Google Shape;409;p36"/>
          <p:cNvGraphicFramePr/>
          <p:nvPr/>
        </p:nvGraphicFramePr>
        <p:xfrm>
          <a:off x="11676850" y="2030650"/>
          <a:ext cx="3000000" cy="3000000"/>
        </p:xfrm>
        <a:graphic>
          <a:graphicData uri="http://schemas.openxmlformats.org/drawingml/2006/table">
            <a:tbl>
              <a:tblPr>
                <a:noFill/>
                <a:tableStyleId>{CDF09FF8-C7E6-4335-8730-030ED0E9998E}</a:tableStyleId>
              </a:tblPr>
              <a:tblGrid>
                <a:gridCol w="2913100"/>
                <a:gridCol w="2913100"/>
              </a:tblGrid>
              <a:tr h="381000">
                <a:tc>
                  <a:txBody>
                    <a:bodyPr/>
                    <a:lstStyle/>
                    <a:p>
                      <a:pPr indent="0" lvl="0" marL="0" rtl="0" algn="l">
                        <a:spcBef>
                          <a:spcPts val="0"/>
                        </a:spcBef>
                        <a:spcAft>
                          <a:spcPts val="0"/>
                        </a:spcAft>
                        <a:buNone/>
                      </a:pPr>
                      <a:r>
                        <a:rPr lang="fr-FR" sz="2200"/>
                        <a:t>R mur</a:t>
                      </a:r>
                      <a:endParaRPr sz="2200"/>
                    </a:p>
                  </a:txBody>
                  <a:tcPr marT="91425" marB="91425" marR="91425" marL="91425"/>
                </a:tc>
                <a:tc>
                  <a:txBody>
                    <a:bodyPr/>
                    <a:lstStyle/>
                    <a:p>
                      <a:pPr indent="0" lvl="0" marL="0" rtl="0" algn="l">
                        <a:spcBef>
                          <a:spcPts val="0"/>
                        </a:spcBef>
                        <a:spcAft>
                          <a:spcPts val="0"/>
                        </a:spcAft>
                        <a:buNone/>
                      </a:pPr>
                      <a:r>
                        <a:rPr lang="fr-FR" sz="2200"/>
                        <a:t>entre 4 et 7,6 m².K/W</a:t>
                      </a:r>
                      <a:endParaRPr sz="2200"/>
                    </a:p>
                  </a:txBody>
                  <a:tcPr marT="91425" marB="91425" marR="91425" marL="91425"/>
                </a:tc>
              </a:tr>
              <a:tr h="381000">
                <a:tc>
                  <a:txBody>
                    <a:bodyPr/>
                    <a:lstStyle/>
                    <a:p>
                      <a:pPr indent="0" lvl="0" marL="0" rtl="0" algn="l">
                        <a:spcBef>
                          <a:spcPts val="0"/>
                        </a:spcBef>
                        <a:spcAft>
                          <a:spcPts val="0"/>
                        </a:spcAft>
                        <a:buNone/>
                      </a:pPr>
                      <a:r>
                        <a:rPr lang="fr-FR" sz="2200"/>
                        <a:t>R toiture</a:t>
                      </a:r>
                      <a:endParaRPr sz="2200"/>
                    </a:p>
                  </a:txBody>
                  <a:tcPr marT="91425" marB="91425" marR="91425" marL="91425"/>
                </a:tc>
                <a:tc>
                  <a:txBody>
                    <a:bodyPr/>
                    <a:lstStyle/>
                    <a:p>
                      <a:pPr indent="0" lvl="0" marL="0" rtl="0" algn="l">
                        <a:spcBef>
                          <a:spcPts val="0"/>
                        </a:spcBef>
                        <a:spcAft>
                          <a:spcPts val="0"/>
                        </a:spcAft>
                        <a:buNone/>
                      </a:pPr>
                      <a:r>
                        <a:rPr lang="fr-FR" sz="2200"/>
                        <a:t>7,8 </a:t>
                      </a:r>
                      <a:r>
                        <a:rPr lang="fr-FR" sz="2200">
                          <a:solidFill>
                            <a:schemeClr val="dk1"/>
                          </a:solidFill>
                        </a:rPr>
                        <a:t>m².K/W</a:t>
                      </a:r>
                      <a:endParaRPr sz="2200"/>
                    </a:p>
                  </a:txBody>
                  <a:tcPr marT="91425" marB="91425" marR="91425" marL="91425"/>
                </a:tc>
              </a:tr>
              <a:tr h="381000">
                <a:tc>
                  <a:txBody>
                    <a:bodyPr/>
                    <a:lstStyle/>
                    <a:p>
                      <a:pPr indent="0" lvl="0" marL="0" rtl="0" algn="l">
                        <a:spcBef>
                          <a:spcPts val="0"/>
                        </a:spcBef>
                        <a:spcAft>
                          <a:spcPts val="0"/>
                        </a:spcAft>
                        <a:buNone/>
                      </a:pPr>
                      <a:r>
                        <a:rPr lang="fr-FR" sz="2200"/>
                        <a:t>R plancher bas</a:t>
                      </a:r>
                      <a:endParaRPr sz="2200"/>
                    </a:p>
                  </a:txBody>
                  <a:tcPr marT="91425" marB="91425" marR="91425" marL="91425"/>
                </a:tc>
                <a:tc>
                  <a:txBody>
                    <a:bodyPr/>
                    <a:lstStyle/>
                    <a:p>
                      <a:pPr indent="0" lvl="0" marL="0" rtl="0" algn="l">
                        <a:spcBef>
                          <a:spcPts val="0"/>
                        </a:spcBef>
                        <a:spcAft>
                          <a:spcPts val="0"/>
                        </a:spcAft>
                        <a:buNone/>
                      </a:pPr>
                      <a:r>
                        <a:rPr lang="fr-FR" sz="2200"/>
                        <a:t>5,5 </a:t>
                      </a:r>
                      <a:r>
                        <a:rPr lang="fr-FR" sz="2200">
                          <a:solidFill>
                            <a:schemeClr val="dk1"/>
                          </a:solidFill>
                        </a:rPr>
                        <a:t>m².K/W</a:t>
                      </a:r>
                      <a:endParaRPr sz="2200"/>
                    </a:p>
                  </a:txBody>
                  <a:tcPr marT="91425" marB="91425" marR="91425" marL="91425"/>
                </a:tc>
              </a:tr>
              <a:tr h="381000">
                <a:tc>
                  <a:txBody>
                    <a:bodyPr/>
                    <a:lstStyle/>
                    <a:p>
                      <a:pPr indent="0" lvl="0" marL="0" rtl="0" algn="l">
                        <a:spcBef>
                          <a:spcPts val="0"/>
                        </a:spcBef>
                        <a:spcAft>
                          <a:spcPts val="0"/>
                        </a:spcAft>
                        <a:buNone/>
                      </a:pPr>
                      <a:r>
                        <a:rPr lang="fr-FR" sz="2200"/>
                        <a:t>Double vitrage</a:t>
                      </a:r>
                      <a:endParaRPr sz="2200"/>
                    </a:p>
                  </a:txBody>
                  <a:tcPr marT="91425" marB="91425" marR="91425" marL="91425"/>
                </a:tc>
                <a:tc>
                  <a:txBody>
                    <a:bodyPr/>
                    <a:lstStyle/>
                    <a:p>
                      <a:pPr indent="0" lvl="0" marL="0" rtl="0" algn="l">
                        <a:spcBef>
                          <a:spcPts val="0"/>
                        </a:spcBef>
                        <a:spcAft>
                          <a:spcPts val="0"/>
                        </a:spcAft>
                        <a:buNone/>
                      </a:pPr>
                      <a:r>
                        <a:rPr lang="fr-FR" sz="2200"/>
                        <a:t>1,3 W/m².K</a:t>
                      </a:r>
                      <a:endParaRPr sz="2200"/>
                    </a:p>
                  </a:txBody>
                  <a:tcPr marT="91425" marB="91425" marR="91425" marL="91425"/>
                </a:tc>
              </a:tr>
              <a:tr h="381000">
                <a:tc>
                  <a:txBody>
                    <a:bodyPr/>
                    <a:lstStyle/>
                    <a:p>
                      <a:pPr indent="0" lvl="0" marL="0" rtl="0" algn="l">
                        <a:spcBef>
                          <a:spcPts val="0"/>
                        </a:spcBef>
                        <a:spcAft>
                          <a:spcPts val="0"/>
                        </a:spcAft>
                        <a:buNone/>
                      </a:pPr>
                      <a:r>
                        <a:rPr lang="fr-FR" sz="2200"/>
                        <a:t>Perméabilité à l’air</a:t>
                      </a:r>
                      <a:endParaRPr sz="2200"/>
                    </a:p>
                  </a:txBody>
                  <a:tcPr marT="91425" marB="91425" marR="91425" marL="91425"/>
                </a:tc>
                <a:tc>
                  <a:txBody>
                    <a:bodyPr/>
                    <a:lstStyle/>
                    <a:p>
                      <a:pPr indent="0" lvl="0" marL="0" rtl="0" algn="l">
                        <a:spcBef>
                          <a:spcPts val="0"/>
                        </a:spcBef>
                        <a:spcAft>
                          <a:spcPts val="0"/>
                        </a:spcAft>
                        <a:buNone/>
                      </a:pPr>
                      <a:r>
                        <a:rPr lang="fr-FR" sz="2200"/>
                        <a:t>1 m3/h.m²</a:t>
                      </a:r>
                      <a:endParaRPr sz="2200"/>
                    </a:p>
                  </a:txBody>
                  <a:tcPr marT="91425" marB="91425" marR="91425" marL="91425"/>
                </a:tc>
              </a:tr>
            </a:tbl>
          </a:graphicData>
        </a:graphic>
      </p:graphicFrame>
      <p:pic>
        <p:nvPicPr>
          <p:cNvPr id="410" name="Google Shape;410;p36"/>
          <p:cNvPicPr preferRelativeResize="0"/>
          <p:nvPr/>
        </p:nvPicPr>
        <p:blipFill rotWithShape="1">
          <a:blip r:embed="rId3">
            <a:alphaModFix/>
          </a:blip>
          <a:srcRect b="0" l="0" r="0" t="6112"/>
          <a:stretch/>
        </p:blipFill>
        <p:spPr>
          <a:xfrm>
            <a:off x="881250" y="2377225"/>
            <a:ext cx="9982625" cy="5997200"/>
          </a:xfrm>
          <a:prstGeom prst="rect">
            <a:avLst/>
          </a:prstGeom>
          <a:noFill/>
          <a:ln>
            <a:noFill/>
          </a:ln>
        </p:spPr>
      </p:pic>
      <p:graphicFrame>
        <p:nvGraphicFramePr>
          <p:cNvPr id="411" name="Google Shape;411;p36"/>
          <p:cNvGraphicFramePr/>
          <p:nvPr/>
        </p:nvGraphicFramePr>
        <p:xfrm>
          <a:off x="11769113" y="5233475"/>
          <a:ext cx="3000000" cy="3000000"/>
        </p:xfrm>
        <a:graphic>
          <a:graphicData uri="http://schemas.openxmlformats.org/drawingml/2006/table">
            <a:tbl>
              <a:tblPr>
                <a:noFill/>
                <a:tableStyleId>{CDF09FF8-C7E6-4335-8730-030ED0E9998E}</a:tableStyleId>
              </a:tblPr>
              <a:tblGrid>
                <a:gridCol w="1507575"/>
                <a:gridCol w="4134100"/>
              </a:tblGrid>
              <a:tr h="479125">
                <a:tc rowSpan="3">
                  <a:txBody>
                    <a:bodyPr/>
                    <a:lstStyle/>
                    <a:p>
                      <a:pPr indent="0" lvl="0" marL="0" rtl="0" algn="ctr">
                        <a:spcBef>
                          <a:spcPts val="0"/>
                        </a:spcBef>
                        <a:spcAft>
                          <a:spcPts val="0"/>
                        </a:spcAft>
                        <a:buNone/>
                      </a:pPr>
                      <a:r>
                        <a:t/>
                      </a:r>
                      <a:endParaRPr sz="2200"/>
                    </a:p>
                    <a:p>
                      <a:pPr indent="0" lvl="0" marL="0" rtl="0" algn="ctr">
                        <a:spcBef>
                          <a:spcPts val="0"/>
                        </a:spcBef>
                        <a:spcAft>
                          <a:spcPts val="0"/>
                        </a:spcAft>
                        <a:buNone/>
                      </a:pPr>
                      <a:r>
                        <a:t/>
                      </a:r>
                      <a:endParaRPr sz="2200"/>
                    </a:p>
                    <a:p>
                      <a:pPr indent="0" lvl="0" marL="0" rtl="0" algn="ctr">
                        <a:spcBef>
                          <a:spcPts val="0"/>
                        </a:spcBef>
                        <a:spcAft>
                          <a:spcPts val="0"/>
                        </a:spcAft>
                        <a:buNone/>
                      </a:pPr>
                      <a:r>
                        <a:t/>
                      </a:r>
                      <a:endParaRPr sz="2200"/>
                    </a:p>
                    <a:p>
                      <a:pPr indent="0" lvl="0" marL="0" rtl="0" algn="ctr">
                        <a:spcBef>
                          <a:spcPts val="0"/>
                        </a:spcBef>
                        <a:spcAft>
                          <a:spcPts val="0"/>
                        </a:spcAft>
                        <a:buNone/>
                      </a:pPr>
                      <a:r>
                        <a:rPr lang="fr-FR" sz="2200"/>
                        <a:t>Stratégie carbone</a:t>
                      </a:r>
                      <a:endParaRPr sz="2200"/>
                    </a:p>
                  </a:txBody>
                  <a:tcPr marT="91425" marB="91425" marR="91425" marL="91425"/>
                </a:tc>
                <a:tc>
                  <a:txBody>
                    <a:bodyPr/>
                    <a:lstStyle/>
                    <a:p>
                      <a:pPr indent="0" lvl="0" marL="0" rtl="0" algn="l">
                        <a:spcBef>
                          <a:spcPts val="0"/>
                        </a:spcBef>
                        <a:spcAft>
                          <a:spcPts val="0"/>
                        </a:spcAft>
                        <a:buNone/>
                      </a:pPr>
                      <a:r>
                        <a:rPr lang="fr-FR" sz="2200"/>
                        <a:t>Biosourcé niveau 2</a:t>
                      </a:r>
                      <a:endParaRPr sz="2200"/>
                    </a:p>
                  </a:txBody>
                  <a:tcPr marT="91425" marB="91425" marR="91425" marL="91425"/>
                </a:tc>
              </a:tr>
              <a:tr h="1099175">
                <a:tc vMerge="1"/>
                <a:tc>
                  <a:txBody>
                    <a:bodyPr/>
                    <a:lstStyle/>
                    <a:p>
                      <a:pPr indent="0" lvl="0" marL="0" rtl="0" algn="l">
                        <a:spcBef>
                          <a:spcPts val="0"/>
                        </a:spcBef>
                        <a:spcAft>
                          <a:spcPts val="0"/>
                        </a:spcAft>
                        <a:buNone/>
                      </a:pPr>
                      <a:r>
                        <a:rPr lang="fr-FR" sz="2200"/>
                        <a:t>Réflexion réemploi : </a:t>
                      </a:r>
                      <a:r>
                        <a:rPr lang="fr-FR" sz="2200">
                          <a:solidFill>
                            <a:schemeClr val="dk1"/>
                          </a:solidFill>
                        </a:rPr>
                        <a:t>sanitaires, extincteurs, BAES, mobilier extérieur…</a:t>
                      </a:r>
                      <a:endParaRPr sz="2200"/>
                    </a:p>
                  </a:txBody>
                  <a:tcPr marT="91425" marB="91425" marR="91425" marL="91425"/>
                </a:tc>
              </a:tr>
              <a:tr h="914475">
                <a:tc vMerge="1"/>
                <a:tc>
                  <a:txBody>
                    <a:bodyPr/>
                    <a:lstStyle/>
                    <a:p>
                      <a:pPr indent="0" lvl="0" marL="0" rtl="0" algn="l">
                        <a:spcBef>
                          <a:spcPts val="0"/>
                        </a:spcBef>
                        <a:spcAft>
                          <a:spcPts val="0"/>
                        </a:spcAft>
                        <a:buNone/>
                      </a:pPr>
                      <a:r>
                        <a:rPr lang="fr-FR" sz="2200">
                          <a:solidFill>
                            <a:schemeClr val="dk1"/>
                          </a:solidFill>
                        </a:rPr>
                        <a:t>Transport fluvial (Seine à proximité)</a:t>
                      </a:r>
                      <a:endParaRPr sz="2200"/>
                    </a:p>
                  </a:txBody>
                  <a:tcPr marT="91425" marB="91425" marR="91425" marL="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7"/>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FR">
                <a:solidFill>
                  <a:schemeClr val="dk1"/>
                </a:solidFill>
              </a:rPr>
              <a:t>Performance énergétique</a:t>
            </a:r>
            <a:endParaRPr u="sng"/>
          </a:p>
        </p:txBody>
      </p:sp>
      <p:sp>
        <p:nvSpPr>
          <p:cNvPr id="417" name="Google Shape;417;p37"/>
          <p:cNvSpPr/>
          <p:nvPr/>
        </p:nvSpPr>
        <p:spPr>
          <a:xfrm>
            <a:off x="7189850" y="9561350"/>
            <a:ext cx="13275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8" name="Google Shape;418;p37"/>
          <p:cNvSpPr/>
          <p:nvPr/>
        </p:nvSpPr>
        <p:spPr>
          <a:xfrm>
            <a:off x="12165600" y="4204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9" name="Google Shape;419;p37"/>
          <p:cNvSpPr/>
          <p:nvPr/>
        </p:nvSpPr>
        <p:spPr>
          <a:xfrm>
            <a:off x="720000" y="2047525"/>
            <a:ext cx="5569200" cy="30798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0" name="Google Shape;420;p37"/>
          <p:cNvSpPr txBox="1"/>
          <p:nvPr/>
        </p:nvSpPr>
        <p:spPr>
          <a:xfrm>
            <a:off x="707850" y="1443025"/>
            <a:ext cx="5593500" cy="60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sz="2500">
                <a:solidFill>
                  <a:schemeClr val="lt1"/>
                </a:solidFill>
              </a:rPr>
              <a:t>CHAUFFAGE</a:t>
            </a:r>
            <a:endParaRPr b="1" sz="2500">
              <a:solidFill>
                <a:schemeClr val="lt1"/>
              </a:solidFill>
            </a:endParaRPr>
          </a:p>
        </p:txBody>
      </p:sp>
      <p:cxnSp>
        <p:nvCxnSpPr>
          <p:cNvPr id="421" name="Google Shape;421;p37"/>
          <p:cNvCxnSpPr>
            <a:stCxn id="419" idx="1"/>
            <a:endCxn id="419" idx="3"/>
          </p:cNvCxnSpPr>
          <p:nvPr/>
        </p:nvCxnSpPr>
        <p:spPr>
          <a:xfrm>
            <a:off x="720000" y="3587425"/>
            <a:ext cx="5569200" cy="0"/>
          </a:xfrm>
          <a:prstGeom prst="straightConnector1">
            <a:avLst/>
          </a:prstGeom>
          <a:noFill/>
          <a:ln cap="flat" cmpd="sng" w="19050">
            <a:solidFill>
              <a:schemeClr val="accent5"/>
            </a:solidFill>
            <a:prstDash val="dot"/>
            <a:round/>
            <a:headEnd len="med" w="med" type="none"/>
            <a:tailEnd len="med" w="med" type="none"/>
          </a:ln>
        </p:spPr>
      </p:cxnSp>
      <p:sp>
        <p:nvSpPr>
          <p:cNvPr id="422" name="Google Shape;422;p37"/>
          <p:cNvSpPr txBox="1"/>
          <p:nvPr/>
        </p:nvSpPr>
        <p:spPr>
          <a:xfrm>
            <a:off x="722825" y="3588925"/>
            <a:ext cx="16293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FR" sz="1800">
                <a:solidFill>
                  <a:schemeClr val="accent5"/>
                </a:solidFill>
              </a:rPr>
              <a:t>Émetteur</a:t>
            </a:r>
            <a:endParaRPr i="1" sz="1800">
              <a:solidFill>
                <a:schemeClr val="accent5"/>
              </a:solidFill>
            </a:endParaRPr>
          </a:p>
        </p:txBody>
      </p:sp>
      <p:sp>
        <p:nvSpPr>
          <p:cNvPr id="423" name="Google Shape;423;p37"/>
          <p:cNvSpPr txBox="1"/>
          <p:nvPr/>
        </p:nvSpPr>
        <p:spPr>
          <a:xfrm>
            <a:off x="720000" y="2047525"/>
            <a:ext cx="16293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FR" sz="1800">
                <a:solidFill>
                  <a:schemeClr val="accent5"/>
                </a:solidFill>
              </a:rPr>
              <a:t>Production</a:t>
            </a:r>
            <a:endParaRPr i="1" sz="1800">
              <a:solidFill>
                <a:schemeClr val="accent5"/>
              </a:solidFill>
            </a:endParaRPr>
          </a:p>
        </p:txBody>
      </p:sp>
      <p:sp>
        <p:nvSpPr>
          <p:cNvPr id="424" name="Google Shape;424;p37"/>
          <p:cNvSpPr/>
          <p:nvPr/>
        </p:nvSpPr>
        <p:spPr>
          <a:xfrm>
            <a:off x="6621375" y="2047525"/>
            <a:ext cx="5569200" cy="30798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5" name="Google Shape;425;p37"/>
          <p:cNvSpPr txBox="1"/>
          <p:nvPr/>
        </p:nvSpPr>
        <p:spPr>
          <a:xfrm>
            <a:off x="6609225" y="1443025"/>
            <a:ext cx="5593500" cy="60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sz="2500">
                <a:solidFill>
                  <a:schemeClr val="lt1"/>
                </a:solidFill>
              </a:rPr>
              <a:t>RENOUVELLEMENT D’AIR</a:t>
            </a:r>
            <a:endParaRPr b="1" sz="2500">
              <a:solidFill>
                <a:schemeClr val="lt1"/>
              </a:solidFill>
            </a:endParaRPr>
          </a:p>
        </p:txBody>
      </p:sp>
      <p:cxnSp>
        <p:nvCxnSpPr>
          <p:cNvPr id="426" name="Google Shape;426;p37"/>
          <p:cNvCxnSpPr>
            <a:stCxn id="424" idx="1"/>
            <a:endCxn id="424" idx="3"/>
          </p:cNvCxnSpPr>
          <p:nvPr/>
        </p:nvCxnSpPr>
        <p:spPr>
          <a:xfrm>
            <a:off x="6621375" y="3587425"/>
            <a:ext cx="5569200" cy="0"/>
          </a:xfrm>
          <a:prstGeom prst="straightConnector1">
            <a:avLst/>
          </a:prstGeom>
          <a:noFill/>
          <a:ln cap="flat" cmpd="sng" w="19050">
            <a:solidFill>
              <a:schemeClr val="accent5"/>
            </a:solidFill>
            <a:prstDash val="dot"/>
            <a:round/>
            <a:headEnd len="med" w="med" type="none"/>
            <a:tailEnd len="med" w="med" type="none"/>
          </a:ln>
        </p:spPr>
      </p:cxnSp>
      <p:sp>
        <p:nvSpPr>
          <p:cNvPr id="427" name="Google Shape;427;p37"/>
          <p:cNvSpPr txBox="1"/>
          <p:nvPr/>
        </p:nvSpPr>
        <p:spPr>
          <a:xfrm>
            <a:off x="6621375" y="3587438"/>
            <a:ext cx="16293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FR" sz="1800">
                <a:solidFill>
                  <a:schemeClr val="accent5"/>
                </a:solidFill>
              </a:rPr>
              <a:t>Moyen</a:t>
            </a:r>
            <a:endParaRPr i="1" sz="1800">
              <a:solidFill>
                <a:schemeClr val="accent5"/>
              </a:solidFill>
            </a:endParaRPr>
          </a:p>
        </p:txBody>
      </p:sp>
      <p:sp>
        <p:nvSpPr>
          <p:cNvPr id="428" name="Google Shape;428;p37"/>
          <p:cNvSpPr txBox="1"/>
          <p:nvPr/>
        </p:nvSpPr>
        <p:spPr>
          <a:xfrm>
            <a:off x="6621375" y="2047525"/>
            <a:ext cx="16293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FR" sz="1800">
                <a:solidFill>
                  <a:schemeClr val="accent5"/>
                </a:solidFill>
              </a:rPr>
              <a:t>Débit</a:t>
            </a:r>
            <a:endParaRPr i="1" sz="1800">
              <a:solidFill>
                <a:schemeClr val="accent5"/>
              </a:solidFill>
            </a:endParaRPr>
          </a:p>
        </p:txBody>
      </p:sp>
      <p:sp>
        <p:nvSpPr>
          <p:cNvPr id="429" name="Google Shape;429;p37"/>
          <p:cNvSpPr/>
          <p:nvPr/>
        </p:nvSpPr>
        <p:spPr>
          <a:xfrm>
            <a:off x="720000" y="6106488"/>
            <a:ext cx="5569200" cy="30798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0" name="Google Shape;430;p37"/>
          <p:cNvSpPr txBox="1"/>
          <p:nvPr/>
        </p:nvSpPr>
        <p:spPr>
          <a:xfrm>
            <a:off x="707850" y="5501988"/>
            <a:ext cx="5593500" cy="60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sz="2600">
                <a:solidFill>
                  <a:schemeClr val="lt1"/>
                </a:solidFill>
              </a:rPr>
              <a:t>EAU CHAUDE SANITAIRE</a:t>
            </a:r>
            <a:endParaRPr b="1" sz="2600">
              <a:solidFill>
                <a:schemeClr val="lt1"/>
              </a:solidFill>
            </a:endParaRPr>
          </a:p>
        </p:txBody>
      </p:sp>
      <p:sp>
        <p:nvSpPr>
          <p:cNvPr id="431" name="Google Shape;431;p37"/>
          <p:cNvSpPr txBox="1"/>
          <p:nvPr/>
        </p:nvSpPr>
        <p:spPr>
          <a:xfrm>
            <a:off x="720000" y="6106500"/>
            <a:ext cx="39399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FR" sz="1800">
                <a:solidFill>
                  <a:schemeClr val="accent5"/>
                </a:solidFill>
              </a:rPr>
              <a:t>Production par localisations / usages</a:t>
            </a:r>
            <a:endParaRPr i="1" sz="1800">
              <a:solidFill>
                <a:schemeClr val="accent5"/>
              </a:solidFill>
            </a:endParaRPr>
          </a:p>
          <a:p>
            <a:pPr indent="0" lvl="0" marL="0" rtl="0" algn="l">
              <a:spcBef>
                <a:spcPts val="0"/>
              </a:spcBef>
              <a:spcAft>
                <a:spcPts val="0"/>
              </a:spcAft>
              <a:buNone/>
            </a:pPr>
            <a:r>
              <a:t/>
            </a:r>
            <a:endParaRPr i="1" sz="1800">
              <a:solidFill>
                <a:schemeClr val="accent5"/>
              </a:solidFill>
            </a:endParaRPr>
          </a:p>
        </p:txBody>
      </p:sp>
      <p:sp>
        <p:nvSpPr>
          <p:cNvPr id="432" name="Google Shape;432;p37"/>
          <p:cNvSpPr/>
          <p:nvPr/>
        </p:nvSpPr>
        <p:spPr>
          <a:xfrm>
            <a:off x="6621375" y="6105388"/>
            <a:ext cx="5569200" cy="30798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3" name="Google Shape;433;p37"/>
          <p:cNvSpPr txBox="1"/>
          <p:nvPr/>
        </p:nvSpPr>
        <p:spPr>
          <a:xfrm>
            <a:off x="6609225" y="5500888"/>
            <a:ext cx="5593500" cy="60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FR" sz="2500">
                <a:solidFill>
                  <a:schemeClr val="lt1"/>
                </a:solidFill>
              </a:rPr>
              <a:t>RAFRAÎCHISSEMENT</a:t>
            </a:r>
            <a:endParaRPr b="1" sz="2500">
              <a:solidFill>
                <a:schemeClr val="lt1"/>
              </a:solidFill>
            </a:endParaRPr>
          </a:p>
        </p:txBody>
      </p:sp>
      <p:cxnSp>
        <p:nvCxnSpPr>
          <p:cNvPr id="434" name="Google Shape;434;p37"/>
          <p:cNvCxnSpPr>
            <a:stCxn id="432" idx="1"/>
            <a:endCxn id="432" idx="3"/>
          </p:cNvCxnSpPr>
          <p:nvPr/>
        </p:nvCxnSpPr>
        <p:spPr>
          <a:xfrm>
            <a:off x="6621375" y="7645288"/>
            <a:ext cx="5569200" cy="0"/>
          </a:xfrm>
          <a:prstGeom prst="straightConnector1">
            <a:avLst/>
          </a:prstGeom>
          <a:noFill/>
          <a:ln cap="flat" cmpd="sng" w="19050">
            <a:solidFill>
              <a:schemeClr val="accent5"/>
            </a:solidFill>
            <a:prstDash val="dot"/>
            <a:round/>
            <a:headEnd len="med" w="med" type="none"/>
            <a:tailEnd len="med" w="med" type="none"/>
          </a:ln>
        </p:spPr>
      </p:cxnSp>
      <p:sp>
        <p:nvSpPr>
          <p:cNvPr id="435" name="Google Shape;435;p37"/>
          <p:cNvSpPr txBox="1"/>
          <p:nvPr/>
        </p:nvSpPr>
        <p:spPr>
          <a:xfrm>
            <a:off x="6621375" y="7645300"/>
            <a:ext cx="16293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FR" sz="1800">
                <a:solidFill>
                  <a:schemeClr val="accent5"/>
                </a:solidFill>
              </a:rPr>
              <a:t>Actif</a:t>
            </a:r>
            <a:endParaRPr i="1" sz="1800">
              <a:solidFill>
                <a:schemeClr val="accent5"/>
              </a:solidFill>
            </a:endParaRPr>
          </a:p>
        </p:txBody>
      </p:sp>
      <p:sp>
        <p:nvSpPr>
          <p:cNvPr id="436" name="Google Shape;436;p37"/>
          <p:cNvSpPr txBox="1"/>
          <p:nvPr/>
        </p:nvSpPr>
        <p:spPr>
          <a:xfrm>
            <a:off x="6621375" y="6105388"/>
            <a:ext cx="16293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FR" sz="1800">
                <a:solidFill>
                  <a:schemeClr val="accent5"/>
                </a:solidFill>
              </a:rPr>
              <a:t>Passif</a:t>
            </a:r>
            <a:endParaRPr i="1" sz="1800">
              <a:solidFill>
                <a:schemeClr val="accent5"/>
              </a:solidFill>
            </a:endParaRPr>
          </a:p>
        </p:txBody>
      </p:sp>
      <p:sp>
        <p:nvSpPr>
          <p:cNvPr id="437" name="Google Shape;437;p37"/>
          <p:cNvSpPr txBox="1"/>
          <p:nvPr/>
        </p:nvSpPr>
        <p:spPr>
          <a:xfrm>
            <a:off x="2352125" y="2046038"/>
            <a:ext cx="3939900" cy="15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000"/>
              <a:t>Réseau de chaleur Urbain (RCU)</a:t>
            </a:r>
            <a:endParaRPr sz="2000"/>
          </a:p>
        </p:txBody>
      </p:sp>
      <p:sp>
        <p:nvSpPr>
          <p:cNvPr id="438" name="Google Shape;438;p37"/>
          <p:cNvSpPr txBox="1"/>
          <p:nvPr/>
        </p:nvSpPr>
        <p:spPr>
          <a:xfrm>
            <a:off x="2352125" y="3585938"/>
            <a:ext cx="3939900" cy="15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000"/>
              <a:t>Plafonds rayonnants (classes, bureaux) + radiateurs (communs)</a:t>
            </a:r>
            <a:endParaRPr sz="2000"/>
          </a:p>
        </p:txBody>
      </p:sp>
      <p:sp>
        <p:nvSpPr>
          <p:cNvPr id="439" name="Google Shape;439;p37"/>
          <p:cNvSpPr txBox="1"/>
          <p:nvPr/>
        </p:nvSpPr>
        <p:spPr>
          <a:xfrm>
            <a:off x="8244175" y="2052713"/>
            <a:ext cx="3939900" cy="15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000"/>
              <a:t>25 m3/h/pers avec modulation débit sur sonde CO2</a:t>
            </a:r>
            <a:endParaRPr sz="2000"/>
          </a:p>
        </p:txBody>
      </p:sp>
      <p:sp>
        <p:nvSpPr>
          <p:cNvPr id="440" name="Google Shape;440;p37"/>
          <p:cNvSpPr txBox="1"/>
          <p:nvPr/>
        </p:nvSpPr>
        <p:spPr>
          <a:xfrm>
            <a:off x="8244175" y="3592613"/>
            <a:ext cx="3939900" cy="15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000"/>
              <a:t>Ventilation double flux avec récupération de chaleur.</a:t>
            </a:r>
            <a:endParaRPr sz="2000"/>
          </a:p>
          <a:p>
            <a:pPr indent="0" lvl="0" marL="0" rtl="0" algn="l">
              <a:spcBef>
                <a:spcPts val="0"/>
              </a:spcBef>
              <a:spcAft>
                <a:spcPts val="0"/>
              </a:spcAft>
              <a:buNone/>
            </a:pPr>
            <a:r>
              <a:rPr lang="fr-FR" sz="2000"/>
              <a:t>VMC dans les locaux spécifiques </a:t>
            </a:r>
            <a:endParaRPr sz="2000"/>
          </a:p>
        </p:txBody>
      </p:sp>
      <p:sp>
        <p:nvSpPr>
          <p:cNvPr id="441" name="Google Shape;441;p37"/>
          <p:cNvSpPr txBox="1"/>
          <p:nvPr/>
        </p:nvSpPr>
        <p:spPr>
          <a:xfrm>
            <a:off x="8244175" y="6106500"/>
            <a:ext cx="3939900" cy="15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000"/>
              <a:t>Stores screen extérieures, surventilation nocturne mécanique </a:t>
            </a:r>
            <a:endParaRPr sz="2000"/>
          </a:p>
        </p:txBody>
      </p:sp>
      <p:sp>
        <p:nvSpPr>
          <p:cNvPr id="442" name="Google Shape;442;p37"/>
          <p:cNvSpPr txBox="1"/>
          <p:nvPr/>
        </p:nvSpPr>
        <p:spPr>
          <a:xfrm>
            <a:off x="8244175" y="7646400"/>
            <a:ext cx="3939900" cy="15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000"/>
              <a:t>Pas de climatisation, sauf locaux refuges par climatiseur à détente directe </a:t>
            </a:r>
            <a:endParaRPr sz="2000"/>
          </a:p>
        </p:txBody>
      </p:sp>
      <p:sp>
        <p:nvSpPr>
          <p:cNvPr id="443" name="Google Shape;443;p37"/>
          <p:cNvSpPr txBox="1"/>
          <p:nvPr/>
        </p:nvSpPr>
        <p:spPr>
          <a:xfrm>
            <a:off x="12568050" y="3659488"/>
            <a:ext cx="5593500" cy="60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FR" sz="2600">
                <a:solidFill>
                  <a:schemeClr val="lt1"/>
                </a:solidFill>
              </a:rPr>
              <a:t>ÉCLAIRAGE</a:t>
            </a:r>
            <a:r>
              <a:rPr b="1" lang="fr-FR" sz="2500">
                <a:solidFill>
                  <a:schemeClr val="lt1"/>
                </a:solidFill>
              </a:rPr>
              <a:t> </a:t>
            </a:r>
            <a:r>
              <a:rPr b="1" lang="fr-FR" sz="2600">
                <a:solidFill>
                  <a:schemeClr val="lt1"/>
                </a:solidFill>
              </a:rPr>
              <a:t>ARTIFICIEL</a:t>
            </a:r>
            <a:endParaRPr b="1" sz="2600">
              <a:solidFill>
                <a:schemeClr val="lt1"/>
              </a:solidFill>
            </a:endParaRPr>
          </a:p>
        </p:txBody>
      </p:sp>
      <p:sp>
        <p:nvSpPr>
          <p:cNvPr id="444" name="Google Shape;444;p37"/>
          <p:cNvSpPr txBox="1"/>
          <p:nvPr/>
        </p:nvSpPr>
        <p:spPr>
          <a:xfrm>
            <a:off x="2352125" y="6481175"/>
            <a:ext cx="3939900" cy="19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000"/>
              <a:t>Semi-instantané via RCU pour les cuisines et les douches gymnase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fr-FR" sz="2000"/>
              <a:t>Ballons ECS électriques dans les blocs sanitaires </a:t>
            </a:r>
            <a:endParaRPr sz="2000"/>
          </a:p>
        </p:txBody>
      </p:sp>
      <p:sp>
        <p:nvSpPr>
          <p:cNvPr id="445" name="Google Shape;445;p37"/>
          <p:cNvSpPr/>
          <p:nvPr/>
        </p:nvSpPr>
        <p:spPr>
          <a:xfrm>
            <a:off x="12580200" y="4263238"/>
            <a:ext cx="5569200" cy="30798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6" name="Google Shape;446;p37"/>
          <p:cNvSpPr txBox="1"/>
          <p:nvPr/>
        </p:nvSpPr>
        <p:spPr>
          <a:xfrm>
            <a:off x="12580200" y="4263250"/>
            <a:ext cx="39399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FR" sz="1800">
                <a:solidFill>
                  <a:schemeClr val="accent5"/>
                </a:solidFill>
              </a:rPr>
              <a:t>Production par localisations / usages</a:t>
            </a:r>
            <a:endParaRPr i="1" sz="1800">
              <a:solidFill>
                <a:schemeClr val="accent5"/>
              </a:solidFill>
            </a:endParaRPr>
          </a:p>
          <a:p>
            <a:pPr indent="0" lvl="0" marL="0" rtl="0" algn="l">
              <a:spcBef>
                <a:spcPts val="0"/>
              </a:spcBef>
              <a:spcAft>
                <a:spcPts val="0"/>
              </a:spcAft>
              <a:buNone/>
            </a:pPr>
            <a:r>
              <a:t/>
            </a:r>
            <a:endParaRPr i="1" sz="1800">
              <a:solidFill>
                <a:schemeClr val="accent5"/>
              </a:solidFill>
            </a:endParaRPr>
          </a:p>
        </p:txBody>
      </p:sp>
      <p:sp>
        <p:nvSpPr>
          <p:cNvPr id="447" name="Google Shape;447;p37"/>
          <p:cNvSpPr txBox="1"/>
          <p:nvPr/>
        </p:nvSpPr>
        <p:spPr>
          <a:xfrm>
            <a:off x="14221650" y="4648600"/>
            <a:ext cx="3939900" cy="19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000"/>
              <a:t>Éclairage basse consommation LED</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fr-FR" sz="2000"/>
              <a:t>Détection de présence et luminosité selon les zones</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p11"/>
          <p:cNvSpPr txBox="1"/>
          <p:nvPr/>
        </p:nvSpPr>
        <p:spPr>
          <a:xfrm>
            <a:off x="1741775" y="1628275"/>
            <a:ext cx="13781700" cy="7172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3600">
                <a:solidFill>
                  <a:schemeClr val="accent5"/>
                </a:solidFill>
                <a:latin typeface="Arial"/>
                <a:ea typeface="Arial"/>
                <a:cs typeface="Arial"/>
                <a:sym typeface="Arial"/>
              </a:rPr>
              <a:t>Contexte</a:t>
            </a:r>
            <a:endParaRPr>
              <a:solidFill>
                <a:schemeClr val="accent5"/>
              </a:solidFill>
            </a:endParaRPr>
          </a:p>
          <a:p>
            <a:pPr indent="0" lvl="0" marL="0" marR="0" rtl="0" algn="l">
              <a:spcBef>
                <a:spcPts val="0"/>
              </a:spcBef>
              <a:spcAft>
                <a:spcPts val="0"/>
              </a:spcAft>
              <a:buNone/>
            </a:pPr>
            <a:r>
              <a:rPr lang="fr-FR" sz="3600">
                <a:solidFill>
                  <a:schemeClr val="dk1"/>
                </a:solidFill>
              </a:rPr>
              <a:t>Contexte de l’opération</a:t>
            </a:r>
            <a:endParaRPr/>
          </a:p>
          <a:p>
            <a:pPr indent="0" lvl="0" marL="0" marR="0" rtl="0" algn="l">
              <a:spcBef>
                <a:spcPts val="0"/>
              </a:spcBef>
              <a:spcAft>
                <a:spcPts val="0"/>
              </a:spcAft>
              <a:buNone/>
            </a:pPr>
            <a:r>
              <a:rPr lang="fr-FR" sz="3600">
                <a:solidFill>
                  <a:schemeClr val="dk1"/>
                </a:solidFill>
                <a:latin typeface="Arial"/>
                <a:ea typeface="Arial"/>
                <a:cs typeface="Arial"/>
                <a:sym typeface="Arial"/>
              </a:rPr>
              <a:t>Présentation d</a:t>
            </a:r>
            <a:r>
              <a:rPr lang="fr-FR" sz="3600">
                <a:solidFill>
                  <a:schemeClr val="dk1"/>
                </a:solidFill>
              </a:rPr>
              <a:t>u site</a:t>
            </a:r>
            <a:endParaRPr/>
          </a:p>
          <a:p>
            <a:pPr indent="0" lvl="0" marL="0" marR="0" rtl="0" algn="l">
              <a:spcBef>
                <a:spcPts val="0"/>
              </a:spcBef>
              <a:spcAft>
                <a:spcPts val="0"/>
              </a:spcAft>
              <a:buNone/>
            </a:pPr>
            <a:r>
              <a:t/>
            </a:r>
            <a:endParaRPr sz="3600">
              <a:solidFill>
                <a:schemeClr val="dk1"/>
              </a:solidFill>
              <a:latin typeface="Arial"/>
              <a:ea typeface="Arial"/>
              <a:cs typeface="Arial"/>
              <a:sym typeface="Arial"/>
            </a:endParaRPr>
          </a:p>
          <a:p>
            <a:pPr indent="0" lvl="0" marL="0" marR="0" rtl="0" algn="l">
              <a:spcBef>
                <a:spcPts val="0"/>
              </a:spcBef>
              <a:spcAft>
                <a:spcPts val="0"/>
              </a:spcAft>
              <a:buNone/>
            </a:pPr>
            <a:r>
              <a:rPr b="1" lang="fr-FR" sz="3600">
                <a:solidFill>
                  <a:schemeClr val="accent5"/>
                </a:solidFill>
                <a:latin typeface="Arial"/>
                <a:ea typeface="Arial"/>
                <a:cs typeface="Arial"/>
                <a:sym typeface="Arial"/>
              </a:rPr>
              <a:t>Des réponses particulières et adaptées</a:t>
            </a:r>
            <a:endParaRPr>
              <a:solidFill>
                <a:schemeClr val="accent5"/>
              </a:solidFill>
            </a:endParaRPr>
          </a:p>
          <a:p>
            <a:pPr indent="0" lvl="0" marL="0" marR="0" rtl="0" algn="l">
              <a:spcBef>
                <a:spcPts val="0"/>
              </a:spcBef>
              <a:spcAft>
                <a:spcPts val="0"/>
              </a:spcAft>
              <a:buNone/>
            </a:pPr>
            <a:r>
              <a:rPr lang="fr-FR" sz="3600">
                <a:solidFill>
                  <a:schemeClr val="dk1"/>
                </a:solidFill>
              </a:rPr>
              <a:t>Projet architectural</a:t>
            </a:r>
            <a:endParaRPr sz="3600">
              <a:solidFill>
                <a:schemeClr val="dk1"/>
              </a:solidFill>
            </a:endParaRPr>
          </a:p>
          <a:p>
            <a:pPr indent="0" lvl="0" marL="0" marR="0" rtl="0" algn="l">
              <a:spcBef>
                <a:spcPts val="0"/>
              </a:spcBef>
              <a:spcAft>
                <a:spcPts val="0"/>
              </a:spcAft>
              <a:buNone/>
            </a:pPr>
            <a:r>
              <a:rPr lang="fr-FR" sz="3600">
                <a:solidFill>
                  <a:schemeClr val="dk1"/>
                </a:solidFill>
              </a:rPr>
              <a:t>Principe constructif et Matériaux</a:t>
            </a:r>
            <a:endParaRPr sz="3600">
              <a:solidFill>
                <a:schemeClr val="dk1"/>
              </a:solidFill>
            </a:endParaRPr>
          </a:p>
          <a:p>
            <a:pPr indent="0" lvl="0" marL="0" marR="0" rtl="0" algn="l">
              <a:spcBef>
                <a:spcPts val="0"/>
              </a:spcBef>
              <a:spcAft>
                <a:spcPts val="0"/>
              </a:spcAft>
              <a:buNone/>
            </a:pPr>
            <a:r>
              <a:rPr lang="fr-FR" sz="3600">
                <a:solidFill>
                  <a:schemeClr val="dk1"/>
                </a:solidFill>
              </a:rPr>
              <a:t>Aménagements paysagers et Biodiversité</a:t>
            </a:r>
            <a:endParaRPr sz="3600">
              <a:solidFill>
                <a:schemeClr val="dk1"/>
              </a:solidFill>
            </a:endParaRPr>
          </a:p>
          <a:p>
            <a:pPr indent="0" lvl="0" marL="0" marR="0" rtl="0" algn="l">
              <a:spcBef>
                <a:spcPts val="0"/>
              </a:spcBef>
              <a:spcAft>
                <a:spcPts val="0"/>
              </a:spcAft>
              <a:buNone/>
            </a:pPr>
            <a:r>
              <a:rPr lang="fr-FR" sz="3600">
                <a:solidFill>
                  <a:schemeClr val="dk1"/>
                </a:solidFill>
              </a:rPr>
              <a:t>Confort Thermique et Visuel</a:t>
            </a:r>
            <a:endParaRPr sz="3600">
              <a:solidFill>
                <a:schemeClr val="dk1"/>
              </a:solidFill>
            </a:endParaRPr>
          </a:p>
          <a:p>
            <a:pPr indent="0" lvl="0" marL="0" marR="0" rtl="0" algn="l">
              <a:spcBef>
                <a:spcPts val="0"/>
              </a:spcBef>
              <a:spcAft>
                <a:spcPts val="0"/>
              </a:spcAft>
              <a:buNone/>
            </a:pPr>
            <a:r>
              <a:rPr lang="fr-FR" sz="3600">
                <a:solidFill>
                  <a:schemeClr val="dk1"/>
                </a:solidFill>
              </a:rPr>
              <a:t>Performance énergétique</a:t>
            </a:r>
            <a:endParaRPr sz="3600">
              <a:solidFill>
                <a:schemeClr val="dk1"/>
              </a:solidFill>
            </a:endParaRPr>
          </a:p>
          <a:p>
            <a:pPr indent="0" lvl="0" marL="0" marR="0" rtl="0" algn="l">
              <a:spcBef>
                <a:spcPts val="0"/>
              </a:spcBef>
              <a:spcAft>
                <a:spcPts val="0"/>
              </a:spcAft>
              <a:buNone/>
            </a:pPr>
            <a:r>
              <a:t/>
            </a:r>
            <a:endParaRPr b="1" sz="3600">
              <a:solidFill>
                <a:schemeClr val="dk1"/>
              </a:solidFill>
              <a:latin typeface="Arial"/>
              <a:ea typeface="Arial"/>
              <a:cs typeface="Arial"/>
              <a:sym typeface="Arial"/>
            </a:endParaRPr>
          </a:p>
          <a:p>
            <a:pPr indent="0" lvl="0" marL="0" marR="0" rtl="0" algn="l">
              <a:spcBef>
                <a:spcPts val="0"/>
              </a:spcBef>
              <a:spcAft>
                <a:spcPts val="0"/>
              </a:spcAft>
              <a:buNone/>
            </a:pPr>
            <a:r>
              <a:rPr b="1" lang="fr-FR" sz="3600">
                <a:solidFill>
                  <a:schemeClr val="accent5"/>
                </a:solidFill>
              </a:rPr>
              <a:t>Annexes</a:t>
            </a:r>
            <a:endParaRPr>
              <a:solidFill>
                <a:schemeClr val="accent5"/>
              </a:solidFill>
            </a:endParaRPr>
          </a:p>
          <a:p>
            <a:pPr indent="0" lvl="0" marL="0" marR="0" rtl="0" algn="l">
              <a:spcBef>
                <a:spcPts val="0"/>
              </a:spcBef>
              <a:spcAft>
                <a:spcPts val="0"/>
              </a:spcAft>
              <a:buNone/>
            </a:pPr>
            <a:r>
              <a:rPr i="1" lang="fr-FR" sz="2800">
                <a:solidFill>
                  <a:schemeClr val="dk1"/>
                </a:solidFill>
                <a:latin typeface="Arial"/>
                <a:ea typeface="Arial"/>
                <a:cs typeface="Arial"/>
                <a:sym typeface="Arial"/>
              </a:rPr>
              <a:t>Plans,</a:t>
            </a:r>
            <a:r>
              <a:rPr i="1" lang="fr-FR" sz="2800">
                <a:solidFill>
                  <a:schemeClr val="dk1"/>
                </a:solidFill>
              </a:rPr>
              <a:t> précisions</a:t>
            </a:r>
            <a:endParaRPr/>
          </a:p>
        </p:txBody>
      </p:sp>
      <p:sp>
        <p:nvSpPr>
          <p:cNvPr id="77" name="Google Shape;77;p11"/>
          <p:cNvSpPr txBox="1"/>
          <p:nvPr>
            <p:ph type="title"/>
          </p:nvPr>
        </p:nvSpPr>
        <p:spPr>
          <a:xfrm>
            <a:off x="720000" y="180000"/>
            <a:ext cx="16093200" cy="892800"/>
          </a:xfrm>
          <a:prstGeom prst="rect">
            <a:avLst/>
          </a:prstGeom>
          <a:solidFill>
            <a:srgbClr val="FFFFFF"/>
          </a:solidFill>
        </p:spPr>
        <p:txBody>
          <a:bodyPr anchorCtr="0" anchor="t" bIns="91425" lIns="91425" spcFirstLastPara="1" rIns="91425" wrap="square" tIns="91425">
            <a:spAutoFit/>
          </a:bodyPr>
          <a:lstStyle/>
          <a:p>
            <a:pPr indent="0" lvl="0" marL="0" rtl="0" algn="l">
              <a:spcBef>
                <a:spcPts val="0"/>
              </a:spcBef>
              <a:spcAft>
                <a:spcPts val="0"/>
              </a:spcAft>
              <a:buNone/>
            </a:pPr>
            <a:r>
              <a:rPr lang="fr-FR"/>
              <a:t>Sommaire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8"/>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Synthèse de l’opération </a:t>
            </a:r>
            <a:r>
              <a:rPr lang="fr-FR"/>
              <a:t>au travers</a:t>
            </a:r>
            <a:r>
              <a:rPr lang="fr-FR"/>
              <a:t> du référentiel</a:t>
            </a:r>
            <a:r>
              <a:rPr lang="fr-FR"/>
              <a:t> BDF</a:t>
            </a:r>
            <a:endParaRPr/>
          </a:p>
        </p:txBody>
      </p:sp>
      <p:sp>
        <p:nvSpPr>
          <p:cNvPr id="453" name="Google Shape;453;p38"/>
          <p:cNvSpPr txBox="1"/>
          <p:nvPr/>
        </p:nvSpPr>
        <p:spPr>
          <a:xfrm>
            <a:off x="3395625" y="1800000"/>
            <a:ext cx="12138000" cy="1416000"/>
          </a:xfrm>
          <a:prstGeom prst="rect">
            <a:avLst/>
          </a:prstGeom>
          <a:noFill/>
          <a:ln cap="flat" cmpd="sng" w="9525">
            <a:solidFill>
              <a:srgbClr val="4BACC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i="1" lang="fr-FR" sz="2000" u="sng">
                <a:solidFill>
                  <a:schemeClr val="dk1"/>
                </a:solidFill>
              </a:rPr>
              <a:t>Niveau de reconnaissance visé : </a:t>
            </a:r>
            <a:r>
              <a:rPr b="1" i="1" lang="fr-FR" sz="2000">
                <a:solidFill>
                  <a:schemeClr val="accent5"/>
                </a:solidFill>
              </a:rPr>
              <a:t>BRONZE</a:t>
            </a:r>
            <a:endParaRPr b="1" i="1" sz="2000">
              <a:solidFill>
                <a:schemeClr val="accent5"/>
              </a:solidFill>
            </a:endParaRPr>
          </a:p>
          <a:p>
            <a:pPr indent="0" lvl="0" marL="0" rtl="0" algn="ctr">
              <a:spcBef>
                <a:spcPts val="0"/>
              </a:spcBef>
              <a:spcAft>
                <a:spcPts val="0"/>
              </a:spcAft>
              <a:buNone/>
            </a:pPr>
            <a:r>
              <a:t/>
            </a:r>
            <a:endParaRPr i="1" sz="2000" u="sng"/>
          </a:p>
          <a:p>
            <a:pPr indent="0" lvl="0" marL="0" rtl="0" algn="ctr">
              <a:spcBef>
                <a:spcPts val="0"/>
              </a:spcBef>
              <a:spcAft>
                <a:spcPts val="0"/>
              </a:spcAft>
              <a:buNone/>
            </a:pPr>
            <a:r>
              <a:rPr i="1" lang="fr-FR" sz="2000" u="sng"/>
              <a:t>Evaluation </a:t>
            </a:r>
            <a:r>
              <a:rPr i="1" lang="fr-FR" sz="2000" u="sng"/>
              <a:t>phase CONCEPTION avant commission : </a:t>
            </a:r>
            <a:r>
              <a:rPr b="1" i="1" lang="fr-FR" sz="2000">
                <a:solidFill>
                  <a:srgbClr val="4BACC6"/>
                </a:solidFill>
              </a:rPr>
              <a:t>52</a:t>
            </a:r>
            <a:r>
              <a:rPr i="1" lang="fr-FR" sz="2000"/>
              <a:t> </a:t>
            </a:r>
            <a:r>
              <a:rPr i="1" lang="fr-FR" sz="2000"/>
              <a:t>/85 points</a:t>
            </a:r>
            <a:endParaRPr i="1" sz="2000"/>
          </a:p>
          <a:p>
            <a:pPr indent="0" lvl="0" marL="0" rtl="0" algn="l">
              <a:spcBef>
                <a:spcPts val="0"/>
              </a:spcBef>
              <a:spcAft>
                <a:spcPts val="0"/>
              </a:spcAft>
              <a:buNone/>
            </a:pPr>
            <a:r>
              <a:t/>
            </a:r>
            <a:endParaRPr b="1" i="1" sz="2000">
              <a:solidFill>
                <a:srgbClr val="4BACC6"/>
              </a:solidFill>
            </a:endParaRPr>
          </a:p>
        </p:txBody>
      </p:sp>
      <p:pic>
        <p:nvPicPr>
          <p:cNvPr id="454" name="Google Shape;454;p38"/>
          <p:cNvPicPr preferRelativeResize="0"/>
          <p:nvPr/>
        </p:nvPicPr>
        <p:blipFill>
          <a:blip r:embed="rId3">
            <a:alphaModFix/>
          </a:blip>
          <a:stretch>
            <a:fillRect/>
          </a:stretch>
        </p:blipFill>
        <p:spPr>
          <a:xfrm>
            <a:off x="4147000" y="3617350"/>
            <a:ext cx="10635249" cy="5439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9"/>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pic>
        <p:nvPicPr>
          <p:cNvPr descr="Ampoule et engrenage" id="460" name="Google Shape;460;p39"/>
          <p:cNvPicPr preferRelativeResize="0"/>
          <p:nvPr/>
        </p:nvPicPr>
        <p:blipFill rotWithShape="1">
          <a:blip r:embed="rId3">
            <a:alphaModFix/>
          </a:blip>
          <a:srcRect b="0" l="0" r="0" t="0"/>
          <a:stretch/>
        </p:blipFill>
        <p:spPr>
          <a:xfrm>
            <a:off x="16961100" y="180003"/>
            <a:ext cx="1143000" cy="1143000"/>
          </a:xfrm>
          <a:prstGeom prst="rect">
            <a:avLst/>
          </a:prstGeom>
          <a:noFill/>
          <a:ln>
            <a:noFill/>
          </a:ln>
        </p:spPr>
      </p:pic>
      <p:sp>
        <p:nvSpPr>
          <p:cNvPr id="461" name="Google Shape;461;p39"/>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Inventivité ou Innovation : </a:t>
            </a:r>
            <a:r>
              <a:rPr lang="fr-FR">
                <a:solidFill>
                  <a:schemeClr val="dk1"/>
                </a:solidFill>
              </a:rPr>
              <a:t>r</a:t>
            </a:r>
            <a:r>
              <a:rPr lang="fr-FR">
                <a:solidFill>
                  <a:schemeClr val="dk1"/>
                </a:solidFill>
              </a:rPr>
              <a:t>écapitulatif des points </a:t>
            </a:r>
            <a:r>
              <a:rPr lang="fr-FR"/>
              <a:t>proposés</a:t>
            </a:r>
            <a:endParaRPr/>
          </a:p>
        </p:txBody>
      </p:sp>
      <p:sp>
        <p:nvSpPr>
          <p:cNvPr id="462" name="Google Shape;462;p39"/>
          <p:cNvSpPr txBox="1"/>
          <p:nvPr/>
        </p:nvSpPr>
        <p:spPr>
          <a:xfrm>
            <a:off x="670950" y="2478175"/>
            <a:ext cx="9683400" cy="5527200"/>
          </a:xfrm>
          <a:prstGeom prst="rect">
            <a:avLst/>
          </a:prstGeom>
          <a:noFill/>
          <a:ln>
            <a:noFill/>
          </a:ln>
        </p:spPr>
        <p:txBody>
          <a:bodyPr anchorCtr="0" anchor="t" bIns="91425" lIns="91425" spcFirstLastPara="1" rIns="91425" wrap="square" tIns="91425">
            <a:noAutofit/>
          </a:bodyPr>
          <a:lstStyle/>
          <a:p>
            <a:pPr indent="-332400" lvl="1" marL="720000" rtl="0" algn="l">
              <a:lnSpc>
                <a:spcPct val="200000"/>
              </a:lnSpc>
              <a:spcBef>
                <a:spcPts val="0"/>
              </a:spcBef>
              <a:spcAft>
                <a:spcPts val="0"/>
              </a:spcAft>
              <a:buClr>
                <a:schemeClr val="dk1"/>
              </a:buClr>
              <a:buSzPts val="2400"/>
              <a:buChar char="❏"/>
            </a:pPr>
            <a:r>
              <a:rPr b="1" lang="fr-FR" sz="2400">
                <a:solidFill>
                  <a:schemeClr val="dk1"/>
                </a:solidFill>
              </a:rPr>
              <a:t>Espaces ouverts</a:t>
            </a:r>
            <a:r>
              <a:rPr lang="fr-FR" sz="2400">
                <a:solidFill>
                  <a:schemeClr val="dk1"/>
                </a:solidFill>
              </a:rPr>
              <a:t> aux associations (salle polyvalente, gymnase) et riverains hors temps scolaires (cour maternelle…)</a:t>
            </a:r>
            <a:endParaRPr sz="2400">
              <a:solidFill>
                <a:schemeClr val="dk1"/>
              </a:solidFill>
            </a:endParaRPr>
          </a:p>
          <a:p>
            <a:pPr indent="-285750" lvl="1" marL="742840" marR="0" rtl="0" algn="l">
              <a:lnSpc>
                <a:spcPct val="200000"/>
              </a:lnSpc>
              <a:spcBef>
                <a:spcPts val="0"/>
              </a:spcBef>
              <a:spcAft>
                <a:spcPts val="0"/>
              </a:spcAft>
              <a:buClr>
                <a:schemeClr val="dk1"/>
              </a:buClr>
              <a:buSzPts val="2400"/>
              <a:buChar char="❏"/>
            </a:pPr>
            <a:r>
              <a:rPr lang="fr-FR" sz="2400">
                <a:solidFill>
                  <a:schemeClr val="dk1"/>
                </a:solidFill>
              </a:rPr>
              <a:t>Mise en place d’une </a:t>
            </a:r>
            <a:r>
              <a:rPr b="1" lang="fr-FR" sz="2400">
                <a:solidFill>
                  <a:schemeClr val="dk1"/>
                </a:solidFill>
              </a:rPr>
              <a:t>concertation</a:t>
            </a:r>
            <a:r>
              <a:rPr lang="fr-FR" sz="2400">
                <a:solidFill>
                  <a:schemeClr val="dk1"/>
                </a:solidFill>
              </a:rPr>
              <a:t> avec les riverains dans les phases à venir </a:t>
            </a:r>
            <a:endParaRPr sz="2400">
              <a:solidFill>
                <a:schemeClr val="dk1"/>
              </a:solidFill>
            </a:endParaRPr>
          </a:p>
          <a:p>
            <a:pPr indent="-285750" lvl="1" marL="742840" marR="0" rtl="0" algn="l">
              <a:lnSpc>
                <a:spcPct val="200000"/>
              </a:lnSpc>
              <a:spcBef>
                <a:spcPts val="0"/>
              </a:spcBef>
              <a:spcAft>
                <a:spcPts val="0"/>
              </a:spcAft>
              <a:buClr>
                <a:schemeClr val="dk1"/>
              </a:buClr>
              <a:buSzPts val="2400"/>
              <a:buChar char="❏"/>
            </a:pPr>
            <a:r>
              <a:rPr lang="fr-FR" sz="2400">
                <a:solidFill>
                  <a:schemeClr val="dk1"/>
                </a:solidFill>
              </a:rPr>
              <a:t>Analyse </a:t>
            </a:r>
            <a:r>
              <a:rPr b="1" lang="fr-FR" sz="2400">
                <a:solidFill>
                  <a:schemeClr val="dk1"/>
                </a:solidFill>
              </a:rPr>
              <a:t>îlot</a:t>
            </a:r>
            <a:r>
              <a:rPr b="1" lang="fr-FR" sz="2400">
                <a:solidFill>
                  <a:schemeClr val="dk1"/>
                </a:solidFill>
              </a:rPr>
              <a:t> de chaleur urbain</a:t>
            </a:r>
            <a:r>
              <a:rPr lang="fr-FR" sz="2400">
                <a:solidFill>
                  <a:schemeClr val="dk1"/>
                </a:solidFill>
              </a:rPr>
              <a:t> à l’échelle de la ville</a:t>
            </a:r>
            <a:endParaRPr sz="2400">
              <a:solidFill>
                <a:schemeClr val="dk1"/>
              </a:solidFill>
            </a:endParaRPr>
          </a:p>
          <a:p>
            <a:pPr indent="-285750" lvl="1" marL="742840" marR="0" rtl="0" algn="l">
              <a:lnSpc>
                <a:spcPct val="200000"/>
              </a:lnSpc>
              <a:spcBef>
                <a:spcPts val="0"/>
              </a:spcBef>
              <a:spcAft>
                <a:spcPts val="0"/>
              </a:spcAft>
              <a:buClr>
                <a:schemeClr val="dk1"/>
              </a:buClr>
              <a:buSzPts val="2400"/>
              <a:buChar char="❏"/>
            </a:pPr>
            <a:r>
              <a:rPr lang="fr-FR" sz="2400">
                <a:solidFill>
                  <a:schemeClr val="dk1"/>
                </a:solidFill>
              </a:rPr>
              <a:t>Réflexion autour de la </a:t>
            </a:r>
            <a:r>
              <a:rPr b="1" lang="fr-FR" sz="2400">
                <a:solidFill>
                  <a:schemeClr val="dk1"/>
                </a:solidFill>
              </a:rPr>
              <a:t>flexibilité, l’évolutivité et la </a:t>
            </a:r>
            <a:r>
              <a:rPr b="1" lang="fr-FR" sz="2400">
                <a:solidFill>
                  <a:schemeClr val="dk1"/>
                </a:solidFill>
              </a:rPr>
              <a:t>pérennité</a:t>
            </a:r>
            <a:r>
              <a:rPr lang="fr-FR" sz="2400">
                <a:solidFill>
                  <a:schemeClr val="dk1"/>
                </a:solidFill>
              </a:rPr>
              <a:t> du bâtiment</a:t>
            </a:r>
            <a:r>
              <a:rPr lang="fr-FR" sz="2400">
                <a:solidFill>
                  <a:schemeClr val="dk1"/>
                </a:solidFill>
              </a:rPr>
              <a:t> </a:t>
            </a:r>
            <a:endParaRPr sz="2400">
              <a:solidFill>
                <a:schemeClr val="dk1"/>
              </a:solidFill>
            </a:endParaRPr>
          </a:p>
          <a:p>
            <a:pPr indent="-285750" lvl="1" marL="742840" marR="0" rtl="0" algn="l">
              <a:lnSpc>
                <a:spcPct val="200000"/>
              </a:lnSpc>
              <a:spcBef>
                <a:spcPts val="0"/>
              </a:spcBef>
              <a:spcAft>
                <a:spcPts val="0"/>
              </a:spcAft>
              <a:buClr>
                <a:schemeClr val="dk1"/>
              </a:buClr>
              <a:buSzPts val="2400"/>
              <a:buChar char="❏"/>
            </a:pPr>
            <a:r>
              <a:rPr lang="fr-FR" sz="2400">
                <a:solidFill>
                  <a:schemeClr val="dk1"/>
                </a:solidFill>
              </a:rPr>
              <a:t>Atteinte du </a:t>
            </a:r>
            <a:r>
              <a:rPr b="1" lang="fr-FR" sz="2400">
                <a:solidFill>
                  <a:schemeClr val="dk1"/>
                </a:solidFill>
              </a:rPr>
              <a:t>confort sans climatisation </a:t>
            </a:r>
            <a:r>
              <a:rPr lang="fr-FR" sz="2400">
                <a:solidFill>
                  <a:schemeClr val="dk1"/>
                </a:solidFill>
              </a:rPr>
              <a:t>(hors locaux refuges)</a:t>
            </a:r>
            <a:endParaRPr>
              <a:solidFill>
                <a:schemeClr val="dk1"/>
              </a:solidFill>
              <a:highlight>
                <a:srgbClr val="FFFF00"/>
              </a:highlight>
            </a:endParaRPr>
          </a:p>
        </p:txBody>
      </p:sp>
      <p:pic>
        <p:nvPicPr>
          <p:cNvPr id="463" name="Google Shape;463;p39"/>
          <p:cNvPicPr preferRelativeResize="0"/>
          <p:nvPr/>
        </p:nvPicPr>
        <p:blipFill rotWithShape="1">
          <a:blip r:embed="rId4">
            <a:alphaModFix/>
          </a:blip>
          <a:srcRect b="25605" l="21324" r="23888" t="24169"/>
          <a:stretch/>
        </p:blipFill>
        <p:spPr>
          <a:xfrm>
            <a:off x="10983100" y="3336250"/>
            <a:ext cx="6682250" cy="43308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0"/>
          <p:cNvSpPr txBox="1"/>
          <p:nvPr/>
        </p:nvSpPr>
        <p:spPr>
          <a:xfrm>
            <a:off x="4552122" y="4235559"/>
            <a:ext cx="9183900" cy="307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a:p>
        </p:txBody>
      </p:sp>
      <p:sp>
        <p:nvSpPr>
          <p:cNvPr id="469" name="Google Shape;469;p40"/>
          <p:cNvSpPr txBox="1"/>
          <p:nvPr>
            <p:ph type="title"/>
          </p:nvPr>
        </p:nvSpPr>
        <p:spPr>
          <a:xfrm>
            <a:off x="720000" y="180000"/>
            <a:ext cx="16093200" cy="1416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fr-FR" sz="8000">
                <a:solidFill>
                  <a:schemeClr val="accent5"/>
                </a:solidFill>
              </a:rPr>
              <a:t>Annexes</a:t>
            </a:r>
            <a:endParaRPr/>
          </a:p>
        </p:txBody>
      </p:sp>
      <p:sp>
        <p:nvSpPr>
          <p:cNvPr id="470" name="Google Shape;470;p40"/>
          <p:cNvSpPr txBox="1"/>
          <p:nvPr/>
        </p:nvSpPr>
        <p:spPr>
          <a:xfrm>
            <a:off x="1815350" y="3307950"/>
            <a:ext cx="15670800" cy="1461900"/>
          </a:xfrm>
          <a:prstGeom prst="rect">
            <a:avLst/>
          </a:prstGeom>
          <a:noFill/>
          <a:ln>
            <a:noFill/>
          </a:ln>
        </p:spPr>
        <p:txBody>
          <a:bodyPr anchorCtr="0" anchor="t" bIns="91425" lIns="91425" spcFirstLastPara="1" rIns="91425" wrap="square" tIns="91425">
            <a:noAutofit/>
          </a:bodyPr>
          <a:lstStyle/>
          <a:p>
            <a:pPr indent="-285750" lvl="1" marL="742840" marR="0" rtl="0" algn="l">
              <a:lnSpc>
                <a:spcPct val="100000"/>
              </a:lnSpc>
              <a:spcBef>
                <a:spcPts val="0"/>
              </a:spcBef>
              <a:spcAft>
                <a:spcPts val="0"/>
              </a:spcAft>
              <a:buClr>
                <a:schemeClr val="dk1"/>
              </a:buClr>
              <a:buSzPts val="2400"/>
              <a:buFont typeface="Noto Sans Symbols"/>
              <a:buChar char="▪"/>
            </a:pPr>
            <a:r>
              <a:rPr i="1" lang="fr-FR" sz="2400">
                <a:solidFill>
                  <a:schemeClr val="dk1"/>
                </a:solidFill>
              </a:rPr>
              <a:t>Plans</a:t>
            </a:r>
            <a:endParaRPr i="1" sz="2400">
              <a:solidFill>
                <a:schemeClr val="dk1"/>
              </a:solidFill>
            </a:endParaRPr>
          </a:p>
          <a:p>
            <a:pPr indent="-285750" lvl="1" marL="742840" marR="0" rtl="0" algn="l">
              <a:lnSpc>
                <a:spcPct val="100000"/>
              </a:lnSpc>
              <a:spcBef>
                <a:spcPts val="0"/>
              </a:spcBef>
              <a:spcAft>
                <a:spcPts val="0"/>
              </a:spcAft>
              <a:buClr>
                <a:schemeClr val="dk1"/>
              </a:buClr>
              <a:buSzPts val="2400"/>
              <a:buChar char="▪"/>
            </a:pPr>
            <a:r>
              <a:rPr i="1" lang="fr-FR" sz="2400">
                <a:solidFill>
                  <a:schemeClr val="dk1"/>
                </a:solidFill>
              </a:rPr>
              <a:t>Diagnostics</a:t>
            </a:r>
            <a:endParaRPr i="1" sz="2400">
              <a:solidFill>
                <a:schemeClr val="dk1"/>
              </a:solidFill>
            </a:endParaRPr>
          </a:p>
          <a:p>
            <a:pPr indent="-285750" lvl="1" marL="742840" marR="0" rtl="0" algn="l">
              <a:lnSpc>
                <a:spcPct val="100000"/>
              </a:lnSpc>
              <a:spcBef>
                <a:spcPts val="0"/>
              </a:spcBef>
              <a:spcAft>
                <a:spcPts val="0"/>
              </a:spcAft>
              <a:buClr>
                <a:schemeClr val="dk1"/>
              </a:buClr>
              <a:buSzPts val="2400"/>
              <a:buChar char="▪"/>
            </a:pPr>
            <a:r>
              <a:rPr i="1" lang="fr-FR" sz="2400">
                <a:solidFill>
                  <a:schemeClr val="dk1"/>
                </a:solidFill>
              </a:rPr>
              <a:t>Points de précisions du projet</a:t>
            </a:r>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1"/>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476" name="Google Shape;476;p41"/>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Coupes</a:t>
            </a:r>
            <a:endParaRPr/>
          </a:p>
        </p:txBody>
      </p:sp>
      <p:pic>
        <p:nvPicPr>
          <p:cNvPr id="477" name="Google Shape;477;p41"/>
          <p:cNvPicPr preferRelativeResize="0"/>
          <p:nvPr/>
        </p:nvPicPr>
        <p:blipFill rotWithShape="1">
          <a:blip r:embed="rId3">
            <a:alphaModFix/>
          </a:blip>
          <a:srcRect b="23376" l="1361" r="0" t="41484"/>
          <a:stretch/>
        </p:blipFill>
        <p:spPr>
          <a:xfrm>
            <a:off x="1150200" y="1104600"/>
            <a:ext cx="16953902" cy="4273250"/>
          </a:xfrm>
          <a:prstGeom prst="rect">
            <a:avLst/>
          </a:prstGeom>
          <a:noFill/>
          <a:ln>
            <a:noFill/>
          </a:ln>
        </p:spPr>
      </p:pic>
      <p:pic>
        <p:nvPicPr>
          <p:cNvPr id="478" name="Google Shape;478;p41"/>
          <p:cNvPicPr preferRelativeResize="0"/>
          <p:nvPr/>
        </p:nvPicPr>
        <p:blipFill rotWithShape="1">
          <a:blip r:embed="rId4">
            <a:alphaModFix/>
          </a:blip>
          <a:srcRect b="20769" l="1363" r="12888" t="43172"/>
          <a:stretch/>
        </p:blipFill>
        <p:spPr>
          <a:xfrm>
            <a:off x="1150200" y="5454050"/>
            <a:ext cx="14736773" cy="43851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42"/>
          <p:cNvPicPr preferRelativeResize="0"/>
          <p:nvPr/>
        </p:nvPicPr>
        <p:blipFill rotWithShape="1">
          <a:blip r:embed="rId3">
            <a:alphaModFix/>
          </a:blip>
          <a:srcRect b="18995" l="947" r="13002" t="41250"/>
          <a:stretch/>
        </p:blipFill>
        <p:spPr>
          <a:xfrm>
            <a:off x="1078300" y="5264050"/>
            <a:ext cx="14790702" cy="4834375"/>
          </a:xfrm>
          <a:prstGeom prst="rect">
            <a:avLst/>
          </a:prstGeom>
          <a:noFill/>
          <a:ln>
            <a:noFill/>
          </a:ln>
        </p:spPr>
      </p:pic>
      <p:sp>
        <p:nvSpPr>
          <p:cNvPr id="484" name="Google Shape;484;p42"/>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485" name="Google Shape;485;p42"/>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Coupes</a:t>
            </a:r>
            <a:endParaRPr/>
          </a:p>
        </p:txBody>
      </p:sp>
      <p:pic>
        <p:nvPicPr>
          <p:cNvPr id="486" name="Google Shape;486;p42"/>
          <p:cNvPicPr preferRelativeResize="0"/>
          <p:nvPr/>
        </p:nvPicPr>
        <p:blipFill rotWithShape="1">
          <a:blip r:embed="rId4">
            <a:alphaModFix/>
          </a:blip>
          <a:srcRect b="22005" l="944" r="767" t="42104"/>
          <a:stretch/>
        </p:blipFill>
        <p:spPr>
          <a:xfrm>
            <a:off x="1078300" y="1071300"/>
            <a:ext cx="16893399" cy="43648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3"/>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492" name="Google Shape;492;p43"/>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Façades nord et nord-est</a:t>
            </a:r>
            <a:endParaRPr/>
          </a:p>
        </p:txBody>
      </p:sp>
      <p:pic>
        <p:nvPicPr>
          <p:cNvPr id="493" name="Google Shape;493;p43"/>
          <p:cNvPicPr preferRelativeResize="0"/>
          <p:nvPr/>
        </p:nvPicPr>
        <p:blipFill rotWithShape="1">
          <a:blip r:embed="rId3">
            <a:alphaModFix/>
          </a:blip>
          <a:srcRect b="20540" l="0" r="0" t="41245"/>
          <a:stretch/>
        </p:blipFill>
        <p:spPr>
          <a:xfrm>
            <a:off x="720000" y="5868935"/>
            <a:ext cx="17293199" cy="2336299"/>
          </a:xfrm>
          <a:prstGeom prst="rect">
            <a:avLst/>
          </a:prstGeom>
          <a:noFill/>
          <a:ln>
            <a:noFill/>
          </a:ln>
        </p:spPr>
      </p:pic>
      <p:pic>
        <p:nvPicPr>
          <p:cNvPr id="494" name="Google Shape;494;p43"/>
          <p:cNvPicPr preferRelativeResize="0"/>
          <p:nvPr/>
        </p:nvPicPr>
        <p:blipFill rotWithShape="1">
          <a:blip r:embed="rId4">
            <a:alphaModFix/>
          </a:blip>
          <a:srcRect b="21686" l="447" r="308" t="43449"/>
          <a:stretch/>
        </p:blipFill>
        <p:spPr>
          <a:xfrm>
            <a:off x="723300" y="1231000"/>
            <a:ext cx="17488502" cy="4346851"/>
          </a:xfrm>
          <a:prstGeom prst="rect">
            <a:avLst/>
          </a:prstGeom>
          <a:noFill/>
          <a:ln>
            <a:noFill/>
          </a:ln>
        </p:spPr>
      </p:pic>
      <p:pic>
        <p:nvPicPr>
          <p:cNvPr id="495" name="Google Shape;495;p43"/>
          <p:cNvPicPr preferRelativeResize="0"/>
          <p:nvPr/>
        </p:nvPicPr>
        <p:blipFill rotWithShape="1">
          <a:blip r:embed="rId4">
            <a:alphaModFix/>
          </a:blip>
          <a:srcRect b="83978" l="1535" r="40102" t="2870"/>
          <a:stretch/>
        </p:blipFill>
        <p:spPr>
          <a:xfrm>
            <a:off x="915950" y="8205225"/>
            <a:ext cx="10284974" cy="1639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4"/>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01" name="Google Shape;501;p44"/>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Façades ouest et sud-ouest</a:t>
            </a:r>
            <a:endParaRPr/>
          </a:p>
        </p:txBody>
      </p:sp>
      <p:pic>
        <p:nvPicPr>
          <p:cNvPr id="502" name="Google Shape;502;p44"/>
          <p:cNvPicPr preferRelativeResize="0"/>
          <p:nvPr/>
        </p:nvPicPr>
        <p:blipFill rotWithShape="1">
          <a:blip r:embed="rId3">
            <a:alphaModFix/>
          </a:blip>
          <a:srcRect b="22994" l="443" r="1142" t="41156"/>
          <a:stretch/>
        </p:blipFill>
        <p:spPr>
          <a:xfrm>
            <a:off x="915950" y="1626275"/>
            <a:ext cx="17097252" cy="4406474"/>
          </a:xfrm>
          <a:prstGeom prst="rect">
            <a:avLst/>
          </a:prstGeom>
          <a:noFill/>
          <a:ln>
            <a:noFill/>
          </a:ln>
        </p:spPr>
      </p:pic>
      <p:pic>
        <p:nvPicPr>
          <p:cNvPr id="503" name="Google Shape;503;p44"/>
          <p:cNvPicPr preferRelativeResize="0"/>
          <p:nvPr/>
        </p:nvPicPr>
        <p:blipFill rotWithShape="1">
          <a:blip r:embed="rId4">
            <a:alphaModFix/>
          </a:blip>
          <a:srcRect b="18734" l="0" r="0" t="31586"/>
          <a:stretch/>
        </p:blipFill>
        <p:spPr>
          <a:xfrm>
            <a:off x="915950" y="6108950"/>
            <a:ext cx="17097252" cy="3002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5"/>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09" name="Google Shape;509;p45"/>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Biodiversité</a:t>
            </a:r>
            <a:endParaRPr/>
          </a:p>
        </p:txBody>
      </p:sp>
      <p:pic>
        <p:nvPicPr>
          <p:cNvPr id="510" name="Google Shape;510;p45"/>
          <p:cNvPicPr preferRelativeResize="0"/>
          <p:nvPr/>
        </p:nvPicPr>
        <p:blipFill>
          <a:blip r:embed="rId3">
            <a:alphaModFix/>
          </a:blip>
          <a:stretch>
            <a:fillRect/>
          </a:stretch>
        </p:blipFill>
        <p:spPr>
          <a:xfrm>
            <a:off x="5217450" y="247250"/>
            <a:ext cx="8415500" cy="9647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6"/>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16" name="Google Shape;516;p46"/>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Biodiversité</a:t>
            </a:r>
            <a:endParaRPr/>
          </a:p>
        </p:txBody>
      </p:sp>
      <p:pic>
        <p:nvPicPr>
          <p:cNvPr id="517" name="Google Shape;517;p46"/>
          <p:cNvPicPr preferRelativeResize="0"/>
          <p:nvPr/>
        </p:nvPicPr>
        <p:blipFill>
          <a:blip r:embed="rId3">
            <a:alphaModFix/>
          </a:blip>
          <a:stretch>
            <a:fillRect/>
          </a:stretch>
        </p:blipFill>
        <p:spPr>
          <a:xfrm>
            <a:off x="720000" y="1800000"/>
            <a:ext cx="9919325" cy="4965650"/>
          </a:xfrm>
          <a:prstGeom prst="rect">
            <a:avLst/>
          </a:prstGeom>
          <a:noFill/>
          <a:ln>
            <a:noFill/>
          </a:ln>
        </p:spPr>
      </p:pic>
      <p:pic>
        <p:nvPicPr>
          <p:cNvPr id="518" name="Google Shape;518;p46"/>
          <p:cNvPicPr preferRelativeResize="0"/>
          <p:nvPr/>
        </p:nvPicPr>
        <p:blipFill>
          <a:blip r:embed="rId4">
            <a:alphaModFix/>
          </a:blip>
          <a:stretch>
            <a:fillRect/>
          </a:stretch>
        </p:blipFill>
        <p:spPr>
          <a:xfrm>
            <a:off x="11136325" y="180000"/>
            <a:ext cx="6420349" cy="90375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7"/>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24" name="Google Shape;524;p47"/>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Ilot de chaleur</a:t>
            </a:r>
            <a:endParaRPr/>
          </a:p>
        </p:txBody>
      </p:sp>
      <p:pic>
        <p:nvPicPr>
          <p:cNvPr id="525" name="Google Shape;525;p47"/>
          <p:cNvPicPr preferRelativeResize="0"/>
          <p:nvPr/>
        </p:nvPicPr>
        <p:blipFill>
          <a:blip r:embed="rId3">
            <a:alphaModFix/>
          </a:blip>
          <a:stretch>
            <a:fillRect/>
          </a:stretch>
        </p:blipFill>
        <p:spPr>
          <a:xfrm>
            <a:off x="2874050" y="1101275"/>
            <a:ext cx="11008000" cy="8800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2"/>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Contexte de l’opération</a:t>
            </a:r>
            <a:endParaRPr b="1"/>
          </a:p>
        </p:txBody>
      </p:sp>
      <p:grpSp>
        <p:nvGrpSpPr>
          <p:cNvPr id="83" name="Google Shape;83;p12"/>
          <p:cNvGrpSpPr/>
          <p:nvPr/>
        </p:nvGrpSpPr>
        <p:grpSpPr>
          <a:xfrm>
            <a:off x="671105" y="2246297"/>
            <a:ext cx="7050024" cy="5905441"/>
            <a:chOff x="1444050" y="2323075"/>
            <a:chExt cx="7050024" cy="6159201"/>
          </a:xfrm>
        </p:grpSpPr>
        <p:pic>
          <p:nvPicPr>
            <p:cNvPr id="84" name="Google Shape;84;p12"/>
            <p:cNvPicPr preferRelativeResize="0"/>
            <p:nvPr/>
          </p:nvPicPr>
          <p:blipFill>
            <a:blip r:embed="rId3">
              <a:alphaModFix/>
            </a:blip>
            <a:stretch>
              <a:fillRect/>
            </a:stretch>
          </p:blipFill>
          <p:spPr>
            <a:xfrm>
              <a:off x="1444050" y="2323075"/>
              <a:ext cx="7050024" cy="6159201"/>
            </a:xfrm>
            <a:prstGeom prst="rect">
              <a:avLst/>
            </a:prstGeom>
            <a:noFill/>
            <a:ln>
              <a:noFill/>
            </a:ln>
          </p:spPr>
        </p:pic>
        <p:sp>
          <p:nvSpPr>
            <p:cNvPr id="85" name="Google Shape;85;p12"/>
            <p:cNvSpPr/>
            <p:nvPr/>
          </p:nvSpPr>
          <p:spPr>
            <a:xfrm rot="5400000">
              <a:off x="3225375" y="3889228"/>
              <a:ext cx="333300" cy="240000"/>
            </a:xfrm>
            <a:prstGeom prst="chevron">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FR"/>
                <a:t>       </a:t>
              </a:r>
              <a:endParaRPr/>
            </a:p>
          </p:txBody>
        </p:sp>
        <p:sp>
          <p:nvSpPr>
            <p:cNvPr id="86" name="Google Shape;86;p12"/>
            <p:cNvSpPr txBox="1"/>
            <p:nvPr/>
          </p:nvSpPr>
          <p:spPr>
            <a:xfrm>
              <a:off x="3050738" y="3370107"/>
              <a:ext cx="795900" cy="3930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FR" sz="1800">
                  <a:solidFill>
                    <a:schemeClr val="accent6"/>
                  </a:solidFill>
                  <a:highlight>
                    <a:schemeClr val="lt1"/>
                  </a:highlight>
                </a:rPr>
                <a:t>Site</a:t>
              </a:r>
              <a:endParaRPr b="1" sz="1800">
                <a:solidFill>
                  <a:schemeClr val="accent6"/>
                </a:solidFill>
                <a:highlight>
                  <a:schemeClr val="lt1"/>
                </a:highlight>
              </a:endParaRPr>
            </a:p>
          </p:txBody>
        </p:sp>
      </p:grpSp>
      <p:sp>
        <p:nvSpPr>
          <p:cNvPr id="87" name="Google Shape;87;p12"/>
          <p:cNvSpPr txBox="1"/>
          <p:nvPr/>
        </p:nvSpPr>
        <p:spPr>
          <a:xfrm>
            <a:off x="1987625" y="8304025"/>
            <a:ext cx="3292800" cy="52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FR"/>
              <a:t>Vue Google Maps</a:t>
            </a:r>
            <a:endParaRPr i="1"/>
          </a:p>
        </p:txBody>
      </p:sp>
      <p:sp>
        <p:nvSpPr>
          <p:cNvPr id="88" name="Google Shape;88;p12"/>
          <p:cNvSpPr txBox="1"/>
          <p:nvPr/>
        </p:nvSpPr>
        <p:spPr>
          <a:xfrm>
            <a:off x="8235750" y="1186638"/>
            <a:ext cx="9744900" cy="3564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fr-FR" sz="2400">
                <a:solidFill>
                  <a:schemeClr val="dk1"/>
                </a:solidFill>
              </a:rPr>
              <a:t>Genèse du projet :</a:t>
            </a:r>
            <a:endParaRPr sz="2400">
              <a:solidFill>
                <a:srgbClr val="7F7F7F"/>
              </a:solidFill>
              <a:highlight>
                <a:srgbClr val="FFFFFF"/>
              </a:highlight>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Clichy la Garenne : commune de 60 000 habitants</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Proximité de la future ZAC Seine Liberté (Clichy) et de la ZAC des Docks (Saint Ouen)</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Optimisation des programmes d’équipements publics</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Création d’un groupe scolaire intercommunal : répondant aux besoins scolaires des deux communes, </a:t>
            </a:r>
            <a:r>
              <a:rPr lang="fr-FR" sz="2400">
                <a:solidFill>
                  <a:schemeClr val="dk1"/>
                </a:solidFill>
              </a:rPr>
              <a:t>mutualisant le suivi de l’opération</a:t>
            </a:r>
            <a:endParaRPr sz="2400">
              <a:solidFill>
                <a:srgbClr val="7F7F7F"/>
              </a:solidFill>
              <a:highlight>
                <a:srgbClr val="FFFF00"/>
              </a:highlight>
            </a:endParaRPr>
          </a:p>
        </p:txBody>
      </p:sp>
      <p:pic>
        <p:nvPicPr>
          <p:cNvPr id="89" name="Google Shape;89;p12"/>
          <p:cNvPicPr preferRelativeResize="0"/>
          <p:nvPr/>
        </p:nvPicPr>
        <p:blipFill>
          <a:blip r:embed="rId4">
            <a:alphaModFix/>
          </a:blip>
          <a:stretch>
            <a:fillRect/>
          </a:stretch>
        </p:blipFill>
        <p:spPr>
          <a:xfrm>
            <a:off x="8512550" y="4865400"/>
            <a:ext cx="5582788" cy="5019371"/>
          </a:xfrm>
          <a:prstGeom prst="rect">
            <a:avLst/>
          </a:prstGeom>
          <a:noFill/>
          <a:ln>
            <a:noFill/>
          </a:ln>
        </p:spPr>
      </p:pic>
      <p:pic>
        <p:nvPicPr>
          <p:cNvPr id="90" name="Google Shape;90;p12"/>
          <p:cNvPicPr preferRelativeResize="0"/>
          <p:nvPr/>
        </p:nvPicPr>
        <p:blipFill>
          <a:blip r:embed="rId5">
            <a:alphaModFix/>
          </a:blip>
          <a:stretch>
            <a:fillRect/>
          </a:stretch>
        </p:blipFill>
        <p:spPr>
          <a:xfrm>
            <a:off x="14306524" y="6005425"/>
            <a:ext cx="3403875" cy="2824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8"/>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31" name="Google Shape;531;p48"/>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Ilot de chaleur</a:t>
            </a:r>
            <a:endParaRPr/>
          </a:p>
        </p:txBody>
      </p:sp>
      <p:pic>
        <p:nvPicPr>
          <p:cNvPr id="532" name="Google Shape;532;p48"/>
          <p:cNvPicPr preferRelativeResize="0"/>
          <p:nvPr/>
        </p:nvPicPr>
        <p:blipFill>
          <a:blip r:embed="rId3">
            <a:alphaModFix/>
          </a:blip>
          <a:stretch>
            <a:fillRect/>
          </a:stretch>
        </p:blipFill>
        <p:spPr>
          <a:xfrm>
            <a:off x="2892525" y="1119900"/>
            <a:ext cx="11000676" cy="87634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9"/>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38" name="Google Shape;538;p49"/>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Ilot de chaleur</a:t>
            </a:r>
            <a:endParaRPr/>
          </a:p>
        </p:txBody>
      </p:sp>
      <p:pic>
        <p:nvPicPr>
          <p:cNvPr id="539" name="Google Shape;539;p49"/>
          <p:cNvPicPr preferRelativeResize="0"/>
          <p:nvPr/>
        </p:nvPicPr>
        <p:blipFill>
          <a:blip r:embed="rId3">
            <a:alphaModFix/>
          </a:blip>
          <a:stretch>
            <a:fillRect/>
          </a:stretch>
        </p:blipFill>
        <p:spPr>
          <a:xfrm>
            <a:off x="2283600" y="1072800"/>
            <a:ext cx="11718374" cy="90483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0"/>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45" name="Google Shape;545;p50"/>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PPRI</a:t>
            </a:r>
            <a:endParaRPr/>
          </a:p>
        </p:txBody>
      </p:sp>
      <p:pic>
        <p:nvPicPr>
          <p:cNvPr id="546" name="Google Shape;546;p50"/>
          <p:cNvPicPr preferRelativeResize="0"/>
          <p:nvPr/>
        </p:nvPicPr>
        <p:blipFill>
          <a:blip r:embed="rId3">
            <a:alphaModFix/>
          </a:blip>
          <a:stretch>
            <a:fillRect/>
          </a:stretch>
        </p:blipFill>
        <p:spPr>
          <a:xfrm>
            <a:off x="1483450" y="1399350"/>
            <a:ext cx="11039300" cy="7173150"/>
          </a:xfrm>
          <a:prstGeom prst="rect">
            <a:avLst/>
          </a:prstGeom>
          <a:noFill/>
          <a:ln>
            <a:noFill/>
          </a:ln>
        </p:spPr>
      </p:pic>
      <p:pic>
        <p:nvPicPr>
          <p:cNvPr id="547" name="Google Shape;547;p50"/>
          <p:cNvPicPr preferRelativeResize="0"/>
          <p:nvPr/>
        </p:nvPicPr>
        <p:blipFill>
          <a:blip r:embed="rId4">
            <a:alphaModFix/>
          </a:blip>
          <a:stretch>
            <a:fillRect/>
          </a:stretch>
        </p:blipFill>
        <p:spPr>
          <a:xfrm>
            <a:off x="12522750" y="3042025"/>
            <a:ext cx="5244400" cy="4469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51"/>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53" name="Google Shape;553;p51"/>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Synthèse étude pollution des sols (janvier 2022)</a:t>
            </a:r>
            <a:endParaRPr/>
          </a:p>
        </p:txBody>
      </p:sp>
      <p:pic>
        <p:nvPicPr>
          <p:cNvPr id="554" name="Google Shape;554;p51"/>
          <p:cNvPicPr preferRelativeResize="0"/>
          <p:nvPr/>
        </p:nvPicPr>
        <p:blipFill rotWithShape="1">
          <a:blip r:embed="rId3">
            <a:alphaModFix/>
          </a:blip>
          <a:srcRect b="67837" l="21930" r="0" t="0"/>
          <a:stretch/>
        </p:blipFill>
        <p:spPr>
          <a:xfrm>
            <a:off x="720000" y="2721500"/>
            <a:ext cx="8762300" cy="3938586"/>
          </a:xfrm>
          <a:prstGeom prst="rect">
            <a:avLst/>
          </a:prstGeom>
          <a:noFill/>
          <a:ln>
            <a:noFill/>
          </a:ln>
        </p:spPr>
      </p:pic>
      <p:pic>
        <p:nvPicPr>
          <p:cNvPr id="555" name="Google Shape;555;p51"/>
          <p:cNvPicPr preferRelativeResize="0"/>
          <p:nvPr/>
        </p:nvPicPr>
        <p:blipFill rotWithShape="1">
          <a:blip r:embed="rId3">
            <a:alphaModFix/>
          </a:blip>
          <a:srcRect b="0" l="0" r="0" t="32378"/>
          <a:stretch/>
        </p:blipFill>
        <p:spPr>
          <a:xfrm>
            <a:off x="9568475" y="2075350"/>
            <a:ext cx="8445275" cy="62307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2"/>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61" name="Google Shape;561;p52"/>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Synthèse étude pollution des sols (janvier 2022)</a:t>
            </a:r>
            <a:endParaRPr/>
          </a:p>
        </p:txBody>
      </p:sp>
      <p:pic>
        <p:nvPicPr>
          <p:cNvPr id="562" name="Google Shape;562;p52"/>
          <p:cNvPicPr preferRelativeResize="0"/>
          <p:nvPr/>
        </p:nvPicPr>
        <p:blipFill>
          <a:blip r:embed="rId3">
            <a:alphaModFix/>
          </a:blip>
          <a:stretch>
            <a:fillRect/>
          </a:stretch>
        </p:blipFill>
        <p:spPr>
          <a:xfrm>
            <a:off x="2145175" y="1179825"/>
            <a:ext cx="12592451" cy="89204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3"/>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68" name="Google Shape;568;p53"/>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Synthèse étude pollution des sols (janvier 2022)</a:t>
            </a:r>
            <a:endParaRPr/>
          </a:p>
        </p:txBody>
      </p:sp>
      <p:pic>
        <p:nvPicPr>
          <p:cNvPr id="569" name="Google Shape;569;p53"/>
          <p:cNvPicPr preferRelativeResize="0"/>
          <p:nvPr/>
        </p:nvPicPr>
        <p:blipFill>
          <a:blip r:embed="rId3">
            <a:alphaModFix/>
          </a:blip>
          <a:stretch>
            <a:fillRect/>
          </a:stretch>
        </p:blipFill>
        <p:spPr>
          <a:xfrm>
            <a:off x="1509625" y="1192875"/>
            <a:ext cx="12759326" cy="88890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4"/>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75" name="Google Shape;575;p54"/>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Synthèse étude biodiversité (mars 2020)</a:t>
            </a:r>
            <a:endParaRPr/>
          </a:p>
        </p:txBody>
      </p:sp>
      <p:pic>
        <p:nvPicPr>
          <p:cNvPr id="576" name="Google Shape;576;p54"/>
          <p:cNvPicPr preferRelativeResize="0"/>
          <p:nvPr/>
        </p:nvPicPr>
        <p:blipFill>
          <a:blip r:embed="rId3">
            <a:alphaModFix/>
          </a:blip>
          <a:stretch>
            <a:fillRect/>
          </a:stretch>
        </p:blipFill>
        <p:spPr>
          <a:xfrm>
            <a:off x="1811250" y="1179400"/>
            <a:ext cx="11929901" cy="8644500"/>
          </a:xfrm>
          <a:prstGeom prst="rect">
            <a:avLst/>
          </a:prstGeom>
          <a:noFill/>
          <a:ln>
            <a:noFill/>
          </a:ln>
        </p:spPr>
      </p:pic>
      <p:sp>
        <p:nvSpPr>
          <p:cNvPr id="577" name="Google Shape;577;p54"/>
          <p:cNvSpPr/>
          <p:nvPr/>
        </p:nvSpPr>
        <p:spPr>
          <a:xfrm rot="5400000">
            <a:off x="6918125" y="4128950"/>
            <a:ext cx="333300" cy="240000"/>
          </a:xfrm>
          <a:prstGeom prst="chevron">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5"/>
          <p:cNvSpPr txBox="1"/>
          <p:nvPr/>
        </p:nvSpPr>
        <p:spPr>
          <a:xfrm>
            <a:off x="915946" y="8572500"/>
            <a:ext cx="16456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
        <p:nvSpPr>
          <p:cNvPr id="583" name="Google Shape;583;p55"/>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Synthèse étude biodiversité (mars 2020)</a:t>
            </a:r>
            <a:endParaRPr/>
          </a:p>
        </p:txBody>
      </p:sp>
      <p:pic>
        <p:nvPicPr>
          <p:cNvPr id="584" name="Google Shape;584;p55"/>
          <p:cNvPicPr preferRelativeResize="0"/>
          <p:nvPr/>
        </p:nvPicPr>
        <p:blipFill>
          <a:blip r:embed="rId3">
            <a:alphaModFix/>
          </a:blip>
          <a:stretch>
            <a:fillRect/>
          </a:stretch>
        </p:blipFill>
        <p:spPr>
          <a:xfrm>
            <a:off x="2003600" y="1218950"/>
            <a:ext cx="11920650" cy="8683099"/>
          </a:xfrm>
          <a:prstGeom prst="rect">
            <a:avLst/>
          </a:prstGeom>
          <a:noFill/>
          <a:ln>
            <a:noFill/>
          </a:ln>
        </p:spPr>
      </p:pic>
      <p:sp>
        <p:nvSpPr>
          <p:cNvPr id="585" name="Google Shape;585;p55"/>
          <p:cNvSpPr/>
          <p:nvPr/>
        </p:nvSpPr>
        <p:spPr>
          <a:xfrm rot="5400000">
            <a:off x="7219725" y="4182825"/>
            <a:ext cx="333300" cy="240000"/>
          </a:xfrm>
          <a:prstGeom prst="chevron">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6"/>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highlight>
                  <a:srgbClr val="FFFFFF"/>
                </a:highlight>
              </a:rPr>
              <a:t>Rappel a</a:t>
            </a:r>
            <a:r>
              <a:rPr lang="fr-FR">
                <a:highlight>
                  <a:srgbClr val="FFFFFF"/>
                </a:highlight>
              </a:rPr>
              <a:t>mbitions environnementales visées</a:t>
            </a:r>
            <a:endParaRPr>
              <a:highlight>
                <a:srgbClr val="FFFFFF"/>
              </a:highlight>
            </a:endParaRPr>
          </a:p>
        </p:txBody>
      </p:sp>
      <p:sp>
        <p:nvSpPr>
          <p:cNvPr id="591" name="Google Shape;591;p56"/>
          <p:cNvSpPr txBox="1"/>
          <p:nvPr/>
        </p:nvSpPr>
        <p:spPr>
          <a:xfrm>
            <a:off x="1246500" y="2198750"/>
            <a:ext cx="15795000" cy="68343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Démarche Bâtiment Durable Francilien - Niveau Bronze</a:t>
            </a:r>
            <a:endParaRPr sz="2400">
              <a:solidFill>
                <a:schemeClr val="dk1"/>
              </a:solidFill>
            </a:endParaRPr>
          </a:p>
          <a:p>
            <a:pPr indent="0" lvl="0" marL="457200" marR="0" rtl="0" algn="l">
              <a:lnSpc>
                <a:spcPct val="115000"/>
              </a:lnSpc>
              <a:spcBef>
                <a:spcPts val="0"/>
              </a:spcBef>
              <a:spcAft>
                <a:spcPts val="0"/>
              </a:spcAft>
              <a:buNone/>
            </a:pPr>
            <a:r>
              <a:t/>
            </a:r>
            <a:endParaRPr sz="2400">
              <a:solidFill>
                <a:schemeClr val="dk1"/>
              </a:solidFill>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Environnement :</a:t>
            </a:r>
            <a:endParaRPr sz="2400">
              <a:solidFill>
                <a:schemeClr val="dk1"/>
              </a:solidFill>
            </a:endParaRPr>
          </a:p>
          <a:p>
            <a:pPr indent="-381000" lvl="1" marL="914400" marR="0" rtl="0" algn="l">
              <a:lnSpc>
                <a:spcPct val="115000"/>
              </a:lnSpc>
              <a:spcBef>
                <a:spcPts val="0"/>
              </a:spcBef>
              <a:spcAft>
                <a:spcPts val="0"/>
              </a:spcAft>
              <a:buClr>
                <a:schemeClr val="dk1"/>
              </a:buClr>
              <a:buSzPts val="2400"/>
              <a:buChar char="➢"/>
            </a:pPr>
            <a:r>
              <a:rPr lang="fr-FR" sz="2400">
                <a:solidFill>
                  <a:schemeClr val="dk1"/>
                </a:solidFill>
              </a:rPr>
              <a:t>Démarche Biodivercity (sans reconnaissance)</a:t>
            </a:r>
            <a:endParaRPr sz="2400">
              <a:solidFill>
                <a:schemeClr val="dk1"/>
              </a:solidFill>
            </a:endParaRPr>
          </a:p>
          <a:p>
            <a:pPr indent="-381000" lvl="1" marL="914400" marR="0" rtl="0" algn="l">
              <a:lnSpc>
                <a:spcPct val="115000"/>
              </a:lnSpc>
              <a:spcBef>
                <a:spcPts val="0"/>
              </a:spcBef>
              <a:spcAft>
                <a:spcPts val="0"/>
              </a:spcAft>
              <a:buClr>
                <a:schemeClr val="dk1"/>
              </a:buClr>
              <a:buSzPts val="2400"/>
              <a:buChar char="➢"/>
            </a:pPr>
            <a:r>
              <a:rPr lang="fr-FR" sz="2400">
                <a:solidFill>
                  <a:schemeClr val="dk1"/>
                </a:solidFill>
              </a:rPr>
              <a:t>Cour oasis</a:t>
            </a:r>
            <a:endParaRPr sz="2400">
              <a:solidFill>
                <a:schemeClr val="dk1"/>
              </a:solidFill>
            </a:endParaRPr>
          </a:p>
          <a:p>
            <a:pPr indent="0" lvl="0" marL="914400" marR="0" rtl="0" algn="l">
              <a:lnSpc>
                <a:spcPct val="115000"/>
              </a:lnSpc>
              <a:spcBef>
                <a:spcPts val="0"/>
              </a:spcBef>
              <a:spcAft>
                <a:spcPts val="0"/>
              </a:spcAft>
              <a:buNone/>
            </a:pPr>
            <a:r>
              <a:t/>
            </a:r>
            <a:endParaRPr sz="2400">
              <a:solidFill>
                <a:schemeClr val="dk1"/>
              </a:solidFill>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Niveau énergétique :</a:t>
            </a:r>
            <a:endParaRPr sz="2400">
              <a:solidFill>
                <a:schemeClr val="dk1"/>
              </a:solidFill>
            </a:endParaRPr>
          </a:p>
          <a:p>
            <a:pPr indent="-381000" lvl="1" marL="914400" marR="0" rtl="0" algn="l">
              <a:lnSpc>
                <a:spcPct val="115000"/>
              </a:lnSpc>
              <a:spcBef>
                <a:spcPts val="0"/>
              </a:spcBef>
              <a:spcAft>
                <a:spcPts val="0"/>
              </a:spcAft>
              <a:buClr>
                <a:schemeClr val="dk1"/>
              </a:buClr>
              <a:buSzPts val="2400"/>
              <a:buChar char="➢"/>
            </a:pPr>
            <a:r>
              <a:rPr lang="fr-FR" sz="2400">
                <a:solidFill>
                  <a:schemeClr val="dk1"/>
                </a:solidFill>
              </a:rPr>
              <a:t>RE2020 -20%</a:t>
            </a:r>
            <a:endParaRPr sz="2400">
              <a:solidFill>
                <a:schemeClr val="dk1"/>
              </a:solidFill>
            </a:endParaRPr>
          </a:p>
          <a:p>
            <a:pPr indent="-381000" lvl="1" marL="914400" marR="0" rtl="0" algn="l">
              <a:lnSpc>
                <a:spcPct val="115000"/>
              </a:lnSpc>
              <a:spcBef>
                <a:spcPts val="0"/>
              </a:spcBef>
              <a:spcAft>
                <a:spcPts val="0"/>
              </a:spcAft>
              <a:buClr>
                <a:schemeClr val="dk1"/>
              </a:buClr>
              <a:buSzPts val="2400"/>
              <a:buChar char="➢"/>
            </a:pPr>
            <a:r>
              <a:rPr lang="fr-FR" sz="2400">
                <a:solidFill>
                  <a:schemeClr val="dk1"/>
                </a:solidFill>
              </a:rPr>
              <a:t>RT2012 -20%</a:t>
            </a:r>
            <a:endParaRPr sz="2400">
              <a:solidFill>
                <a:schemeClr val="dk1"/>
              </a:solidFill>
            </a:endParaRPr>
          </a:p>
          <a:p>
            <a:pPr indent="0" lvl="0" marL="914400" marR="0" rtl="0" algn="l">
              <a:lnSpc>
                <a:spcPct val="115000"/>
              </a:lnSpc>
              <a:spcBef>
                <a:spcPts val="0"/>
              </a:spcBef>
              <a:spcAft>
                <a:spcPts val="0"/>
              </a:spcAft>
              <a:buNone/>
            </a:pPr>
            <a:r>
              <a:t/>
            </a:r>
            <a:endParaRPr sz="2400">
              <a:solidFill>
                <a:schemeClr val="dk1"/>
              </a:solidFill>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Niveau carbone :</a:t>
            </a:r>
            <a:endParaRPr sz="2400">
              <a:solidFill>
                <a:schemeClr val="dk1"/>
              </a:solidFill>
            </a:endParaRPr>
          </a:p>
          <a:p>
            <a:pPr indent="-381000" lvl="1" marL="914400" marR="0" rtl="0" algn="l">
              <a:lnSpc>
                <a:spcPct val="115000"/>
              </a:lnSpc>
              <a:spcBef>
                <a:spcPts val="0"/>
              </a:spcBef>
              <a:spcAft>
                <a:spcPts val="0"/>
              </a:spcAft>
              <a:buClr>
                <a:schemeClr val="dk1"/>
              </a:buClr>
              <a:buSzPts val="2400"/>
              <a:buChar char="➢"/>
            </a:pPr>
            <a:r>
              <a:rPr lang="fr-FR" sz="2400">
                <a:solidFill>
                  <a:schemeClr val="dk1"/>
                </a:solidFill>
              </a:rPr>
              <a:t>Niveau 2 du label biosourcé</a:t>
            </a:r>
            <a:endParaRPr sz="2400">
              <a:solidFill>
                <a:schemeClr val="dk1"/>
              </a:solidFill>
            </a:endParaRPr>
          </a:p>
          <a:p>
            <a:pPr indent="-381000" lvl="1" marL="914400" marR="0" rtl="0" algn="l">
              <a:lnSpc>
                <a:spcPct val="115000"/>
              </a:lnSpc>
              <a:spcBef>
                <a:spcPts val="0"/>
              </a:spcBef>
              <a:spcAft>
                <a:spcPts val="0"/>
              </a:spcAft>
              <a:buClr>
                <a:schemeClr val="dk1"/>
              </a:buClr>
              <a:buSzPts val="2400"/>
              <a:buChar char="➢"/>
            </a:pPr>
            <a:r>
              <a:rPr lang="fr-FR" sz="2400">
                <a:solidFill>
                  <a:schemeClr val="dk1"/>
                </a:solidFill>
              </a:rPr>
              <a:t>IC construction et IC énergie 2025</a:t>
            </a:r>
            <a:endParaRPr sz="2400">
              <a:solidFill>
                <a:schemeClr val="dk1"/>
              </a:solidFill>
            </a:endParaRPr>
          </a:p>
          <a:p>
            <a:pPr indent="0" lvl="0" marL="914400" marR="0" rtl="0" algn="l">
              <a:lnSpc>
                <a:spcPct val="115000"/>
              </a:lnSpc>
              <a:spcBef>
                <a:spcPts val="0"/>
              </a:spcBef>
              <a:spcAft>
                <a:spcPts val="0"/>
              </a:spcAft>
              <a:buNone/>
            </a:pPr>
            <a:r>
              <a:t/>
            </a:r>
            <a:endParaRPr sz="2400">
              <a:solidFill>
                <a:schemeClr val="dk1"/>
              </a:solidFill>
            </a:endParaRPr>
          </a:p>
          <a:p>
            <a:pPr indent="-381000" lvl="0" marL="457200" marR="0" rtl="0" algn="l">
              <a:lnSpc>
                <a:spcPct val="115000"/>
              </a:lnSpc>
              <a:spcBef>
                <a:spcPts val="0"/>
              </a:spcBef>
              <a:spcAft>
                <a:spcPts val="0"/>
              </a:spcAft>
              <a:buClr>
                <a:schemeClr val="dk1"/>
              </a:buClr>
              <a:buSzPts val="2400"/>
              <a:buChar char="❖"/>
            </a:pPr>
            <a:r>
              <a:rPr i="1" lang="fr-FR" sz="2400">
                <a:solidFill>
                  <a:schemeClr val="dk1"/>
                </a:solidFill>
              </a:rPr>
              <a:t>Confort :</a:t>
            </a:r>
            <a:endParaRPr i="1" sz="2400">
              <a:solidFill>
                <a:schemeClr val="dk1"/>
              </a:solidFill>
            </a:endParaRPr>
          </a:p>
          <a:p>
            <a:pPr indent="-381000" lvl="1" marL="914400" marR="0" rtl="0" algn="l">
              <a:lnSpc>
                <a:spcPct val="115000"/>
              </a:lnSpc>
              <a:spcBef>
                <a:spcPts val="0"/>
              </a:spcBef>
              <a:spcAft>
                <a:spcPts val="0"/>
              </a:spcAft>
              <a:buClr>
                <a:schemeClr val="dk1"/>
              </a:buClr>
              <a:buSzPts val="2400"/>
              <a:buChar char="➢"/>
            </a:pPr>
            <a:r>
              <a:rPr lang="fr-FR" sz="2400">
                <a:solidFill>
                  <a:schemeClr val="dk1"/>
                </a:solidFill>
              </a:rPr>
              <a:t>Rafraîchissement passif, inconfort limité à 50h/an</a:t>
            </a:r>
            <a:endParaRPr i="1" sz="24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3"/>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Présentation de la ZAC</a:t>
            </a:r>
            <a:endParaRPr b="1"/>
          </a:p>
        </p:txBody>
      </p:sp>
      <p:pic>
        <p:nvPicPr>
          <p:cNvPr id="96" name="Google Shape;96;p13"/>
          <p:cNvPicPr preferRelativeResize="0"/>
          <p:nvPr/>
        </p:nvPicPr>
        <p:blipFill>
          <a:blip r:embed="rId3">
            <a:alphaModFix/>
          </a:blip>
          <a:stretch>
            <a:fillRect/>
          </a:stretch>
        </p:blipFill>
        <p:spPr>
          <a:xfrm>
            <a:off x="1833400" y="1268700"/>
            <a:ext cx="5971301" cy="8091301"/>
          </a:xfrm>
          <a:prstGeom prst="rect">
            <a:avLst/>
          </a:prstGeom>
          <a:noFill/>
          <a:ln>
            <a:noFill/>
          </a:ln>
        </p:spPr>
      </p:pic>
      <p:sp>
        <p:nvSpPr>
          <p:cNvPr id="97" name="Google Shape;97;p13"/>
          <p:cNvSpPr/>
          <p:nvPr/>
        </p:nvSpPr>
        <p:spPr>
          <a:xfrm rot="5400000">
            <a:off x="2876175" y="4288800"/>
            <a:ext cx="333300" cy="240000"/>
          </a:xfrm>
          <a:prstGeom prst="chevron">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 name="Google Shape;98;p13"/>
          <p:cNvSpPr txBox="1"/>
          <p:nvPr/>
        </p:nvSpPr>
        <p:spPr>
          <a:xfrm>
            <a:off x="2157725" y="9474775"/>
            <a:ext cx="4511400" cy="52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FR"/>
              <a:t>Plan masse ZAC - octobre 2023</a:t>
            </a:r>
            <a:endParaRPr i="1"/>
          </a:p>
        </p:txBody>
      </p:sp>
      <p:sp>
        <p:nvSpPr>
          <p:cNvPr id="99" name="Google Shape;99;p13"/>
          <p:cNvSpPr txBox="1"/>
          <p:nvPr/>
        </p:nvSpPr>
        <p:spPr>
          <a:xfrm>
            <a:off x="8471350" y="1677788"/>
            <a:ext cx="9244500" cy="4710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fr-FR" sz="2400">
                <a:solidFill>
                  <a:schemeClr val="dk1"/>
                </a:solidFill>
              </a:rPr>
              <a:t>Objectifs de la ZAC : </a:t>
            </a:r>
            <a:endParaRPr b="1" sz="24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fr-FR" sz="2400">
                <a:solidFill>
                  <a:schemeClr val="dk1"/>
                </a:solidFill>
              </a:rPr>
              <a:t>T</a:t>
            </a:r>
            <a:r>
              <a:rPr lang="fr-FR" sz="2400">
                <a:solidFill>
                  <a:schemeClr val="dk1"/>
                </a:solidFill>
              </a:rPr>
              <a:t>ransformation d’un quartier aujourd’hui constitué de friches industrielles, de sites d’activités, de stockage et de fourrières</a:t>
            </a:r>
            <a:endParaRPr sz="24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24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fr-FR" sz="2400">
                <a:solidFill>
                  <a:schemeClr val="dk1"/>
                </a:solidFill>
              </a:rPr>
              <a:t>Programme :</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1 300 logements</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Promenade végétalisée de 14 000 m²</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Equipements publics </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Création de l’avenue de la Liberté reliée à la ligne 14</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1500 m² de commerces de proximité</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L</a:t>
            </a:r>
            <a:r>
              <a:rPr lang="fr-FR" sz="2400">
                <a:solidFill>
                  <a:schemeClr val="dk1"/>
                </a:solidFill>
              </a:rPr>
              <a:t>abel « ÉcoQuartier » </a:t>
            </a:r>
            <a:endParaRPr sz="2400">
              <a:solidFill>
                <a:srgbClr val="7F7F7F"/>
              </a:solidFill>
              <a:highlight>
                <a:srgbClr val="FFFF00"/>
              </a:highlight>
            </a:endParaRPr>
          </a:p>
        </p:txBody>
      </p:sp>
      <p:sp>
        <p:nvSpPr>
          <p:cNvPr id="100" name="Google Shape;100;p13"/>
          <p:cNvSpPr txBox="1"/>
          <p:nvPr/>
        </p:nvSpPr>
        <p:spPr>
          <a:xfrm>
            <a:off x="8484550" y="6854363"/>
            <a:ext cx="9218100" cy="182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r-FR" sz="2400">
                <a:solidFill>
                  <a:schemeClr val="dk1"/>
                </a:solidFill>
              </a:rPr>
              <a:t>Choix du site :</a:t>
            </a:r>
            <a:endParaRPr b="1"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Foncier </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fr-FR" sz="2400">
                <a:solidFill>
                  <a:schemeClr val="dk1"/>
                </a:solidFill>
              </a:rPr>
              <a:t>Risques inondation et pollution des sols présents mais plus faibles que sur d’autres sites étudiés</a:t>
            </a:r>
            <a:endParaRPr/>
          </a:p>
        </p:txBody>
      </p:sp>
      <p:sp>
        <p:nvSpPr>
          <p:cNvPr id="101" name="Google Shape;101;p13"/>
          <p:cNvSpPr txBox="1"/>
          <p:nvPr/>
        </p:nvSpPr>
        <p:spPr>
          <a:xfrm>
            <a:off x="2644867" y="3844391"/>
            <a:ext cx="795900" cy="3768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FR" sz="1800">
                <a:solidFill>
                  <a:schemeClr val="accent6"/>
                </a:solidFill>
                <a:highlight>
                  <a:schemeClr val="lt1"/>
                </a:highlight>
              </a:rPr>
              <a:t>Site</a:t>
            </a:r>
            <a:endParaRPr b="1" sz="1800">
              <a:solidFill>
                <a:schemeClr val="accent6"/>
              </a:solidFill>
              <a:highlight>
                <a:schemeClr val="lt1"/>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4"/>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Présentation du site</a:t>
            </a:r>
            <a:endParaRPr b="1"/>
          </a:p>
        </p:txBody>
      </p:sp>
      <p:pic>
        <p:nvPicPr>
          <p:cNvPr id="107" name="Google Shape;107;p14"/>
          <p:cNvPicPr preferRelativeResize="0"/>
          <p:nvPr/>
        </p:nvPicPr>
        <p:blipFill>
          <a:blip r:embed="rId3">
            <a:alphaModFix/>
          </a:blip>
          <a:stretch>
            <a:fillRect/>
          </a:stretch>
        </p:blipFill>
        <p:spPr>
          <a:xfrm>
            <a:off x="1158275" y="1452300"/>
            <a:ext cx="7384300" cy="5601625"/>
          </a:xfrm>
          <a:prstGeom prst="rect">
            <a:avLst/>
          </a:prstGeom>
          <a:noFill/>
          <a:ln>
            <a:noFill/>
          </a:ln>
        </p:spPr>
      </p:pic>
      <p:sp>
        <p:nvSpPr>
          <p:cNvPr id="108" name="Google Shape;108;p14"/>
          <p:cNvSpPr txBox="1"/>
          <p:nvPr/>
        </p:nvSpPr>
        <p:spPr>
          <a:xfrm>
            <a:off x="9314350" y="2283688"/>
            <a:ext cx="8369400" cy="2290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fr-FR" sz="2400">
                <a:solidFill>
                  <a:schemeClr val="dk1"/>
                </a:solidFill>
              </a:rPr>
              <a:t>Contraintes parcelle :</a:t>
            </a:r>
            <a:endParaRPr b="1" sz="2400">
              <a:solidFill>
                <a:schemeClr val="dk1"/>
              </a:solidFill>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Ancienne fourrière, aire d’accueil des gens du voyage</a:t>
            </a:r>
            <a:endParaRPr sz="2400">
              <a:solidFill>
                <a:schemeClr val="dk1"/>
              </a:solidFill>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Sols pollués </a:t>
            </a:r>
            <a:endParaRPr sz="2400">
              <a:solidFill>
                <a:schemeClr val="dk1"/>
              </a:solidFill>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Risque inondation (Zone C du PPRI) &gt; emprise au sol limitée à 60%</a:t>
            </a:r>
            <a:endParaRPr sz="2400">
              <a:solidFill>
                <a:schemeClr val="dk1"/>
              </a:solidFill>
            </a:endParaRPr>
          </a:p>
        </p:txBody>
      </p:sp>
      <p:pic>
        <p:nvPicPr>
          <p:cNvPr id="109" name="Google Shape;109;p14"/>
          <p:cNvPicPr preferRelativeResize="0"/>
          <p:nvPr/>
        </p:nvPicPr>
        <p:blipFill>
          <a:blip r:embed="rId4">
            <a:alphaModFix/>
          </a:blip>
          <a:stretch>
            <a:fillRect/>
          </a:stretch>
        </p:blipFill>
        <p:spPr>
          <a:xfrm>
            <a:off x="881701" y="7144275"/>
            <a:ext cx="7937449" cy="2825804"/>
          </a:xfrm>
          <a:prstGeom prst="rect">
            <a:avLst/>
          </a:prstGeom>
          <a:noFill/>
          <a:ln>
            <a:noFill/>
          </a:ln>
        </p:spPr>
      </p:pic>
      <p:sp>
        <p:nvSpPr>
          <p:cNvPr id="110" name="Google Shape;110;p14"/>
          <p:cNvSpPr txBox="1"/>
          <p:nvPr/>
        </p:nvSpPr>
        <p:spPr>
          <a:xfrm>
            <a:off x="9314350" y="5501650"/>
            <a:ext cx="8045100" cy="1311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fr-FR" sz="2400">
                <a:solidFill>
                  <a:schemeClr val="dk1"/>
                </a:solidFill>
                <a:highlight>
                  <a:srgbClr val="FFFFFF"/>
                </a:highlight>
              </a:rPr>
              <a:t>Surfaces :</a:t>
            </a:r>
            <a:endParaRPr b="1" sz="2400">
              <a:solidFill>
                <a:schemeClr val="dk1"/>
              </a:solidFill>
              <a:highlight>
                <a:srgbClr val="FFFFFF"/>
              </a:highlight>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P</a:t>
            </a:r>
            <a:r>
              <a:rPr lang="fr-FR" sz="2400">
                <a:solidFill>
                  <a:schemeClr val="dk1"/>
                </a:solidFill>
              </a:rPr>
              <a:t>arcelle : 6 750 m²</a:t>
            </a:r>
            <a:endParaRPr sz="2400">
              <a:solidFill>
                <a:schemeClr val="dk1"/>
              </a:solidFill>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Bâtiment : 6 700 m² SDP</a:t>
            </a:r>
            <a:endParaRPr sz="24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5"/>
          <p:cNvSpPr txBox="1"/>
          <p:nvPr>
            <p:ph type="title"/>
          </p:nvPr>
        </p:nvSpPr>
        <p:spPr>
          <a:xfrm>
            <a:off x="720000" y="180000"/>
            <a:ext cx="160932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Données programme</a:t>
            </a:r>
            <a:endParaRPr/>
          </a:p>
        </p:txBody>
      </p:sp>
      <p:sp>
        <p:nvSpPr>
          <p:cNvPr id="116" name="Google Shape;116;p15"/>
          <p:cNvSpPr txBox="1"/>
          <p:nvPr/>
        </p:nvSpPr>
        <p:spPr>
          <a:xfrm>
            <a:off x="10446325" y="1719650"/>
            <a:ext cx="7409400" cy="1680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rPr>
              <a:t>Budget (estimation mai 2022) :</a:t>
            </a:r>
            <a:endParaRPr b="1" sz="2400">
              <a:solidFill>
                <a:schemeClr val="dk1"/>
              </a:solidFill>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Coût construction : 16,8 M€HT</a:t>
            </a:r>
            <a:endParaRPr sz="2400">
              <a:solidFill>
                <a:schemeClr val="dk1"/>
              </a:solidFill>
            </a:endParaRPr>
          </a:p>
          <a:p>
            <a:pPr indent="-342900" lvl="0" marL="342900" marR="0" rtl="0" algn="l">
              <a:lnSpc>
                <a:spcPct val="115000"/>
              </a:lnSpc>
              <a:spcBef>
                <a:spcPts val="0"/>
              </a:spcBef>
              <a:spcAft>
                <a:spcPts val="0"/>
              </a:spcAft>
              <a:buClr>
                <a:schemeClr val="dk1"/>
              </a:buClr>
              <a:buSzPts val="2400"/>
              <a:buChar char="●"/>
            </a:pPr>
            <a:r>
              <a:rPr lang="fr-FR" sz="2400">
                <a:solidFill>
                  <a:schemeClr val="dk1"/>
                </a:solidFill>
              </a:rPr>
              <a:t>Coûts</a:t>
            </a:r>
            <a:r>
              <a:rPr lang="fr-FR" sz="2400">
                <a:solidFill>
                  <a:schemeClr val="dk1"/>
                </a:solidFill>
              </a:rPr>
              <a:t> autres (installation chantier, dépollution, voiries..) : 4,5 M€HT</a:t>
            </a:r>
            <a:endParaRPr sz="2400">
              <a:solidFill>
                <a:schemeClr val="dk1"/>
              </a:solidFill>
            </a:endParaRPr>
          </a:p>
        </p:txBody>
      </p:sp>
      <p:sp>
        <p:nvSpPr>
          <p:cNvPr id="117" name="Google Shape;117;p15"/>
          <p:cNvSpPr txBox="1"/>
          <p:nvPr/>
        </p:nvSpPr>
        <p:spPr>
          <a:xfrm>
            <a:off x="833700" y="1719650"/>
            <a:ext cx="8535600" cy="2161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fr-FR" sz="2400">
                <a:solidFill>
                  <a:schemeClr val="dk1"/>
                </a:solidFill>
              </a:rPr>
              <a:t>F</a:t>
            </a:r>
            <a:r>
              <a:rPr b="1" lang="fr-FR" sz="2400">
                <a:solidFill>
                  <a:schemeClr val="dk1"/>
                </a:solidFill>
              </a:rPr>
              <a:t>onctionnel :</a:t>
            </a:r>
            <a:endParaRPr b="1" sz="2400">
              <a:solidFill>
                <a:schemeClr val="dk1"/>
              </a:solidFill>
            </a:endParaRPr>
          </a:p>
          <a:p>
            <a:pPr indent="-342900" lvl="0" marL="342900" rtl="0" algn="l">
              <a:lnSpc>
                <a:spcPct val="115000"/>
              </a:lnSpc>
              <a:spcBef>
                <a:spcPts val="0"/>
              </a:spcBef>
              <a:spcAft>
                <a:spcPts val="0"/>
              </a:spcAft>
              <a:buClr>
                <a:schemeClr val="dk1"/>
              </a:buClr>
              <a:buSzPts val="2400"/>
              <a:buChar char="●"/>
            </a:pPr>
            <a:r>
              <a:rPr lang="fr-FR" sz="2400">
                <a:solidFill>
                  <a:schemeClr val="dk1"/>
                </a:solidFill>
              </a:rPr>
              <a:t>Effectifs : 18 classes, 504 élèves, 69 personnels</a:t>
            </a:r>
            <a:endParaRPr sz="2400">
              <a:solidFill>
                <a:schemeClr val="dk1"/>
              </a:solidFill>
            </a:endParaRPr>
          </a:p>
          <a:p>
            <a:pPr indent="-342900" lvl="0" marL="342900" rtl="0" algn="l">
              <a:lnSpc>
                <a:spcPct val="115000"/>
              </a:lnSpc>
              <a:spcBef>
                <a:spcPts val="0"/>
              </a:spcBef>
              <a:spcAft>
                <a:spcPts val="0"/>
              </a:spcAft>
              <a:buClr>
                <a:schemeClr val="dk1"/>
              </a:buClr>
              <a:buSzPts val="2400"/>
              <a:buChar char="●"/>
            </a:pPr>
            <a:r>
              <a:rPr lang="fr-FR" sz="2400">
                <a:solidFill>
                  <a:schemeClr val="dk1"/>
                </a:solidFill>
              </a:rPr>
              <a:t>Espaces mutualisés avec associations (gymnase, salle polyvalente) et riverains (cours, parvis)</a:t>
            </a:r>
            <a:endParaRPr sz="2400">
              <a:solidFill>
                <a:schemeClr val="dk1"/>
              </a:solidFill>
            </a:endParaRPr>
          </a:p>
          <a:p>
            <a:pPr indent="-342900" lvl="0" marL="342900" rtl="0" algn="l">
              <a:lnSpc>
                <a:spcPct val="115000"/>
              </a:lnSpc>
              <a:spcBef>
                <a:spcPts val="0"/>
              </a:spcBef>
              <a:spcAft>
                <a:spcPts val="0"/>
              </a:spcAft>
              <a:buClr>
                <a:schemeClr val="dk1"/>
              </a:buClr>
              <a:buSzPts val="2400"/>
              <a:buChar char="●"/>
            </a:pPr>
            <a:r>
              <a:rPr lang="fr-FR" sz="2400">
                <a:solidFill>
                  <a:schemeClr val="dk1"/>
                </a:solidFill>
              </a:rPr>
              <a:t>Centre de loisir</a:t>
            </a:r>
            <a:endParaRPr sz="2400">
              <a:solidFill>
                <a:schemeClr val="dk1"/>
              </a:solidFill>
            </a:endParaRPr>
          </a:p>
        </p:txBody>
      </p:sp>
      <p:sp>
        <p:nvSpPr>
          <p:cNvPr id="118" name="Google Shape;118;p15"/>
          <p:cNvSpPr txBox="1"/>
          <p:nvPr/>
        </p:nvSpPr>
        <p:spPr>
          <a:xfrm>
            <a:off x="833700" y="4627963"/>
            <a:ext cx="10728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rPr>
              <a:t>Planning</a:t>
            </a:r>
            <a:r>
              <a:rPr b="1" lang="fr-FR" sz="2400">
                <a:solidFill>
                  <a:schemeClr val="dk1"/>
                </a:solidFill>
              </a:rPr>
              <a:t> :</a:t>
            </a:r>
            <a:endParaRPr sz="2400">
              <a:solidFill>
                <a:schemeClr val="dk1"/>
              </a:solidFill>
            </a:endParaRPr>
          </a:p>
        </p:txBody>
      </p:sp>
      <p:grpSp>
        <p:nvGrpSpPr>
          <p:cNvPr id="119" name="Google Shape;119;p15"/>
          <p:cNvGrpSpPr/>
          <p:nvPr/>
        </p:nvGrpSpPr>
        <p:grpSpPr>
          <a:xfrm>
            <a:off x="1055177" y="5982250"/>
            <a:ext cx="2731983" cy="3022401"/>
            <a:chOff x="1083025" y="1842850"/>
            <a:chExt cx="1834900" cy="1511200"/>
          </a:xfrm>
        </p:grpSpPr>
        <p:sp>
          <p:nvSpPr>
            <p:cNvPr id="120" name="Google Shape;120;p15"/>
            <p:cNvSpPr txBox="1"/>
            <p:nvPr/>
          </p:nvSpPr>
          <p:spPr>
            <a:xfrm>
              <a:off x="1330044" y="1842850"/>
              <a:ext cx="891000" cy="241200"/>
            </a:xfrm>
            <a:prstGeom prst="rect">
              <a:avLst/>
            </a:prstGeom>
            <a:noFill/>
            <a:ln>
              <a:noFill/>
            </a:ln>
          </p:spPr>
          <p:txBody>
            <a:bodyPr anchorCtr="0" anchor="t" bIns="182850" lIns="182850" spcFirstLastPara="1" rIns="182850" wrap="square" tIns="182850">
              <a:noAutofit/>
            </a:bodyPr>
            <a:lstStyle/>
            <a:p>
              <a:pPr indent="0" lvl="0" marL="0" rtl="0" algn="r">
                <a:lnSpc>
                  <a:spcPct val="115000"/>
                </a:lnSpc>
                <a:spcBef>
                  <a:spcPts val="0"/>
                </a:spcBef>
                <a:spcAft>
                  <a:spcPts val="3200"/>
                </a:spcAft>
                <a:buNone/>
              </a:pPr>
              <a:r>
                <a:rPr lang="fr-FR" sz="1600">
                  <a:solidFill>
                    <a:srgbClr val="0C57D3"/>
                  </a:solidFill>
                  <a:latin typeface="Roboto"/>
                  <a:ea typeface="Roboto"/>
                  <a:cs typeface="Roboto"/>
                  <a:sym typeface="Roboto"/>
                </a:rPr>
                <a:t>Fin 2023</a:t>
              </a:r>
              <a:endParaRPr sz="1600">
                <a:solidFill>
                  <a:srgbClr val="0C57D3"/>
                </a:solidFill>
                <a:latin typeface="Roboto"/>
                <a:ea typeface="Roboto"/>
                <a:cs typeface="Roboto"/>
                <a:sym typeface="Roboto"/>
              </a:endParaRPr>
            </a:p>
          </p:txBody>
        </p:sp>
        <p:sp>
          <p:nvSpPr>
            <p:cNvPr id="121" name="Google Shape;121;p15"/>
            <p:cNvSpPr txBox="1"/>
            <p:nvPr/>
          </p:nvSpPr>
          <p:spPr>
            <a:xfrm>
              <a:off x="1247879" y="2907650"/>
              <a:ext cx="1505100" cy="446400"/>
            </a:xfrm>
            <a:prstGeom prst="rect">
              <a:avLst/>
            </a:prstGeom>
            <a:noFill/>
            <a:ln>
              <a:noFill/>
            </a:ln>
          </p:spPr>
          <p:txBody>
            <a:bodyPr anchorCtr="0" anchor="b" bIns="182850" lIns="182850" spcFirstLastPara="1" rIns="182850" wrap="square" tIns="182850">
              <a:noAutofit/>
            </a:bodyPr>
            <a:lstStyle/>
            <a:p>
              <a:pPr indent="0" lvl="0" marL="0" rtl="0" algn="ctr">
                <a:lnSpc>
                  <a:spcPct val="115000"/>
                </a:lnSpc>
                <a:spcBef>
                  <a:spcPts val="0"/>
                </a:spcBef>
                <a:spcAft>
                  <a:spcPts val="0"/>
                </a:spcAft>
                <a:buNone/>
              </a:pPr>
              <a:r>
                <a:rPr b="1" lang="fr-FR" sz="2000">
                  <a:solidFill>
                    <a:srgbClr val="0C57D3"/>
                  </a:solidFill>
                  <a:latin typeface="Roboto"/>
                  <a:ea typeface="Roboto"/>
                  <a:cs typeface="Roboto"/>
                  <a:sym typeface="Roboto"/>
                </a:rPr>
                <a:t>Programmation puis Concours MOE</a:t>
              </a:r>
              <a:endParaRPr b="1" sz="2000">
                <a:solidFill>
                  <a:srgbClr val="0C57D3"/>
                </a:solidFill>
                <a:latin typeface="Roboto"/>
                <a:ea typeface="Roboto"/>
                <a:cs typeface="Roboto"/>
                <a:sym typeface="Roboto"/>
              </a:endParaRPr>
            </a:p>
          </p:txBody>
        </p:sp>
        <p:cxnSp>
          <p:nvCxnSpPr>
            <p:cNvPr id="122" name="Google Shape;122;p15"/>
            <p:cNvCxnSpPr/>
            <p:nvPr/>
          </p:nvCxnSpPr>
          <p:spPr>
            <a:xfrm>
              <a:off x="2221036" y="2084050"/>
              <a:ext cx="524400" cy="239400"/>
            </a:xfrm>
            <a:prstGeom prst="straightConnector1">
              <a:avLst/>
            </a:prstGeom>
            <a:noFill/>
            <a:ln cap="flat" cmpd="sng" w="9525">
              <a:solidFill>
                <a:srgbClr val="0D5CDF"/>
              </a:solidFill>
              <a:prstDash val="solid"/>
              <a:round/>
              <a:headEnd len="sm" w="sm" type="none"/>
              <a:tailEnd len="sm" w="sm" type="none"/>
            </a:ln>
          </p:spPr>
        </p:cxnSp>
        <p:sp>
          <p:nvSpPr>
            <p:cNvPr id="123" name="Google Shape;123;p15"/>
            <p:cNvSpPr/>
            <p:nvPr/>
          </p:nvSpPr>
          <p:spPr>
            <a:xfrm flipH="1">
              <a:off x="1083025" y="2306625"/>
              <a:ext cx="1834800" cy="143400"/>
            </a:xfrm>
            <a:prstGeom prst="parallelogram">
              <a:avLst>
                <a:gd fmla="val 96952" name="adj"/>
              </a:avLst>
            </a:prstGeom>
            <a:solidFill>
              <a:srgbClr val="0D5CD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fr-FR" sz="2800"/>
                <a:t>  </a:t>
              </a:r>
              <a:endParaRPr sz="2800"/>
            </a:p>
          </p:txBody>
        </p:sp>
        <p:sp>
          <p:nvSpPr>
            <p:cNvPr id="124" name="Google Shape;124;p15"/>
            <p:cNvSpPr/>
            <p:nvPr/>
          </p:nvSpPr>
          <p:spPr>
            <a:xfrm>
              <a:off x="1083125" y="2460449"/>
              <a:ext cx="1834800" cy="143400"/>
            </a:xfrm>
            <a:prstGeom prst="parallelogram">
              <a:avLst>
                <a:gd fmla="val 96952" name="adj"/>
              </a:avLst>
            </a:prstGeom>
            <a:solidFill>
              <a:srgbClr val="0942A1"/>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nvGrpSpPr>
          <p:cNvPr id="125" name="Google Shape;125;p15"/>
          <p:cNvGrpSpPr/>
          <p:nvPr/>
        </p:nvGrpSpPr>
        <p:grpSpPr>
          <a:xfrm>
            <a:off x="3519586" y="5935625"/>
            <a:ext cx="2821549" cy="3069025"/>
            <a:chOff x="1022869" y="1819537"/>
            <a:chExt cx="1895056" cy="1534513"/>
          </a:xfrm>
        </p:grpSpPr>
        <p:sp>
          <p:nvSpPr>
            <p:cNvPr id="126" name="Google Shape;126;p15"/>
            <p:cNvSpPr txBox="1"/>
            <p:nvPr/>
          </p:nvSpPr>
          <p:spPr>
            <a:xfrm>
              <a:off x="1245694" y="1819537"/>
              <a:ext cx="1001400" cy="241200"/>
            </a:xfrm>
            <a:prstGeom prst="rect">
              <a:avLst/>
            </a:prstGeom>
            <a:noFill/>
            <a:ln>
              <a:noFill/>
            </a:ln>
          </p:spPr>
          <p:txBody>
            <a:bodyPr anchorCtr="0" anchor="t" bIns="182850" lIns="182850" spcFirstLastPara="1" rIns="182850" wrap="square" tIns="182850">
              <a:noAutofit/>
            </a:bodyPr>
            <a:lstStyle/>
            <a:p>
              <a:pPr indent="0" lvl="0" marL="0" rtl="0" algn="r">
                <a:lnSpc>
                  <a:spcPct val="115000"/>
                </a:lnSpc>
                <a:spcBef>
                  <a:spcPts val="0"/>
                </a:spcBef>
                <a:spcAft>
                  <a:spcPts val="3200"/>
                </a:spcAft>
                <a:buNone/>
              </a:pPr>
              <a:r>
                <a:rPr lang="fr-FR" sz="1600">
                  <a:solidFill>
                    <a:srgbClr val="0C57D3"/>
                  </a:solidFill>
                  <a:latin typeface="Roboto"/>
                  <a:ea typeface="Roboto"/>
                  <a:cs typeface="Roboto"/>
                  <a:sym typeface="Roboto"/>
                </a:rPr>
                <a:t>Fin février 2025</a:t>
              </a:r>
              <a:endParaRPr sz="1600">
                <a:solidFill>
                  <a:srgbClr val="0C57D3"/>
                </a:solidFill>
                <a:latin typeface="Roboto"/>
                <a:ea typeface="Roboto"/>
                <a:cs typeface="Roboto"/>
                <a:sym typeface="Roboto"/>
              </a:endParaRPr>
            </a:p>
          </p:txBody>
        </p:sp>
        <p:sp>
          <p:nvSpPr>
            <p:cNvPr id="127" name="Google Shape;127;p15"/>
            <p:cNvSpPr txBox="1"/>
            <p:nvPr/>
          </p:nvSpPr>
          <p:spPr>
            <a:xfrm>
              <a:off x="1022869" y="2823650"/>
              <a:ext cx="1834800" cy="530400"/>
            </a:xfrm>
            <a:prstGeom prst="rect">
              <a:avLst/>
            </a:prstGeom>
            <a:noFill/>
            <a:ln>
              <a:noFill/>
            </a:ln>
          </p:spPr>
          <p:txBody>
            <a:bodyPr anchorCtr="0" anchor="b" bIns="182850" lIns="182850" spcFirstLastPara="1" rIns="182850" wrap="square" tIns="182850">
              <a:noAutofit/>
            </a:bodyPr>
            <a:lstStyle/>
            <a:p>
              <a:pPr indent="0" lvl="0" marL="0" rtl="0" algn="ctr">
                <a:lnSpc>
                  <a:spcPct val="115000"/>
                </a:lnSpc>
                <a:spcBef>
                  <a:spcPts val="0"/>
                </a:spcBef>
                <a:spcAft>
                  <a:spcPts val="0"/>
                </a:spcAft>
                <a:buNone/>
              </a:pPr>
              <a:r>
                <a:rPr b="1" lang="fr-FR" sz="2000" u="sng">
                  <a:solidFill>
                    <a:srgbClr val="0C57D3"/>
                  </a:solidFill>
                  <a:latin typeface="Roboto"/>
                  <a:ea typeface="Roboto"/>
                  <a:cs typeface="Roboto"/>
                  <a:sym typeface="Roboto"/>
                </a:rPr>
                <a:t>Lancement études</a:t>
              </a:r>
              <a:r>
                <a:rPr b="1" lang="fr-FR" sz="2000">
                  <a:solidFill>
                    <a:srgbClr val="0C57D3"/>
                  </a:solidFill>
                  <a:latin typeface="Roboto"/>
                  <a:ea typeface="Roboto"/>
                  <a:cs typeface="Roboto"/>
                  <a:sym typeface="Roboto"/>
                </a:rPr>
                <a:t> </a:t>
              </a:r>
              <a:r>
                <a:rPr b="1" lang="fr-FR" sz="2000" u="sng">
                  <a:solidFill>
                    <a:srgbClr val="0C57D3"/>
                  </a:solidFill>
                  <a:latin typeface="Roboto"/>
                  <a:ea typeface="Roboto"/>
                  <a:cs typeface="Roboto"/>
                  <a:sym typeface="Roboto"/>
                </a:rPr>
                <a:t>APS / APD fin décembre 2024</a:t>
              </a:r>
              <a:endParaRPr b="1" sz="2000" u="sng">
                <a:solidFill>
                  <a:srgbClr val="0C57D3"/>
                </a:solidFill>
                <a:latin typeface="Roboto"/>
                <a:ea typeface="Roboto"/>
                <a:cs typeface="Roboto"/>
                <a:sym typeface="Roboto"/>
              </a:endParaRPr>
            </a:p>
          </p:txBody>
        </p:sp>
        <p:cxnSp>
          <p:nvCxnSpPr>
            <p:cNvPr id="128" name="Google Shape;128;p15"/>
            <p:cNvCxnSpPr/>
            <p:nvPr/>
          </p:nvCxnSpPr>
          <p:spPr>
            <a:xfrm>
              <a:off x="2221036" y="2084050"/>
              <a:ext cx="524400" cy="239400"/>
            </a:xfrm>
            <a:prstGeom prst="straightConnector1">
              <a:avLst/>
            </a:prstGeom>
            <a:noFill/>
            <a:ln cap="flat" cmpd="sng" w="9525">
              <a:solidFill>
                <a:srgbClr val="0D5CDF"/>
              </a:solidFill>
              <a:prstDash val="solid"/>
              <a:round/>
              <a:headEnd len="sm" w="sm" type="none"/>
              <a:tailEnd len="sm" w="sm" type="none"/>
            </a:ln>
          </p:spPr>
        </p:cxnSp>
        <p:sp>
          <p:nvSpPr>
            <p:cNvPr id="129" name="Google Shape;129;p15"/>
            <p:cNvSpPr/>
            <p:nvPr/>
          </p:nvSpPr>
          <p:spPr>
            <a:xfrm flipH="1">
              <a:off x="1083025" y="2306625"/>
              <a:ext cx="1834800" cy="143400"/>
            </a:xfrm>
            <a:prstGeom prst="parallelogram">
              <a:avLst>
                <a:gd fmla="val 96952" name="adj"/>
              </a:avLst>
            </a:prstGeom>
            <a:solidFill>
              <a:srgbClr val="0D5CD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fr-FR" sz="2800"/>
                <a:t>  </a:t>
              </a:r>
              <a:endParaRPr sz="2800"/>
            </a:p>
          </p:txBody>
        </p:sp>
        <p:sp>
          <p:nvSpPr>
            <p:cNvPr id="130" name="Google Shape;130;p15"/>
            <p:cNvSpPr/>
            <p:nvPr/>
          </p:nvSpPr>
          <p:spPr>
            <a:xfrm>
              <a:off x="1083125" y="2460449"/>
              <a:ext cx="1834800" cy="143400"/>
            </a:xfrm>
            <a:prstGeom prst="parallelogram">
              <a:avLst>
                <a:gd fmla="val 96952" name="adj"/>
              </a:avLst>
            </a:prstGeom>
            <a:solidFill>
              <a:srgbClr val="0942A1"/>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nvGrpSpPr>
          <p:cNvPr id="131" name="Google Shape;131;p15"/>
          <p:cNvGrpSpPr/>
          <p:nvPr/>
        </p:nvGrpSpPr>
        <p:grpSpPr>
          <a:xfrm>
            <a:off x="6199952" y="5982250"/>
            <a:ext cx="2731983" cy="2400200"/>
            <a:chOff x="1083025" y="1842850"/>
            <a:chExt cx="1834900" cy="1200100"/>
          </a:xfrm>
        </p:grpSpPr>
        <p:sp>
          <p:nvSpPr>
            <p:cNvPr id="132" name="Google Shape;132;p15"/>
            <p:cNvSpPr txBox="1"/>
            <p:nvPr/>
          </p:nvSpPr>
          <p:spPr>
            <a:xfrm>
              <a:off x="1176305" y="1842850"/>
              <a:ext cx="1295400" cy="241200"/>
            </a:xfrm>
            <a:prstGeom prst="rect">
              <a:avLst/>
            </a:prstGeom>
            <a:noFill/>
            <a:ln>
              <a:noFill/>
            </a:ln>
          </p:spPr>
          <p:txBody>
            <a:bodyPr anchorCtr="0" anchor="t" bIns="182850" lIns="182850" spcFirstLastPara="1" rIns="182850" wrap="square" tIns="182850">
              <a:noAutofit/>
            </a:bodyPr>
            <a:lstStyle/>
            <a:p>
              <a:pPr indent="0" lvl="0" marL="0" rtl="0" algn="r">
                <a:lnSpc>
                  <a:spcPct val="115000"/>
                </a:lnSpc>
                <a:spcBef>
                  <a:spcPts val="0"/>
                </a:spcBef>
                <a:spcAft>
                  <a:spcPts val="3200"/>
                </a:spcAft>
                <a:buNone/>
              </a:pPr>
              <a:r>
                <a:rPr lang="fr-FR" sz="1600">
                  <a:solidFill>
                    <a:srgbClr val="0C57D3"/>
                  </a:solidFill>
                  <a:latin typeface="Roboto"/>
                  <a:ea typeface="Roboto"/>
                  <a:cs typeface="Roboto"/>
                  <a:sym typeface="Roboto"/>
                </a:rPr>
                <a:t>Mai 2025</a:t>
              </a:r>
              <a:endParaRPr sz="1600">
                <a:solidFill>
                  <a:srgbClr val="0C57D3"/>
                </a:solidFill>
                <a:latin typeface="Roboto"/>
                <a:ea typeface="Roboto"/>
                <a:cs typeface="Roboto"/>
                <a:sym typeface="Roboto"/>
              </a:endParaRPr>
            </a:p>
          </p:txBody>
        </p:sp>
        <p:sp>
          <p:nvSpPr>
            <p:cNvPr id="133" name="Google Shape;133;p15"/>
            <p:cNvSpPr txBox="1"/>
            <p:nvPr/>
          </p:nvSpPr>
          <p:spPr>
            <a:xfrm>
              <a:off x="1177850" y="2702750"/>
              <a:ext cx="1505100" cy="340200"/>
            </a:xfrm>
            <a:prstGeom prst="rect">
              <a:avLst/>
            </a:prstGeom>
            <a:noFill/>
            <a:ln>
              <a:noFill/>
            </a:ln>
          </p:spPr>
          <p:txBody>
            <a:bodyPr anchorCtr="0" anchor="b" bIns="182850" lIns="182850" spcFirstLastPara="1" rIns="182850" wrap="square" tIns="182850">
              <a:noAutofit/>
            </a:bodyPr>
            <a:lstStyle/>
            <a:p>
              <a:pPr indent="0" lvl="0" marL="0" rtl="0" algn="ctr">
                <a:lnSpc>
                  <a:spcPct val="115000"/>
                </a:lnSpc>
                <a:spcBef>
                  <a:spcPts val="0"/>
                </a:spcBef>
                <a:spcAft>
                  <a:spcPts val="0"/>
                </a:spcAft>
                <a:buNone/>
              </a:pPr>
              <a:r>
                <a:rPr b="1" lang="fr-FR" sz="2000">
                  <a:solidFill>
                    <a:srgbClr val="0C57D3"/>
                  </a:solidFill>
                  <a:latin typeface="Roboto"/>
                  <a:ea typeface="Roboto"/>
                  <a:cs typeface="Roboto"/>
                  <a:sym typeface="Roboto"/>
                </a:rPr>
                <a:t>Etudes PRO</a:t>
              </a:r>
              <a:endParaRPr b="1" sz="2000">
                <a:solidFill>
                  <a:srgbClr val="0C57D3"/>
                </a:solidFill>
                <a:latin typeface="Roboto"/>
                <a:ea typeface="Roboto"/>
                <a:cs typeface="Roboto"/>
                <a:sym typeface="Roboto"/>
              </a:endParaRPr>
            </a:p>
          </p:txBody>
        </p:sp>
        <p:cxnSp>
          <p:nvCxnSpPr>
            <p:cNvPr id="134" name="Google Shape;134;p15"/>
            <p:cNvCxnSpPr/>
            <p:nvPr/>
          </p:nvCxnSpPr>
          <p:spPr>
            <a:xfrm>
              <a:off x="2221036" y="2084050"/>
              <a:ext cx="524400" cy="239400"/>
            </a:xfrm>
            <a:prstGeom prst="straightConnector1">
              <a:avLst/>
            </a:prstGeom>
            <a:noFill/>
            <a:ln cap="flat" cmpd="sng" w="9525">
              <a:solidFill>
                <a:srgbClr val="0D5CDF"/>
              </a:solidFill>
              <a:prstDash val="solid"/>
              <a:round/>
              <a:headEnd len="sm" w="sm" type="none"/>
              <a:tailEnd len="sm" w="sm" type="none"/>
            </a:ln>
          </p:spPr>
        </p:cxnSp>
        <p:sp>
          <p:nvSpPr>
            <p:cNvPr id="135" name="Google Shape;135;p15"/>
            <p:cNvSpPr/>
            <p:nvPr/>
          </p:nvSpPr>
          <p:spPr>
            <a:xfrm flipH="1">
              <a:off x="1083025" y="2306625"/>
              <a:ext cx="1834800" cy="143400"/>
            </a:xfrm>
            <a:prstGeom prst="parallelogram">
              <a:avLst>
                <a:gd fmla="val 96952" name="adj"/>
              </a:avLst>
            </a:prstGeom>
            <a:solidFill>
              <a:srgbClr val="0D5CD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fr-FR" sz="2800"/>
                <a:t>  </a:t>
              </a:r>
              <a:endParaRPr sz="2800"/>
            </a:p>
          </p:txBody>
        </p:sp>
        <p:sp>
          <p:nvSpPr>
            <p:cNvPr id="136" name="Google Shape;136;p15"/>
            <p:cNvSpPr/>
            <p:nvPr/>
          </p:nvSpPr>
          <p:spPr>
            <a:xfrm>
              <a:off x="1083125" y="2460449"/>
              <a:ext cx="1834800" cy="143400"/>
            </a:xfrm>
            <a:prstGeom prst="parallelogram">
              <a:avLst>
                <a:gd fmla="val 96952" name="adj"/>
              </a:avLst>
            </a:prstGeom>
            <a:solidFill>
              <a:srgbClr val="0942A1"/>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nvGrpSpPr>
          <p:cNvPr id="137" name="Google Shape;137;p15"/>
          <p:cNvGrpSpPr/>
          <p:nvPr/>
        </p:nvGrpSpPr>
        <p:grpSpPr>
          <a:xfrm>
            <a:off x="8790752" y="5982250"/>
            <a:ext cx="2731983" cy="3098601"/>
            <a:chOff x="1083025" y="1842850"/>
            <a:chExt cx="1834900" cy="1549300"/>
          </a:xfrm>
        </p:grpSpPr>
        <p:sp>
          <p:nvSpPr>
            <p:cNvPr id="138" name="Google Shape;138;p15"/>
            <p:cNvSpPr txBox="1"/>
            <p:nvPr/>
          </p:nvSpPr>
          <p:spPr>
            <a:xfrm>
              <a:off x="1176305" y="1842850"/>
              <a:ext cx="1295400" cy="241200"/>
            </a:xfrm>
            <a:prstGeom prst="rect">
              <a:avLst/>
            </a:prstGeom>
            <a:noFill/>
            <a:ln>
              <a:noFill/>
            </a:ln>
          </p:spPr>
          <p:txBody>
            <a:bodyPr anchorCtr="0" anchor="t" bIns="182850" lIns="182850" spcFirstLastPara="1" rIns="182850" wrap="square" tIns="182850">
              <a:noAutofit/>
            </a:bodyPr>
            <a:lstStyle/>
            <a:p>
              <a:pPr indent="0" lvl="0" marL="0" rtl="0" algn="r">
                <a:lnSpc>
                  <a:spcPct val="115000"/>
                </a:lnSpc>
                <a:spcBef>
                  <a:spcPts val="0"/>
                </a:spcBef>
                <a:spcAft>
                  <a:spcPts val="3200"/>
                </a:spcAft>
                <a:buNone/>
              </a:pPr>
              <a:r>
                <a:rPr lang="fr-FR" sz="1600">
                  <a:solidFill>
                    <a:srgbClr val="0C57D3"/>
                  </a:solidFill>
                  <a:latin typeface="Roboto"/>
                  <a:ea typeface="Roboto"/>
                  <a:cs typeface="Roboto"/>
                  <a:sym typeface="Roboto"/>
                </a:rPr>
                <a:t>Juillet 2025</a:t>
              </a:r>
              <a:endParaRPr sz="1600">
                <a:solidFill>
                  <a:srgbClr val="0C57D3"/>
                </a:solidFill>
                <a:latin typeface="Roboto"/>
                <a:ea typeface="Roboto"/>
                <a:cs typeface="Roboto"/>
                <a:sym typeface="Roboto"/>
              </a:endParaRPr>
            </a:p>
          </p:txBody>
        </p:sp>
        <p:sp>
          <p:nvSpPr>
            <p:cNvPr id="139" name="Google Shape;139;p15"/>
            <p:cNvSpPr txBox="1"/>
            <p:nvPr/>
          </p:nvSpPr>
          <p:spPr>
            <a:xfrm>
              <a:off x="1176299" y="2945750"/>
              <a:ext cx="1505100" cy="446400"/>
            </a:xfrm>
            <a:prstGeom prst="rect">
              <a:avLst/>
            </a:prstGeom>
            <a:noFill/>
            <a:ln>
              <a:noFill/>
            </a:ln>
          </p:spPr>
          <p:txBody>
            <a:bodyPr anchorCtr="0" anchor="b" bIns="182850" lIns="182850" spcFirstLastPara="1" rIns="182850" wrap="square" tIns="182850">
              <a:noAutofit/>
            </a:bodyPr>
            <a:lstStyle/>
            <a:p>
              <a:pPr indent="0" lvl="0" marL="0" rtl="0" algn="ctr">
                <a:lnSpc>
                  <a:spcPct val="115000"/>
                </a:lnSpc>
                <a:spcBef>
                  <a:spcPts val="0"/>
                </a:spcBef>
                <a:spcAft>
                  <a:spcPts val="0"/>
                </a:spcAft>
                <a:buNone/>
              </a:pPr>
              <a:r>
                <a:rPr b="1" lang="fr-FR" sz="2000">
                  <a:solidFill>
                    <a:srgbClr val="0C57D3"/>
                  </a:solidFill>
                  <a:latin typeface="Roboto"/>
                  <a:ea typeface="Roboto"/>
                  <a:cs typeface="Roboto"/>
                  <a:sym typeface="Roboto"/>
                </a:rPr>
                <a:t>DCE, consultation entreprises</a:t>
              </a:r>
              <a:endParaRPr b="1" sz="2000">
                <a:solidFill>
                  <a:srgbClr val="0C57D3"/>
                </a:solidFill>
                <a:latin typeface="Roboto"/>
                <a:ea typeface="Roboto"/>
                <a:cs typeface="Roboto"/>
                <a:sym typeface="Roboto"/>
              </a:endParaRPr>
            </a:p>
          </p:txBody>
        </p:sp>
        <p:cxnSp>
          <p:nvCxnSpPr>
            <p:cNvPr id="140" name="Google Shape;140;p15"/>
            <p:cNvCxnSpPr/>
            <p:nvPr/>
          </p:nvCxnSpPr>
          <p:spPr>
            <a:xfrm>
              <a:off x="2221036" y="2084050"/>
              <a:ext cx="524400" cy="239400"/>
            </a:xfrm>
            <a:prstGeom prst="straightConnector1">
              <a:avLst/>
            </a:prstGeom>
            <a:noFill/>
            <a:ln cap="flat" cmpd="sng" w="9525">
              <a:solidFill>
                <a:srgbClr val="0D5CDF"/>
              </a:solidFill>
              <a:prstDash val="solid"/>
              <a:round/>
              <a:headEnd len="sm" w="sm" type="none"/>
              <a:tailEnd len="sm" w="sm" type="none"/>
            </a:ln>
          </p:spPr>
        </p:cxnSp>
        <p:sp>
          <p:nvSpPr>
            <p:cNvPr id="141" name="Google Shape;141;p15"/>
            <p:cNvSpPr/>
            <p:nvPr/>
          </p:nvSpPr>
          <p:spPr>
            <a:xfrm flipH="1">
              <a:off x="1083025" y="2306625"/>
              <a:ext cx="1834800" cy="143400"/>
            </a:xfrm>
            <a:prstGeom prst="parallelogram">
              <a:avLst>
                <a:gd fmla="val 96952" name="adj"/>
              </a:avLst>
            </a:prstGeom>
            <a:solidFill>
              <a:srgbClr val="0D5CD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fr-FR" sz="2800"/>
                <a:t>  </a:t>
              </a:r>
              <a:endParaRPr sz="2800"/>
            </a:p>
          </p:txBody>
        </p:sp>
        <p:sp>
          <p:nvSpPr>
            <p:cNvPr id="142" name="Google Shape;142;p15"/>
            <p:cNvSpPr/>
            <p:nvPr/>
          </p:nvSpPr>
          <p:spPr>
            <a:xfrm>
              <a:off x="1083125" y="2460449"/>
              <a:ext cx="1834800" cy="143400"/>
            </a:xfrm>
            <a:prstGeom prst="parallelogram">
              <a:avLst>
                <a:gd fmla="val 96952" name="adj"/>
              </a:avLst>
            </a:prstGeom>
            <a:solidFill>
              <a:srgbClr val="0942A1"/>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nvGrpSpPr>
          <p:cNvPr id="143" name="Google Shape;143;p15"/>
          <p:cNvGrpSpPr/>
          <p:nvPr/>
        </p:nvGrpSpPr>
        <p:grpSpPr>
          <a:xfrm>
            <a:off x="11381552" y="5982250"/>
            <a:ext cx="2731983" cy="3051826"/>
            <a:chOff x="1083025" y="1842850"/>
            <a:chExt cx="1834900" cy="1525913"/>
          </a:xfrm>
        </p:grpSpPr>
        <p:sp>
          <p:nvSpPr>
            <p:cNvPr id="144" name="Google Shape;144;p15"/>
            <p:cNvSpPr txBox="1"/>
            <p:nvPr/>
          </p:nvSpPr>
          <p:spPr>
            <a:xfrm>
              <a:off x="1176305" y="1842850"/>
              <a:ext cx="1295400" cy="241200"/>
            </a:xfrm>
            <a:prstGeom prst="rect">
              <a:avLst/>
            </a:prstGeom>
            <a:noFill/>
            <a:ln>
              <a:noFill/>
            </a:ln>
          </p:spPr>
          <p:txBody>
            <a:bodyPr anchorCtr="0" anchor="t" bIns="182850" lIns="182850" spcFirstLastPara="1" rIns="182850" wrap="square" tIns="182850">
              <a:noAutofit/>
            </a:bodyPr>
            <a:lstStyle/>
            <a:p>
              <a:pPr indent="0" lvl="0" marL="0" rtl="0" algn="r">
                <a:lnSpc>
                  <a:spcPct val="115000"/>
                </a:lnSpc>
                <a:spcBef>
                  <a:spcPts val="0"/>
                </a:spcBef>
                <a:spcAft>
                  <a:spcPts val="3200"/>
                </a:spcAft>
                <a:buNone/>
              </a:pPr>
              <a:r>
                <a:rPr lang="fr-FR" sz="1600">
                  <a:solidFill>
                    <a:srgbClr val="0C57D3"/>
                  </a:solidFill>
                  <a:latin typeface="Roboto"/>
                  <a:ea typeface="Roboto"/>
                  <a:cs typeface="Roboto"/>
                  <a:sym typeface="Roboto"/>
                </a:rPr>
                <a:t>Mai 2027</a:t>
              </a:r>
              <a:endParaRPr sz="1600">
                <a:solidFill>
                  <a:srgbClr val="0C57D3"/>
                </a:solidFill>
                <a:latin typeface="Roboto"/>
                <a:ea typeface="Roboto"/>
                <a:cs typeface="Roboto"/>
                <a:sym typeface="Roboto"/>
              </a:endParaRPr>
            </a:p>
          </p:txBody>
        </p:sp>
        <p:sp>
          <p:nvSpPr>
            <p:cNvPr id="145" name="Google Shape;145;p15"/>
            <p:cNvSpPr txBox="1"/>
            <p:nvPr/>
          </p:nvSpPr>
          <p:spPr>
            <a:xfrm>
              <a:off x="1210754" y="2922363"/>
              <a:ext cx="1505100" cy="446400"/>
            </a:xfrm>
            <a:prstGeom prst="rect">
              <a:avLst/>
            </a:prstGeom>
            <a:noFill/>
            <a:ln>
              <a:noFill/>
            </a:ln>
          </p:spPr>
          <p:txBody>
            <a:bodyPr anchorCtr="0" anchor="b" bIns="182850" lIns="182850" spcFirstLastPara="1" rIns="182850" wrap="square" tIns="182850">
              <a:noAutofit/>
            </a:bodyPr>
            <a:lstStyle/>
            <a:p>
              <a:pPr indent="0" lvl="0" marL="0" rtl="0" algn="ctr">
                <a:lnSpc>
                  <a:spcPct val="115000"/>
                </a:lnSpc>
                <a:spcBef>
                  <a:spcPts val="0"/>
                </a:spcBef>
                <a:spcAft>
                  <a:spcPts val="0"/>
                </a:spcAft>
                <a:buNone/>
              </a:pPr>
              <a:r>
                <a:rPr b="1" lang="fr-FR" sz="2000" u="sng">
                  <a:solidFill>
                    <a:srgbClr val="0C57D3"/>
                  </a:solidFill>
                  <a:latin typeface="Roboto"/>
                  <a:ea typeface="Roboto"/>
                  <a:cs typeface="Roboto"/>
                  <a:sym typeface="Roboto"/>
                </a:rPr>
                <a:t>Démarrage travaux</a:t>
              </a:r>
              <a:r>
                <a:rPr b="1" lang="fr-FR" sz="2000">
                  <a:solidFill>
                    <a:srgbClr val="0C57D3"/>
                  </a:solidFill>
                  <a:latin typeface="Roboto"/>
                  <a:ea typeface="Roboto"/>
                  <a:cs typeface="Roboto"/>
                  <a:sym typeface="Roboto"/>
                </a:rPr>
                <a:t> </a:t>
              </a:r>
              <a:r>
                <a:rPr b="1" lang="fr-FR" sz="2000" u="sng">
                  <a:solidFill>
                    <a:srgbClr val="0C57D3"/>
                  </a:solidFill>
                  <a:latin typeface="Roboto"/>
                  <a:ea typeface="Roboto"/>
                  <a:cs typeface="Roboto"/>
                  <a:sym typeface="Roboto"/>
                </a:rPr>
                <a:t>septembre 2025</a:t>
              </a:r>
              <a:endParaRPr b="1" sz="2000" u="sng">
                <a:solidFill>
                  <a:srgbClr val="0C57D3"/>
                </a:solidFill>
                <a:latin typeface="Roboto"/>
                <a:ea typeface="Roboto"/>
                <a:cs typeface="Roboto"/>
                <a:sym typeface="Roboto"/>
              </a:endParaRPr>
            </a:p>
          </p:txBody>
        </p:sp>
        <p:cxnSp>
          <p:nvCxnSpPr>
            <p:cNvPr id="146" name="Google Shape;146;p15"/>
            <p:cNvCxnSpPr/>
            <p:nvPr/>
          </p:nvCxnSpPr>
          <p:spPr>
            <a:xfrm>
              <a:off x="2221036" y="2084050"/>
              <a:ext cx="524400" cy="239400"/>
            </a:xfrm>
            <a:prstGeom prst="straightConnector1">
              <a:avLst/>
            </a:prstGeom>
            <a:noFill/>
            <a:ln cap="flat" cmpd="sng" w="9525">
              <a:solidFill>
                <a:srgbClr val="0D5CDF"/>
              </a:solidFill>
              <a:prstDash val="solid"/>
              <a:round/>
              <a:headEnd len="sm" w="sm" type="none"/>
              <a:tailEnd len="sm" w="sm" type="none"/>
            </a:ln>
          </p:spPr>
        </p:cxnSp>
        <p:sp>
          <p:nvSpPr>
            <p:cNvPr id="147" name="Google Shape;147;p15"/>
            <p:cNvSpPr/>
            <p:nvPr/>
          </p:nvSpPr>
          <p:spPr>
            <a:xfrm flipH="1">
              <a:off x="1083025" y="2306625"/>
              <a:ext cx="1834800" cy="143400"/>
            </a:xfrm>
            <a:prstGeom prst="parallelogram">
              <a:avLst>
                <a:gd fmla="val 96952" name="adj"/>
              </a:avLst>
            </a:prstGeom>
            <a:solidFill>
              <a:srgbClr val="0D5CD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fr-FR" sz="2800"/>
                <a:t>  </a:t>
              </a:r>
              <a:endParaRPr sz="2800"/>
            </a:p>
          </p:txBody>
        </p:sp>
        <p:sp>
          <p:nvSpPr>
            <p:cNvPr id="148" name="Google Shape;148;p15"/>
            <p:cNvSpPr/>
            <p:nvPr/>
          </p:nvSpPr>
          <p:spPr>
            <a:xfrm>
              <a:off x="1083125" y="2460449"/>
              <a:ext cx="1834800" cy="143400"/>
            </a:xfrm>
            <a:prstGeom prst="parallelogram">
              <a:avLst>
                <a:gd fmla="val 96952" name="adj"/>
              </a:avLst>
            </a:prstGeom>
            <a:solidFill>
              <a:srgbClr val="0942A1"/>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nvGrpSpPr>
          <p:cNvPr id="149" name="Google Shape;149;p15"/>
          <p:cNvGrpSpPr/>
          <p:nvPr/>
        </p:nvGrpSpPr>
        <p:grpSpPr>
          <a:xfrm>
            <a:off x="13972352" y="6909801"/>
            <a:ext cx="2731983" cy="1817525"/>
            <a:chOff x="1083025" y="2306625"/>
            <a:chExt cx="1834900" cy="908763"/>
          </a:xfrm>
        </p:grpSpPr>
        <p:sp>
          <p:nvSpPr>
            <p:cNvPr id="150" name="Google Shape;150;p15"/>
            <p:cNvSpPr txBox="1"/>
            <p:nvPr/>
          </p:nvSpPr>
          <p:spPr>
            <a:xfrm>
              <a:off x="1176299" y="2768988"/>
              <a:ext cx="1505100" cy="446400"/>
            </a:xfrm>
            <a:prstGeom prst="rect">
              <a:avLst/>
            </a:prstGeom>
            <a:noFill/>
            <a:ln>
              <a:noFill/>
            </a:ln>
          </p:spPr>
          <p:txBody>
            <a:bodyPr anchorCtr="0" anchor="b" bIns="182850" lIns="182850" spcFirstLastPara="1" rIns="182850" wrap="square" tIns="182850">
              <a:noAutofit/>
            </a:bodyPr>
            <a:lstStyle/>
            <a:p>
              <a:pPr indent="0" lvl="0" marL="0" rtl="0" algn="ctr">
                <a:lnSpc>
                  <a:spcPct val="115000"/>
                </a:lnSpc>
                <a:spcBef>
                  <a:spcPts val="0"/>
                </a:spcBef>
                <a:spcAft>
                  <a:spcPts val="0"/>
                </a:spcAft>
                <a:buNone/>
              </a:pPr>
              <a:r>
                <a:rPr b="1" lang="fr-FR" sz="2000" u="sng">
                  <a:solidFill>
                    <a:srgbClr val="0C57D3"/>
                  </a:solidFill>
                  <a:latin typeface="Roboto"/>
                  <a:ea typeface="Roboto"/>
                  <a:cs typeface="Roboto"/>
                  <a:sym typeface="Roboto"/>
                </a:rPr>
                <a:t>Livraison</a:t>
              </a:r>
              <a:r>
                <a:rPr b="1" lang="fr-FR" sz="2000">
                  <a:solidFill>
                    <a:srgbClr val="0C57D3"/>
                  </a:solidFill>
                  <a:latin typeface="Roboto"/>
                  <a:ea typeface="Roboto"/>
                  <a:cs typeface="Roboto"/>
                  <a:sym typeface="Roboto"/>
                </a:rPr>
                <a:t> </a:t>
              </a:r>
              <a:r>
                <a:rPr b="1" lang="fr-FR" sz="2000" u="sng">
                  <a:solidFill>
                    <a:srgbClr val="0C57D3"/>
                  </a:solidFill>
                  <a:latin typeface="Roboto"/>
                  <a:ea typeface="Roboto"/>
                  <a:cs typeface="Roboto"/>
                  <a:sym typeface="Roboto"/>
                </a:rPr>
                <a:t>septembre 2027</a:t>
              </a:r>
              <a:endParaRPr b="1" sz="2000" u="sng">
                <a:solidFill>
                  <a:srgbClr val="0C57D3"/>
                </a:solidFill>
                <a:latin typeface="Roboto"/>
                <a:ea typeface="Roboto"/>
                <a:cs typeface="Roboto"/>
                <a:sym typeface="Roboto"/>
              </a:endParaRPr>
            </a:p>
          </p:txBody>
        </p:sp>
        <p:sp>
          <p:nvSpPr>
            <p:cNvPr id="151" name="Google Shape;151;p15"/>
            <p:cNvSpPr/>
            <p:nvPr/>
          </p:nvSpPr>
          <p:spPr>
            <a:xfrm flipH="1">
              <a:off x="1083025" y="2306625"/>
              <a:ext cx="1834800" cy="143400"/>
            </a:xfrm>
            <a:prstGeom prst="parallelogram">
              <a:avLst>
                <a:gd fmla="val 96952" name="adj"/>
              </a:avLst>
            </a:prstGeom>
            <a:solidFill>
              <a:srgbClr val="0D5CD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fr-FR" sz="2800"/>
                <a:t>  </a:t>
              </a:r>
              <a:endParaRPr sz="2800"/>
            </a:p>
          </p:txBody>
        </p:sp>
        <p:sp>
          <p:nvSpPr>
            <p:cNvPr id="152" name="Google Shape;152;p15"/>
            <p:cNvSpPr/>
            <p:nvPr/>
          </p:nvSpPr>
          <p:spPr>
            <a:xfrm>
              <a:off x="1083125" y="2460449"/>
              <a:ext cx="1834800" cy="143400"/>
            </a:xfrm>
            <a:prstGeom prst="parallelogram">
              <a:avLst>
                <a:gd fmla="val 96952" name="adj"/>
              </a:avLst>
            </a:prstGeom>
            <a:solidFill>
              <a:srgbClr val="0942A1"/>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cxnSp>
        <p:nvCxnSpPr>
          <p:cNvPr id="153" name="Google Shape;153;p15"/>
          <p:cNvCxnSpPr/>
          <p:nvPr/>
        </p:nvCxnSpPr>
        <p:spPr>
          <a:xfrm>
            <a:off x="5843188" y="6224825"/>
            <a:ext cx="9000" cy="641100"/>
          </a:xfrm>
          <a:prstGeom prst="straightConnector1">
            <a:avLst/>
          </a:prstGeom>
          <a:noFill/>
          <a:ln cap="flat" cmpd="sng" w="28575">
            <a:solidFill>
              <a:srgbClr val="FF0000"/>
            </a:solidFill>
            <a:prstDash val="solid"/>
            <a:round/>
            <a:headEnd len="med" w="med" type="none"/>
            <a:tailEnd len="med" w="med" type="triangle"/>
          </a:ln>
        </p:spPr>
      </p:cxnSp>
      <p:sp>
        <p:nvSpPr>
          <p:cNvPr id="154" name="Google Shape;154;p15"/>
          <p:cNvSpPr txBox="1"/>
          <p:nvPr/>
        </p:nvSpPr>
        <p:spPr>
          <a:xfrm>
            <a:off x="5102188" y="5278950"/>
            <a:ext cx="1491000" cy="7566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3200"/>
              </a:spcAft>
              <a:buNone/>
            </a:pPr>
            <a:r>
              <a:rPr b="1" lang="fr-FR" sz="1600">
                <a:solidFill>
                  <a:srgbClr val="FF0000"/>
                </a:solidFill>
                <a:latin typeface="Roboto"/>
                <a:ea typeface="Roboto"/>
                <a:cs typeface="Roboto"/>
                <a:sym typeface="Roboto"/>
              </a:rPr>
              <a:t>21/02/2025 Dépot PC</a:t>
            </a:r>
            <a:endParaRPr b="1" sz="1600">
              <a:solidFill>
                <a:srgbClr val="FF0000"/>
              </a:solidFill>
              <a:latin typeface="Roboto"/>
              <a:ea typeface="Roboto"/>
              <a:cs typeface="Roboto"/>
              <a:sym typeface="Roboto"/>
            </a:endParaRPr>
          </a:p>
        </p:txBody>
      </p:sp>
      <p:sp>
        <p:nvSpPr>
          <p:cNvPr id="155" name="Google Shape;155;p15"/>
          <p:cNvSpPr/>
          <p:nvPr/>
        </p:nvSpPr>
        <p:spPr>
          <a:xfrm>
            <a:off x="5271163" y="7290213"/>
            <a:ext cx="373200" cy="359700"/>
          </a:xfrm>
          <a:prstGeom prst="star5">
            <a:avLst>
              <a:gd fmla="val 19098" name="adj"/>
              <a:gd fmla="val 105146" name="hf"/>
              <a:gd fmla="val 110557" name="vf"/>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 name="Google Shape;156;p15"/>
          <p:cNvSpPr txBox="1"/>
          <p:nvPr/>
        </p:nvSpPr>
        <p:spPr>
          <a:xfrm>
            <a:off x="4437613" y="8847175"/>
            <a:ext cx="2040300" cy="8928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3200"/>
              </a:spcAft>
              <a:buNone/>
            </a:pPr>
            <a:r>
              <a:rPr b="1" lang="fr-FR" sz="1600">
                <a:solidFill>
                  <a:schemeClr val="accent6"/>
                </a:solidFill>
                <a:latin typeface="Roboto"/>
                <a:ea typeface="Roboto"/>
                <a:cs typeface="Roboto"/>
                <a:sym typeface="Roboto"/>
              </a:rPr>
              <a:t>06/02/2025 Commission BDF</a:t>
            </a:r>
            <a:endParaRPr b="1" sz="1600">
              <a:solidFill>
                <a:schemeClr val="accent6"/>
              </a:solidFill>
              <a:latin typeface="Roboto"/>
              <a:ea typeface="Roboto"/>
              <a:cs typeface="Roboto"/>
              <a:sym typeface="Roboto"/>
            </a:endParaRPr>
          </a:p>
        </p:txBody>
      </p:sp>
      <p:sp>
        <p:nvSpPr>
          <p:cNvPr id="157" name="Google Shape;157;p15"/>
          <p:cNvSpPr/>
          <p:nvPr/>
        </p:nvSpPr>
        <p:spPr>
          <a:xfrm>
            <a:off x="12749013" y="7213038"/>
            <a:ext cx="373200" cy="359700"/>
          </a:xfrm>
          <a:prstGeom prst="star5">
            <a:avLst>
              <a:gd fmla="val 19098" name="adj"/>
              <a:gd fmla="val 105146" name="hf"/>
              <a:gd fmla="val 110557" name="vf"/>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15"/>
          <p:cNvSpPr txBox="1"/>
          <p:nvPr/>
        </p:nvSpPr>
        <p:spPr>
          <a:xfrm>
            <a:off x="11914438" y="8887675"/>
            <a:ext cx="2291400" cy="8118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3200"/>
              </a:spcAft>
              <a:buNone/>
            </a:pPr>
            <a:r>
              <a:rPr b="1" lang="fr-FR" sz="1600">
                <a:solidFill>
                  <a:schemeClr val="accent6"/>
                </a:solidFill>
                <a:latin typeface="Roboto"/>
                <a:ea typeface="Roboto"/>
                <a:cs typeface="Roboto"/>
                <a:sym typeface="Roboto"/>
              </a:rPr>
              <a:t>Juin 2026 Commission BDF</a:t>
            </a:r>
            <a:endParaRPr b="1" sz="1600">
              <a:solidFill>
                <a:schemeClr val="accent6"/>
              </a:solidFill>
              <a:latin typeface="Roboto"/>
              <a:ea typeface="Roboto"/>
              <a:cs typeface="Roboto"/>
              <a:sym typeface="Roboto"/>
            </a:endParaRPr>
          </a:p>
        </p:txBody>
      </p:sp>
      <p:sp>
        <p:nvSpPr>
          <p:cNvPr id="159" name="Google Shape;159;p15"/>
          <p:cNvSpPr/>
          <p:nvPr/>
        </p:nvSpPr>
        <p:spPr>
          <a:xfrm>
            <a:off x="16139738" y="7313600"/>
            <a:ext cx="373200" cy="359700"/>
          </a:xfrm>
          <a:prstGeom prst="star5">
            <a:avLst>
              <a:gd fmla="val 19098" name="adj"/>
              <a:gd fmla="val 105146" name="hf"/>
              <a:gd fmla="val 110557" name="vf"/>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15"/>
          <p:cNvSpPr txBox="1"/>
          <p:nvPr/>
        </p:nvSpPr>
        <p:spPr>
          <a:xfrm>
            <a:off x="14915963" y="8806675"/>
            <a:ext cx="2240700" cy="8928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3200"/>
              </a:spcAft>
              <a:buNone/>
            </a:pPr>
            <a:r>
              <a:rPr b="1" lang="fr-FR" sz="1600">
                <a:solidFill>
                  <a:schemeClr val="accent6"/>
                </a:solidFill>
                <a:latin typeface="Roboto"/>
                <a:ea typeface="Roboto"/>
                <a:cs typeface="Roboto"/>
                <a:sym typeface="Roboto"/>
              </a:rPr>
              <a:t>Septembre 2029 Commission BDF</a:t>
            </a:r>
            <a:endParaRPr b="1" sz="1600">
              <a:solidFill>
                <a:schemeClr val="accent6"/>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6"/>
          <p:cNvSpPr txBox="1"/>
          <p:nvPr>
            <p:ph type="title"/>
          </p:nvPr>
        </p:nvSpPr>
        <p:spPr>
          <a:xfrm>
            <a:off x="720000" y="180000"/>
            <a:ext cx="8678100" cy="2647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t>Projet architectural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7"/>
          <p:cNvSpPr/>
          <p:nvPr/>
        </p:nvSpPr>
        <p:spPr>
          <a:xfrm>
            <a:off x="3345975" y="9587925"/>
            <a:ext cx="22419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 name="Google Shape;172;p17"/>
          <p:cNvSpPr txBox="1"/>
          <p:nvPr>
            <p:ph type="title"/>
          </p:nvPr>
        </p:nvSpPr>
        <p:spPr>
          <a:xfrm>
            <a:off x="720000" y="180000"/>
            <a:ext cx="11595000" cy="892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fr-FR">
                <a:solidFill>
                  <a:schemeClr val="dk1"/>
                </a:solidFill>
              </a:rPr>
              <a:t>Projet architectural</a:t>
            </a:r>
            <a:endParaRPr/>
          </a:p>
        </p:txBody>
      </p:sp>
      <p:sp>
        <p:nvSpPr>
          <p:cNvPr id="173" name="Google Shape;173;p17"/>
          <p:cNvSpPr/>
          <p:nvPr/>
        </p:nvSpPr>
        <p:spPr>
          <a:xfrm>
            <a:off x="12170200" y="409950"/>
            <a:ext cx="1911000" cy="473400"/>
          </a:xfrm>
          <a:prstGeom prst="rect">
            <a:avLst/>
          </a:prstGeom>
          <a:noFill/>
          <a:ln cap="flat" cmpd="sng" w="7620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4" name="Google Shape;174;p17"/>
          <p:cNvSpPr txBox="1"/>
          <p:nvPr/>
        </p:nvSpPr>
        <p:spPr>
          <a:xfrm>
            <a:off x="12051975" y="1285875"/>
            <a:ext cx="59340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800"/>
              <a:t>Continuité trame verte</a:t>
            </a:r>
            <a:endParaRPr/>
          </a:p>
        </p:txBody>
      </p:sp>
      <p:sp>
        <p:nvSpPr>
          <p:cNvPr id="175" name="Google Shape;175;p17"/>
          <p:cNvSpPr/>
          <p:nvPr/>
        </p:nvSpPr>
        <p:spPr>
          <a:xfrm>
            <a:off x="5804875" y="9587925"/>
            <a:ext cx="1296000" cy="604500"/>
          </a:xfrm>
          <a:prstGeom prst="rect">
            <a:avLst/>
          </a:prstGeom>
          <a:noFill/>
          <a:ln cap="flat" cmpd="sng" w="19050">
            <a:solidFill>
              <a:srgbClr val="EB53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6" name="Google Shape;176;p17"/>
          <p:cNvPicPr preferRelativeResize="0"/>
          <p:nvPr/>
        </p:nvPicPr>
        <p:blipFill rotWithShape="1">
          <a:blip r:embed="rId3">
            <a:alphaModFix/>
          </a:blip>
          <a:srcRect b="12151" l="13677" r="13648" t="12332"/>
          <a:stretch/>
        </p:blipFill>
        <p:spPr>
          <a:xfrm>
            <a:off x="872025" y="1285875"/>
            <a:ext cx="10360525" cy="7611799"/>
          </a:xfrm>
          <a:prstGeom prst="rect">
            <a:avLst/>
          </a:prstGeom>
          <a:noFill/>
          <a:ln>
            <a:noFill/>
          </a:ln>
        </p:spPr>
      </p:pic>
      <p:pic>
        <p:nvPicPr>
          <p:cNvPr id="177" name="Google Shape;177;p17"/>
          <p:cNvPicPr preferRelativeResize="0"/>
          <p:nvPr/>
        </p:nvPicPr>
        <p:blipFill rotWithShape="1">
          <a:blip r:embed="rId4">
            <a:alphaModFix/>
          </a:blip>
          <a:srcRect b="38200" l="22978" r="25281" t="35425"/>
          <a:stretch/>
        </p:blipFill>
        <p:spPr>
          <a:xfrm>
            <a:off x="12258625" y="2040800"/>
            <a:ext cx="4036999" cy="2910623"/>
          </a:xfrm>
          <a:prstGeom prst="rect">
            <a:avLst/>
          </a:prstGeom>
          <a:noFill/>
          <a:ln>
            <a:noFill/>
          </a:ln>
        </p:spPr>
      </p:pic>
      <p:sp>
        <p:nvSpPr>
          <p:cNvPr id="178" name="Google Shape;178;p17"/>
          <p:cNvSpPr txBox="1"/>
          <p:nvPr/>
        </p:nvSpPr>
        <p:spPr>
          <a:xfrm>
            <a:off x="12051975" y="5276525"/>
            <a:ext cx="59340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800">
                <a:solidFill>
                  <a:schemeClr val="dk1"/>
                </a:solidFill>
              </a:rPr>
              <a:t>Parvis urbain</a:t>
            </a:r>
            <a:endParaRPr>
              <a:solidFill>
                <a:schemeClr val="dk1"/>
              </a:solidFill>
            </a:endParaRPr>
          </a:p>
        </p:txBody>
      </p:sp>
      <p:pic>
        <p:nvPicPr>
          <p:cNvPr id="179" name="Google Shape;179;p17"/>
          <p:cNvPicPr preferRelativeResize="0"/>
          <p:nvPr/>
        </p:nvPicPr>
        <p:blipFill rotWithShape="1">
          <a:blip r:embed="rId5">
            <a:alphaModFix/>
          </a:blip>
          <a:srcRect b="38154" l="21061" r="25279" t="35175"/>
          <a:stretch/>
        </p:blipFill>
        <p:spPr>
          <a:xfrm>
            <a:off x="12258625" y="6030430"/>
            <a:ext cx="4036999" cy="2837801"/>
          </a:xfrm>
          <a:prstGeom prst="rect">
            <a:avLst/>
          </a:prstGeom>
          <a:noFill/>
          <a:ln>
            <a:noFill/>
          </a:ln>
        </p:spPr>
      </p:pic>
      <p:grpSp>
        <p:nvGrpSpPr>
          <p:cNvPr id="180" name="Google Shape;180;p17"/>
          <p:cNvGrpSpPr/>
          <p:nvPr/>
        </p:nvGrpSpPr>
        <p:grpSpPr>
          <a:xfrm>
            <a:off x="1130075" y="7817000"/>
            <a:ext cx="1040450" cy="546575"/>
            <a:chOff x="1130075" y="8198000"/>
            <a:chExt cx="1040450" cy="546575"/>
          </a:xfrm>
        </p:grpSpPr>
        <p:sp>
          <p:nvSpPr>
            <p:cNvPr id="181" name="Google Shape;181;p17"/>
            <p:cNvSpPr/>
            <p:nvPr/>
          </p:nvSpPr>
          <p:spPr>
            <a:xfrm>
              <a:off x="1130075" y="8346475"/>
              <a:ext cx="387600" cy="398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2" name="Google Shape;182;p17"/>
            <p:cNvCxnSpPr/>
            <p:nvPr/>
          </p:nvCxnSpPr>
          <p:spPr>
            <a:xfrm>
              <a:off x="1249813" y="8361141"/>
              <a:ext cx="74100" cy="197700"/>
            </a:xfrm>
            <a:prstGeom prst="straightConnector1">
              <a:avLst/>
            </a:prstGeom>
            <a:noFill/>
            <a:ln cap="flat" cmpd="sng" w="28575">
              <a:solidFill>
                <a:schemeClr val="dk1"/>
              </a:solidFill>
              <a:prstDash val="solid"/>
              <a:round/>
              <a:headEnd len="med" w="med" type="none"/>
              <a:tailEnd len="med" w="med" type="none"/>
            </a:ln>
          </p:spPr>
        </p:cxnSp>
        <p:cxnSp>
          <p:nvCxnSpPr>
            <p:cNvPr id="183" name="Google Shape;183;p17"/>
            <p:cNvCxnSpPr/>
            <p:nvPr/>
          </p:nvCxnSpPr>
          <p:spPr>
            <a:xfrm>
              <a:off x="1308970" y="8537359"/>
              <a:ext cx="74100" cy="197700"/>
            </a:xfrm>
            <a:prstGeom prst="straightConnector1">
              <a:avLst/>
            </a:prstGeom>
            <a:noFill/>
            <a:ln cap="flat" cmpd="sng" w="9525">
              <a:solidFill>
                <a:schemeClr val="dk1"/>
              </a:solidFill>
              <a:prstDash val="solid"/>
              <a:round/>
              <a:headEnd len="med" w="med" type="none"/>
              <a:tailEnd len="med" w="med" type="none"/>
            </a:ln>
          </p:spPr>
        </p:cxnSp>
        <p:sp>
          <p:nvSpPr>
            <p:cNvPr id="184" name="Google Shape;184;p17"/>
            <p:cNvSpPr txBox="1"/>
            <p:nvPr/>
          </p:nvSpPr>
          <p:spPr>
            <a:xfrm>
              <a:off x="1486225" y="8198000"/>
              <a:ext cx="6843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1600"/>
                <a:t>N</a:t>
              </a:r>
              <a:endParaRPr b="1" sz="1600"/>
            </a:p>
          </p:txBody>
        </p:sp>
      </p:grpSp>
      <p:sp>
        <p:nvSpPr>
          <p:cNvPr id="185" name="Google Shape;185;p17"/>
          <p:cNvSpPr txBox="1"/>
          <p:nvPr/>
        </p:nvSpPr>
        <p:spPr>
          <a:xfrm>
            <a:off x="1024413" y="8424275"/>
            <a:ext cx="32559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FR" sz="1600">
                <a:solidFill>
                  <a:schemeClr val="dk1"/>
                </a:solidFill>
              </a:rPr>
              <a:t>Plan masse concours</a:t>
            </a:r>
            <a:endParaRPr sz="16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ommission BDF">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