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3"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Lst>
  <p:sldSz cy="10287000" cx="18288000"/>
  <p:notesSz cx="6858000" cy="9144000"/>
  <p:embeddedFontLst>
    <p:embeddedFont>
      <p:font typeface="Stardos Stencil"/>
      <p:regular r:id="rId53"/>
      <p:bold r:id="rId5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Microsoft Office User"/>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860915C-D5FB-4355-B465-CCC27E365523}">
  <a:tblStyle styleId="{5860915C-D5FB-4355-B465-CCC27E365523}"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CF4"/>
          </a:solidFill>
        </a:fill>
      </a:tcStyle>
    </a:wholeTbl>
    <a:band1H>
      <a:tcTxStyle/>
      <a:tcStyle>
        <a:fill>
          <a:solidFill>
            <a:srgbClr val="CFD7E7"/>
          </a:solidFill>
        </a:fill>
      </a:tcStyle>
    </a:band1H>
    <a:band2H>
      <a:tcTxStyle/>
    </a:band2H>
    <a:band1V>
      <a:tcTxStyle/>
      <a:tcStyle>
        <a:fill>
          <a:solidFill>
            <a:srgbClr val="CFD7E7"/>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 styleId="{D8B9C34C-7DCC-4BF2-8359-C4E40A236D93}"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commentAuthors" Target="commentAuthors.xml"/><Relationship Id="rId6" Type="http://schemas.openxmlformats.org/officeDocument/2006/relationships/slideMaster" Target="slideMasters/slideMaster1.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font" Target="fonts/StardosStencil-regular.fntdata"/><Relationship Id="rId52" Type="http://schemas.openxmlformats.org/officeDocument/2006/relationships/slide" Target="slides/slide45.xml"/><Relationship Id="rId11" Type="http://schemas.openxmlformats.org/officeDocument/2006/relationships/slide" Target="slides/slide4.xml"/><Relationship Id="rId10" Type="http://schemas.openxmlformats.org/officeDocument/2006/relationships/slide" Target="slides/slide3.xml"/><Relationship Id="rId54" Type="http://schemas.openxmlformats.org/officeDocument/2006/relationships/font" Target="fonts/StardosStencil-bold.fntdata"/><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3-01-18T10:27:26.026">
    <p:pos x="6000" y="0"/>
    <p:text>Ou alors ce logo est présent tout du long, thématique par thématiques ?</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fr-FR"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4" name="Google Shape;124;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fr-FR"/>
              <a:t>Maitrise d’ouvrage : Plusieurs entités sur ce projet, pour le moment un seul preneur connu. Dépôt de PC prévu pour fin janvier, donc nécessité de passer en commission tôt mais pas possible en février d’où un projet très en amont sur les réflexion.</a:t>
            </a:r>
            <a:endParaRPr/>
          </a:p>
        </p:txBody>
      </p:sp>
      <p:sp>
        <p:nvSpPr>
          <p:cNvPr id="262" name="Google Shape;262;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fr-FR"/>
              <a:t>Maitrise d’ouvrage : Plan masse actuel</a:t>
            </a:r>
            <a:endParaRPr/>
          </a:p>
          <a:p>
            <a:pPr indent="0" lvl="0" marL="0" rtl="0" algn="l">
              <a:spcBef>
                <a:spcPts val="0"/>
              </a:spcBef>
              <a:spcAft>
                <a:spcPts val="0"/>
              </a:spcAft>
              <a:buNone/>
            </a:pPr>
            <a:r>
              <a:rPr lang="fr-FR"/>
              <a:t>Evolution potentielle dans le futur en intégrant le lot de logements au Nord de la parcelle.</a:t>
            </a:r>
            <a:endParaRPr/>
          </a:p>
        </p:txBody>
      </p:sp>
      <p:sp>
        <p:nvSpPr>
          <p:cNvPr id="274" name="Google Shape;274;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2a5769fd646_1_6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fr-FR"/>
              <a:t>Parole à l’architecte</a:t>
            </a:r>
            <a:endParaRPr/>
          </a:p>
        </p:txBody>
      </p:sp>
      <p:sp>
        <p:nvSpPr>
          <p:cNvPr id="285" name="Google Shape;285;g2a5769fd646_1_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fr-FR"/>
              <a:t>Architecte</a:t>
            </a:r>
            <a:endParaRPr/>
          </a:p>
        </p:txBody>
      </p:sp>
      <p:sp>
        <p:nvSpPr>
          <p:cNvPr id="296" name="Google Shape;296;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fr-FR"/>
              <a:t>Architecte : Espaces extérieurs répondant au parti pris paysager général de la ZAC et entre les lots.  Flux du projet : principalement piétonnier</a:t>
            </a:r>
            <a:endParaRPr/>
          </a:p>
        </p:txBody>
      </p:sp>
      <p:sp>
        <p:nvSpPr>
          <p:cNvPr id="307" name="Google Shape;307;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2a6c7ed33f5_0_1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fr-FR"/>
              <a:t>Architecte : Anticipation éventuelle extension - Optimisation des pleines terres - Concentration sous les constructions</a:t>
            </a:r>
            <a:endParaRPr/>
          </a:p>
        </p:txBody>
      </p:sp>
      <p:sp>
        <p:nvSpPr>
          <p:cNvPr id="336" name="Google Shape;336;g2a6c7ed33f5_0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fr-FR"/>
              <a:t>Architecte </a:t>
            </a:r>
            <a:endParaRPr/>
          </a:p>
        </p:txBody>
      </p:sp>
      <p:sp>
        <p:nvSpPr>
          <p:cNvPr id="352" name="Google Shape;352;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2a80a70c559_0_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fr-FR"/>
              <a:t>Architecte </a:t>
            </a:r>
            <a:endParaRPr/>
          </a:p>
        </p:txBody>
      </p:sp>
      <p:sp>
        <p:nvSpPr>
          <p:cNvPr id="365" name="Google Shape;365;g2a80a70c559_0_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2a6c7ed33f5_0_8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fr-FR"/>
              <a:t>Architecte</a:t>
            </a:r>
            <a:endParaRPr/>
          </a:p>
        </p:txBody>
      </p:sp>
      <p:sp>
        <p:nvSpPr>
          <p:cNvPr id="376" name="Google Shape;376;g2a6c7ed33f5_0_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2a80a70c559_0_1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fr-FR"/>
              <a:t>Architecte : indiquer la possibilité de décloisonner deux chambres pour faire un espace plus grand</a:t>
            </a:r>
            <a:endParaRPr/>
          </a:p>
        </p:txBody>
      </p:sp>
      <p:sp>
        <p:nvSpPr>
          <p:cNvPr id="389" name="Google Shape;389;g2a80a70c559_0_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fr-FR"/>
              <a:t>Accompagnatrice BDF : Préciser que le projet est basé dans une ZAC labellisée QDF</a:t>
            </a:r>
            <a:endParaRPr/>
          </a:p>
        </p:txBody>
      </p:sp>
      <p:sp>
        <p:nvSpPr>
          <p:cNvPr id="140" name="Google Shape;140;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2a5769fd646_1_4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fr-FR"/>
              <a:t>Architecte : indiquer la possibilité de décloisonner deux chambres pour faire un espace plus grand</a:t>
            </a:r>
            <a:endParaRPr/>
          </a:p>
        </p:txBody>
      </p:sp>
      <p:sp>
        <p:nvSpPr>
          <p:cNvPr id="400" name="Google Shape;400;g2a5769fd646_1_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2a5769fd646_1_5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fr-FR"/>
              <a:t>Architecte : Mise en avant de réflexion sur les matériaux le plus vertueux</a:t>
            </a:r>
            <a:endParaRPr/>
          </a:p>
          <a:p>
            <a:pPr indent="0" lvl="0" marL="0" rtl="0" algn="l">
              <a:spcBef>
                <a:spcPts val="0"/>
              </a:spcBef>
              <a:spcAft>
                <a:spcPts val="0"/>
              </a:spcAft>
              <a:buNone/>
            </a:pPr>
            <a:r>
              <a:rPr lang="fr-FR"/>
              <a:t>Explication du choix des brises soleils en aluminium </a:t>
            </a:r>
            <a:endParaRPr/>
          </a:p>
        </p:txBody>
      </p:sp>
      <p:sp>
        <p:nvSpPr>
          <p:cNvPr id="411" name="Google Shape;411;g2a5769fd646_1_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fr-FR"/>
              <a:t>Parole à l’accompagnatrice : SOCOTEC</a:t>
            </a:r>
            <a:endParaRPr/>
          </a:p>
          <a:p>
            <a:pPr indent="0" lvl="0" marL="0" rtl="0" algn="l">
              <a:spcBef>
                <a:spcPts val="0"/>
              </a:spcBef>
              <a:spcAft>
                <a:spcPts val="0"/>
              </a:spcAft>
              <a:buNone/>
            </a:pPr>
            <a:r>
              <a:rPr lang="fr-FR"/>
              <a:t>Le preneur de l’EHPAD à valider l’utilisation de robinetterie de réemploi dan sles espaces communs et locaux dédiés aux personnels.</a:t>
            </a:r>
            <a:endParaRPr/>
          </a:p>
          <a:p>
            <a:pPr indent="0" lvl="0" marL="0" rtl="0" algn="l">
              <a:spcBef>
                <a:spcPts val="0"/>
              </a:spcBef>
              <a:spcAft>
                <a:spcPts val="0"/>
              </a:spcAft>
              <a:buNone/>
            </a:pPr>
            <a:r>
              <a:t/>
            </a:r>
            <a:endParaRPr/>
          </a:p>
          <a:p>
            <a:pPr indent="0" lvl="0" marL="0" rtl="0" algn="l">
              <a:spcBef>
                <a:spcPts val="0"/>
              </a:spcBef>
              <a:spcAft>
                <a:spcPts val="0"/>
              </a:spcAft>
              <a:buNone/>
            </a:pPr>
            <a:r>
              <a:rPr lang="fr-FR"/>
              <a:t>Discussion avec la ville et l’aménageur : pavés extérieurs associés aux pavés de la place</a:t>
            </a:r>
            <a:endParaRPr/>
          </a:p>
          <a:p>
            <a:pPr indent="0" lvl="0" marL="0" rtl="0" algn="l">
              <a:spcBef>
                <a:spcPts val="0"/>
              </a:spcBef>
              <a:spcAft>
                <a:spcPts val="0"/>
              </a:spcAft>
              <a:buNone/>
            </a:pPr>
            <a:r>
              <a:t/>
            </a:r>
            <a:endParaRPr/>
          </a:p>
          <a:p>
            <a:pPr indent="0" lvl="0" marL="0" rtl="0" algn="l">
              <a:spcBef>
                <a:spcPts val="0"/>
              </a:spcBef>
              <a:spcAft>
                <a:spcPts val="0"/>
              </a:spcAft>
              <a:buNone/>
            </a:pPr>
            <a:r>
              <a:rPr lang="fr-FR"/>
              <a:t>Discussion à prévoir avec le preneur de la crèche quand celui-ci sera connu.</a:t>
            </a:r>
            <a:endParaRPr/>
          </a:p>
        </p:txBody>
      </p:sp>
      <p:sp>
        <p:nvSpPr>
          <p:cNvPr id="422" name="Google Shape;422;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2a5769fd646_1_7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fr-FR"/>
              <a:t>Accompagnatrice BDF</a:t>
            </a:r>
            <a:endParaRPr/>
          </a:p>
        </p:txBody>
      </p:sp>
      <p:sp>
        <p:nvSpPr>
          <p:cNvPr id="440" name="Google Shape;440;g2a5769fd646_1_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2a5769fd646_1_8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fr-FR"/>
              <a:t>Accompagnatrice BDF</a:t>
            </a:r>
            <a:endParaRPr/>
          </a:p>
        </p:txBody>
      </p:sp>
      <p:sp>
        <p:nvSpPr>
          <p:cNvPr id="451" name="Google Shape;451;g2a5769fd646_1_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fr-FR"/>
              <a:t>Accompagnatrice BDF : La question de l’arrosage est encore en suspens, savoir si les massifs drainant peuvent être couplés à la récupération </a:t>
            </a:r>
            <a:endParaRPr/>
          </a:p>
          <a:p>
            <a:pPr indent="0" lvl="0" marL="0" rtl="0" algn="l">
              <a:spcBef>
                <a:spcPts val="0"/>
              </a:spcBef>
              <a:spcAft>
                <a:spcPts val="0"/>
              </a:spcAft>
              <a:buNone/>
            </a:pPr>
            <a:r>
              <a:rPr lang="fr-FR"/>
              <a:t>Economie d’eau par rapport au paillage  : à renouveler tous les 3 ans. La réflexion sera à mener de stocker les tailles de haies pour les transformer en nouveau mulch.</a:t>
            </a:r>
            <a:endParaRPr/>
          </a:p>
          <a:p>
            <a:pPr indent="0" lvl="0" marL="0" rtl="0" algn="l">
              <a:spcBef>
                <a:spcPts val="0"/>
              </a:spcBef>
              <a:spcAft>
                <a:spcPts val="0"/>
              </a:spcAft>
              <a:buNone/>
            </a:pPr>
            <a:r>
              <a:rPr lang="fr-FR"/>
              <a:t>Choix des plantations les plus locales : certains arbres seront modifiés pour viser des essence locales. Le jardin de l’EHPAD comprendra un espace avec des aromatiques (lien avec le jardin des sens) </a:t>
            </a:r>
            <a:endParaRPr/>
          </a:p>
        </p:txBody>
      </p:sp>
      <p:sp>
        <p:nvSpPr>
          <p:cNvPr id="465" name="Google Shape;465;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fr-FR"/>
              <a:t>Parole au BET Energie</a:t>
            </a:r>
            <a:endParaRPr/>
          </a:p>
        </p:txBody>
      </p:sp>
      <p:sp>
        <p:nvSpPr>
          <p:cNvPr id="482" name="Google Shape;482;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p2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fr-FR"/>
              <a:t>BET Energie</a:t>
            </a:r>
            <a:endParaRPr/>
          </a:p>
        </p:txBody>
      </p:sp>
      <p:sp>
        <p:nvSpPr>
          <p:cNvPr id="493" name="Google Shape;493;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fr-FR"/>
              <a:t>BET Energie</a:t>
            </a:r>
            <a:endParaRPr/>
          </a:p>
        </p:txBody>
      </p:sp>
      <p:sp>
        <p:nvSpPr>
          <p:cNvPr id="507" name="Google Shape;507;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fr-FR"/>
              <a:t>BET Energie : Au delà de la performance énergétique, le projet est en attente de la STD pour optimiser le confort d’été. Celle ci est notamment important dans le contexte d’un EHPAD, avec un structure MOB. Cette dernière va aider à dimensionner la surventilation et voir les chambres où il sera nécessaire de mettre en place des brasseurs. La STD permettra également d’aider l’architecte à dimensionnement les menuiseries pour trouver le bon compromis entre confort visuel et confort d’été. </a:t>
            </a:r>
            <a:endParaRPr/>
          </a:p>
        </p:txBody>
      </p:sp>
      <p:sp>
        <p:nvSpPr>
          <p:cNvPr id="547" name="Google Shape;547;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fr-FR"/>
              <a:t>Accompagnatrice BDF</a:t>
            </a:r>
            <a:endParaRPr/>
          </a:p>
        </p:txBody>
      </p:sp>
      <p:sp>
        <p:nvSpPr>
          <p:cNvPr id="148" name="Google Shape;148;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2a80a70c559_0_4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fr-FR"/>
              <a:t>BET Energie : Au delà de la performance énergétique, le projet est en attente de la STD pour optimiser le confort d’été. Celle ci est notamment important dans le contexte d’un EHPAD, avec un structure MOB. Cette dernière va aider à dimensionner la surventilation et voir les chambres où il sera nécessaire de mettre en place des brasseurs. La STD permettra également d’aider l’architecte à dimensionnement les menuiseries pour trouver le bon compromis entre confort visuel et confort d’été. </a:t>
            </a:r>
            <a:endParaRPr/>
          </a:p>
        </p:txBody>
      </p:sp>
      <p:sp>
        <p:nvSpPr>
          <p:cNvPr id="561" name="Google Shape;561;g2a80a70c559_0_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g2a6c7ed33f5_0_6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fr-FR"/>
              <a:t>A définir</a:t>
            </a:r>
            <a:endParaRPr/>
          </a:p>
        </p:txBody>
      </p:sp>
      <p:sp>
        <p:nvSpPr>
          <p:cNvPr id="574" name="Google Shape;574;g2a6c7ed33f5_0_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p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2" name="Google Shape;582;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p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0" name="Google Shape;590;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g2a80a70c559_0_8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9" name="Google Shape;599;g2a80a70c559_0_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g2a80a70c559_0_7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8" name="Google Shape;608;g2a80a70c559_0_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g2a80a70c559_0_9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7" name="Google Shape;617;g2a80a70c559_0_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g2a80a70c559_0_10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6" name="Google Shape;626;g2a80a70c559_0_1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g2a80a70c559_0_6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5" name="Google Shape;635;g2a80a70c559_0_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g2a80a70c559_0_11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4" name="Google Shape;644;g2a80a70c559_0_1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fr-FR"/>
              <a:t>Accompagnatrice BDF</a:t>
            </a:r>
            <a:endParaRPr/>
          </a:p>
        </p:txBody>
      </p:sp>
      <p:sp>
        <p:nvSpPr>
          <p:cNvPr id="180" name="Google Shape;180;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g2a80a70c559_0_10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3" name="Google Shape;653;g2a80a70c559_0_1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2" name="Google Shape;662;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5" name="Google Shape;675;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8" name="Google Shape;688;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0" name="Google Shape;700;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3" name="Google Shape;713;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fr-FR"/>
              <a:t>Accompagnatrice BDF</a:t>
            </a:r>
            <a:endParaRPr/>
          </a:p>
        </p:txBody>
      </p:sp>
      <p:sp>
        <p:nvSpPr>
          <p:cNvPr id="196" name="Google Shape;196;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2a5769fd646_1_3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fr-FR"/>
              <a:t>Parole à la </a:t>
            </a:r>
            <a:r>
              <a:rPr lang="fr-FR"/>
              <a:t>maîtrise</a:t>
            </a:r>
            <a:r>
              <a:rPr lang="fr-FR"/>
              <a:t> d’ouvrage</a:t>
            </a:r>
            <a:endParaRPr/>
          </a:p>
        </p:txBody>
      </p:sp>
      <p:sp>
        <p:nvSpPr>
          <p:cNvPr id="204" name="Google Shape;204;g2a5769fd646_1_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fr-FR"/>
              <a:t>Maitrise d’ouvrage : Localisation rapide de Noisy Le Grand - Contextualisation de la ZAC des Bas Heurts, densification urbaine dans un site pavillonnaire au sein d’une ville proche petite </a:t>
            </a:r>
            <a:r>
              <a:rPr lang="fr-FR"/>
              <a:t>couronne. Le projet prend place sur la zone identifiée M6 (renommé M5)</a:t>
            </a:r>
            <a:endParaRPr/>
          </a:p>
        </p:txBody>
      </p:sp>
      <p:sp>
        <p:nvSpPr>
          <p:cNvPr id="215" name="Google Shape;215;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fr-FR"/>
              <a:t>Maitrise d’ouvrage : Réponse à concours sur deux lots - indiquer que la réponse a été réalisée pour répondre à un besoin de l’EHPAD - </a:t>
            </a:r>
            <a:endParaRPr/>
          </a:p>
        </p:txBody>
      </p:sp>
      <p:sp>
        <p:nvSpPr>
          <p:cNvPr id="231" name="Google Shape;231;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fr-FR"/>
              <a:t>Maitrise d’ouvrage : point rapide sur les atouts et contraintes du site en insistant sur les points les plus importants</a:t>
            </a:r>
            <a:endParaRPr/>
          </a:p>
        </p:txBody>
      </p:sp>
      <p:sp>
        <p:nvSpPr>
          <p:cNvPr id="247" name="Google Shape;247;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yle 5">
  <p:cSld name="Style 5">
    <p:spTree>
      <p:nvGrpSpPr>
        <p:cNvPr id="15" name="Shape 15"/>
        <p:cNvGrpSpPr/>
        <p:nvPr/>
      </p:nvGrpSpPr>
      <p:grpSpPr>
        <a:xfrm>
          <a:off x="0" y="0"/>
          <a:ext cx="0" cy="0"/>
          <a:chOff x="0" y="0"/>
          <a:chExt cx="0" cy="0"/>
        </a:xfrm>
      </p:grpSpPr>
      <p:sp>
        <p:nvSpPr>
          <p:cNvPr id="16" name="Google Shape;16;p2"/>
          <p:cNvSpPr/>
          <p:nvPr/>
        </p:nvSpPr>
        <p:spPr>
          <a:xfrm rot="10800000">
            <a:off x="15741031" y="1014413"/>
            <a:ext cx="28575" cy="8229600"/>
          </a:xfrm>
          <a:prstGeom prst="rect">
            <a:avLst/>
          </a:prstGeom>
          <a:solidFill>
            <a:srgbClr val="C1DF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 name="Google Shape;17;p2"/>
          <p:cNvPicPr preferRelativeResize="0"/>
          <p:nvPr/>
        </p:nvPicPr>
        <p:blipFill rotWithShape="1">
          <a:blip r:embed="rId2">
            <a:alphaModFix/>
          </a:blip>
          <a:srcRect b="0" l="0" r="69143" t="0"/>
          <a:stretch/>
        </p:blipFill>
        <p:spPr>
          <a:xfrm>
            <a:off x="16351370" y="1038225"/>
            <a:ext cx="949777" cy="928969"/>
          </a:xfrm>
          <a:prstGeom prst="rect">
            <a:avLst/>
          </a:prstGeom>
          <a:noFill/>
          <a:ln>
            <a:noFill/>
          </a:ln>
        </p:spPr>
      </p:pic>
      <p:sp>
        <p:nvSpPr>
          <p:cNvPr id="18" name="Google Shape;18;p2"/>
          <p:cNvSpPr txBox="1"/>
          <p:nvPr>
            <p:ph idx="1" type="body"/>
          </p:nvPr>
        </p:nvSpPr>
        <p:spPr>
          <a:xfrm>
            <a:off x="914400" y="2965450"/>
            <a:ext cx="13944600" cy="629285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9" name="Google Shape;19;p2"/>
          <p:cNvSpPr txBox="1"/>
          <p:nvPr>
            <p:ph type="title"/>
          </p:nvPr>
        </p:nvSpPr>
        <p:spPr>
          <a:xfrm>
            <a:off x="914400" y="931209"/>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Ekopolis">
  <p:cSld name="Agenda Ekopolis">
    <p:spTree>
      <p:nvGrpSpPr>
        <p:cNvPr id="78" name="Shape 78"/>
        <p:cNvGrpSpPr/>
        <p:nvPr/>
      </p:nvGrpSpPr>
      <p:grpSpPr>
        <a:xfrm>
          <a:off x="0" y="0"/>
          <a:ext cx="0" cy="0"/>
          <a:chOff x="0" y="0"/>
          <a:chExt cx="0" cy="0"/>
        </a:xfrm>
      </p:grpSpPr>
      <p:sp>
        <p:nvSpPr>
          <p:cNvPr id="79" name="Google Shape;79;p11"/>
          <p:cNvSpPr txBox="1"/>
          <p:nvPr/>
        </p:nvSpPr>
        <p:spPr>
          <a:xfrm>
            <a:off x="1028700" y="768283"/>
            <a:ext cx="5160960" cy="2435282"/>
          </a:xfrm>
          <a:prstGeom prst="rect">
            <a:avLst/>
          </a:prstGeom>
          <a:noFill/>
          <a:ln>
            <a:noFill/>
          </a:ln>
        </p:spPr>
        <p:txBody>
          <a:bodyPr anchorCtr="0" anchor="t" bIns="0" lIns="0" spcFirstLastPara="1" rIns="0" wrap="square" tIns="0">
            <a:spAutoFit/>
          </a:bodyPr>
          <a:lstStyle/>
          <a:p>
            <a:pPr indent="0" lvl="0" marL="0" marR="0" rtl="0" algn="l">
              <a:lnSpc>
                <a:spcPct val="106238"/>
              </a:lnSpc>
              <a:spcBef>
                <a:spcPts val="0"/>
              </a:spcBef>
              <a:spcAft>
                <a:spcPts val="0"/>
              </a:spcAft>
              <a:buNone/>
            </a:pPr>
            <a:r>
              <a:rPr lang="fr-FR" sz="8800">
                <a:solidFill>
                  <a:srgbClr val="1A1B18"/>
                </a:solidFill>
                <a:latin typeface="Stardos Stencil"/>
                <a:ea typeface="Stardos Stencil"/>
                <a:cs typeface="Stardos Stencil"/>
                <a:sym typeface="Stardos Stencil"/>
              </a:rPr>
              <a:t>L'agenda</a:t>
            </a:r>
            <a:endParaRPr/>
          </a:p>
          <a:p>
            <a:pPr indent="0" lvl="0" marL="0" marR="0" rtl="0" algn="l">
              <a:lnSpc>
                <a:spcPct val="106250"/>
              </a:lnSpc>
              <a:spcBef>
                <a:spcPts val="0"/>
              </a:spcBef>
              <a:spcAft>
                <a:spcPts val="0"/>
              </a:spcAft>
              <a:buNone/>
            </a:pPr>
            <a:r>
              <a:rPr lang="fr-FR" sz="8800">
                <a:solidFill>
                  <a:srgbClr val="1A1B18"/>
                </a:solidFill>
                <a:latin typeface="Stardos Stencil"/>
                <a:ea typeface="Stardos Stencil"/>
                <a:cs typeface="Stardos Stencil"/>
                <a:sym typeface="Stardos Stencil"/>
              </a:rPr>
              <a:t>Ekopolis</a:t>
            </a:r>
            <a:endParaRPr/>
          </a:p>
        </p:txBody>
      </p:sp>
      <p:sp>
        <p:nvSpPr>
          <p:cNvPr id="80" name="Google Shape;80;p11"/>
          <p:cNvSpPr/>
          <p:nvPr/>
        </p:nvSpPr>
        <p:spPr>
          <a:xfrm rot="10800000">
            <a:off x="15906198" y="1028700"/>
            <a:ext cx="28575" cy="8229600"/>
          </a:xfrm>
          <a:prstGeom prst="rect">
            <a:avLst/>
          </a:prstGeom>
          <a:solidFill>
            <a:srgbClr val="C1DF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1"/>
          <p:cNvSpPr/>
          <p:nvPr/>
        </p:nvSpPr>
        <p:spPr>
          <a:xfrm>
            <a:off x="9305655" y="6289600"/>
            <a:ext cx="4692562" cy="29774"/>
          </a:xfrm>
          <a:prstGeom prst="rect">
            <a:avLst/>
          </a:prstGeom>
          <a:solidFill>
            <a:srgbClr val="C1DF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1"/>
          <p:cNvSpPr/>
          <p:nvPr/>
        </p:nvSpPr>
        <p:spPr>
          <a:xfrm>
            <a:off x="9305655" y="2166202"/>
            <a:ext cx="4692562" cy="29774"/>
          </a:xfrm>
          <a:prstGeom prst="rect">
            <a:avLst/>
          </a:prstGeom>
          <a:solidFill>
            <a:srgbClr val="C1DF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3" name="Google Shape;83;p11"/>
          <p:cNvPicPr preferRelativeResize="0"/>
          <p:nvPr/>
        </p:nvPicPr>
        <p:blipFill rotWithShape="1">
          <a:blip r:embed="rId2">
            <a:alphaModFix/>
          </a:blip>
          <a:srcRect b="0" l="0" r="69143" t="0"/>
          <a:stretch/>
        </p:blipFill>
        <p:spPr>
          <a:xfrm>
            <a:off x="16541870" y="1249492"/>
            <a:ext cx="949777" cy="928969"/>
          </a:xfrm>
          <a:prstGeom prst="rect">
            <a:avLst/>
          </a:prstGeom>
          <a:noFill/>
          <a:ln>
            <a:noFill/>
          </a:ln>
        </p:spPr>
      </p:pic>
      <p:sp>
        <p:nvSpPr>
          <p:cNvPr id="84" name="Google Shape;84;p11"/>
          <p:cNvSpPr/>
          <p:nvPr/>
        </p:nvSpPr>
        <p:spPr>
          <a:xfrm>
            <a:off x="9305655" y="2166202"/>
            <a:ext cx="4692562" cy="29774"/>
          </a:xfrm>
          <a:prstGeom prst="rect">
            <a:avLst/>
          </a:prstGeom>
          <a:solidFill>
            <a:srgbClr val="C1DF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11"/>
          <p:cNvSpPr/>
          <p:nvPr/>
        </p:nvSpPr>
        <p:spPr>
          <a:xfrm>
            <a:off x="1028700" y="4615524"/>
            <a:ext cx="4692562" cy="29774"/>
          </a:xfrm>
          <a:prstGeom prst="rect">
            <a:avLst/>
          </a:prstGeom>
          <a:solidFill>
            <a:srgbClr val="C1DF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1"/>
          <p:cNvSpPr txBox="1"/>
          <p:nvPr/>
        </p:nvSpPr>
        <p:spPr>
          <a:xfrm>
            <a:off x="914400" y="9029700"/>
            <a:ext cx="10306048" cy="126188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3600">
                <a:solidFill>
                  <a:srgbClr val="000000"/>
                </a:solidFill>
                <a:latin typeface="Arial"/>
                <a:ea typeface="Arial"/>
                <a:cs typeface="Arial"/>
                <a:sym typeface="Arial"/>
              </a:rPr>
              <a:t>Retrouvez tous nos événements sur </a:t>
            </a:r>
            <a:r>
              <a:rPr lang="fr-FR" sz="4000">
                <a:solidFill>
                  <a:srgbClr val="C2DF1A"/>
                </a:solidFill>
                <a:latin typeface="Stardos Stencil"/>
                <a:ea typeface="Stardos Stencil"/>
                <a:cs typeface="Stardos Stencil"/>
                <a:sym typeface="Stardos Stencil"/>
              </a:rPr>
              <a:t>www.ekopolis.fr ! </a:t>
            </a:r>
            <a:endParaRPr sz="3600">
              <a:solidFill>
                <a:srgbClr val="C2DF1A"/>
              </a:solidFill>
              <a:latin typeface="Stardos Stencil"/>
              <a:ea typeface="Stardos Stencil"/>
              <a:cs typeface="Stardos Stencil"/>
              <a:sym typeface="Stardos Stencil"/>
            </a:endParaRPr>
          </a:p>
          <a:p>
            <a:pPr indent="0" lvl="0" marL="0" marR="0" rtl="0" algn="l">
              <a:spcBef>
                <a:spcPts val="0"/>
              </a:spcBef>
              <a:spcAft>
                <a:spcPts val="0"/>
              </a:spcAft>
              <a:buNone/>
            </a:pPr>
            <a:r>
              <a:t/>
            </a:r>
            <a:endParaRPr sz="3600">
              <a:solidFill>
                <a:schemeClr val="dk1"/>
              </a:solidFill>
              <a:latin typeface="Calibri"/>
              <a:ea typeface="Calibri"/>
              <a:cs typeface="Calibri"/>
              <a:sym typeface="Calibri"/>
            </a:endParaRPr>
          </a:p>
        </p:txBody>
      </p:sp>
      <p:sp>
        <p:nvSpPr>
          <p:cNvPr id="87" name="Google Shape;87;p11"/>
          <p:cNvSpPr txBox="1"/>
          <p:nvPr>
            <p:ph type="title"/>
          </p:nvPr>
        </p:nvSpPr>
        <p:spPr>
          <a:xfrm>
            <a:off x="1028700" y="3695700"/>
            <a:ext cx="5953124" cy="61926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8" name="Google Shape;88;p11"/>
          <p:cNvSpPr txBox="1"/>
          <p:nvPr/>
        </p:nvSpPr>
        <p:spPr>
          <a:xfrm>
            <a:off x="8999084" y="1396133"/>
            <a:ext cx="5953124" cy="619265"/>
          </a:xfrm>
          <a:prstGeom prst="rect">
            <a:avLst/>
          </a:prstGeom>
          <a:noFill/>
          <a:ln>
            <a:noFill/>
          </a:ln>
        </p:spPr>
        <p:txBody>
          <a:bodyPr anchorCtr="0" anchor="ctr" bIns="45700" lIns="91425" spcFirstLastPara="1" rIns="91425" wrap="square" tIns="45700">
            <a:normAutofit fontScale="92500" lnSpcReduction="20000"/>
          </a:bodyPr>
          <a:lstStyle/>
          <a:p>
            <a:pPr indent="0" lvl="0" marL="0" marR="0" rtl="0" algn="ctr">
              <a:spcBef>
                <a:spcPts val="0"/>
              </a:spcBef>
              <a:spcAft>
                <a:spcPts val="0"/>
              </a:spcAft>
              <a:buClr>
                <a:schemeClr val="dk1"/>
              </a:buClr>
              <a:buSzPct val="100000"/>
              <a:buFont typeface="Calibri"/>
              <a:buNone/>
            </a:pPr>
            <a:r>
              <a:rPr lang="fr-FR" sz="4400">
                <a:solidFill>
                  <a:schemeClr val="dk1"/>
                </a:solidFill>
                <a:latin typeface="Calibri"/>
                <a:ea typeface="Calibri"/>
                <a:cs typeface="Calibri"/>
                <a:sym typeface="Calibri"/>
              </a:rPr>
              <a:t>Modifiez le style du titre</a:t>
            </a:r>
            <a:endParaRPr/>
          </a:p>
        </p:txBody>
      </p:sp>
      <p:sp>
        <p:nvSpPr>
          <p:cNvPr id="89" name="Google Shape;89;p11"/>
          <p:cNvSpPr txBox="1"/>
          <p:nvPr/>
        </p:nvSpPr>
        <p:spPr>
          <a:xfrm>
            <a:off x="9144000" y="5497367"/>
            <a:ext cx="5953124" cy="619265"/>
          </a:xfrm>
          <a:prstGeom prst="rect">
            <a:avLst/>
          </a:prstGeom>
          <a:noFill/>
          <a:ln>
            <a:noFill/>
          </a:ln>
        </p:spPr>
        <p:txBody>
          <a:bodyPr anchorCtr="0" anchor="ctr" bIns="45700" lIns="91425" spcFirstLastPara="1" rIns="91425" wrap="square" tIns="45700">
            <a:normAutofit fontScale="92500" lnSpcReduction="20000"/>
          </a:bodyPr>
          <a:lstStyle/>
          <a:p>
            <a:pPr indent="0" lvl="0" marL="0" marR="0" rtl="0" algn="ctr">
              <a:spcBef>
                <a:spcPts val="0"/>
              </a:spcBef>
              <a:spcAft>
                <a:spcPts val="0"/>
              </a:spcAft>
              <a:buClr>
                <a:schemeClr val="dk1"/>
              </a:buClr>
              <a:buSzPct val="100000"/>
              <a:buFont typeface="Calibri"/>
              <a:buNone/>
            </a:pPr>
            <a:r>
              <a:rPr lang="fr-FR" sz="4400">
                <a:solidFill>
                  <a:schemeClr val="dk1"/>
                </a:solidFill>
                <a:latin typeface="Calibri"/>
                <a:ea typeface="Calibri"/>
                <a:cs typeface="Calibri"/>
                <a:sym typeface="Calibri"/>
              </a:rPr>
              <a:t>Modifiez le style du titre</a:t>
            </a:r>
            <a:endParaRPr/>
          </a:p>
        </p:txBody>
      </p:sp>
      <p:sp>
        <p:nvSpPr>
          <p:cNvPr id="90" name="Google Shape;90;p11"/>
          <p:cNvSpPr txBox="1"/>
          <p:nvPr>
            <p:ph idx="1" type="body"/>
          </p:nvPr>
        </p:nvSpPr>
        <p:spPr>
          <a:xfrm>
            <a:off x="1028181" y="4982147"/>
            <a:ext cx="6515100" cy="3733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91" name="Google Shape;91;p11"/>
          <p:cNvSpPr txBox="1"/>
          <p:nvPr>
            <p:ph idx="2" type="body"/>
          </p:nvPr>
        </p:nvSpPr>
        <p:spPr>
          <a:xfrm>
            <a:off x="9328659" y="2584299"/>
            <a:ext cx="6010275" cy="2590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92" name="Google Shape;92;p11"/>
          <p:cNvSpPr txBox="1"/>
          <p:nvPr>
            <p:ph idx="3" type="body"/>
          </p:nvPr>
        </p:nvSpPr>
        <p:spPr>
          <a:xfrm>
            <a:off x="9305655" y="6715459"/>
            <a:ext cx="6010275" cy="2221277"/>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93" name="Shape 93"/>
        <p:cNvGrpSpPr/>
        <p:nvPr/>
      </p:nvGrpSpPr>
      <p:grpSpPr>
        <a:xfrm>
          <a:off x="0" y="0"/>
          <a:ext cx="0" cy="0"/>
          <a:chOff x="0" y="0"/>
          <a:chExt cx="0" cy="0"/>
        </a:xfrm>
      </p:grpSpPr>
      <p:sp>
        <p:nvSpPr>
          <p:cNvPr id="94" name="Google Shape;94;p12"/>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5" name="Google Shape;95;p12"/>
          <p:cNvSpPr/>
          <p:nvPr>
            <p:ph idx="2" type="pic"/>
          </p:nvPr>
        </p:nvSpPr>
        <p:spPr>
          <a:xfrm>
            <a:off x="1792288" y="612775"/>
            <a:ext cx="5486400" cy="4114800"/>
          </a:xfrm>
          <a:prstGeom prst="rect">
            <a:avLst/>
          </a:prstGeom>
          <a:noFill/>
          <a:ln>
            <a:noFill/>
          </a:ln>
        </p:spPr>
      </p:sp>
      <p:sp>
        <p:nvSpPr>
          <p:cNvPr id="96" name="Google Shape;96;p12"/>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97" name="Google Shape;9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8" name="Google Shape;9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9" name="Google Shape;9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00" name="Shape 100"/>
        <p:cNvGrpSpPr/>
        <p:nvPr/>
      </p:nvGrpSpPr>
      <p:grpSpPr>
        <a:xfrm>
          <a:off x="0" y="0"/>
          <a:ext cx="0" cy="0"/>
          <a:chOff x="0" y="0"/>
          <a:chExt cx="0" cy="0"/>
        </a:xfrm>
      </p:grpSpPr>
      <p:sp>
        <p:nvSpPr>
          <p:cNvPr id="101" name="Google Shape;101;p1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2" name="Google Shape;102;p13"/>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03" name="Google Shape;103;p1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4" name="Google Shape;104;p1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5" name="Google Shape;105;p1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06" name="Shape 106"/>
        <p:cNvGrpSpPr/>
        <p:nvPr/>
      </p:nvGrpSpPr>
      <p:grpSpPr>
        <a:xfrm>
          <a:off x="0" y="0"/>
          <a:ext cx="0" cy="0"/>
          <a:chOff x="0" y="0"/>
          <a:chExt cx="0" cy="0"/>
        </a:xfrm>
      </p:grpSpPr>
      <p:sp>
        <p:nvSpPr>
          <p:cNvPr id="107" name="Google Shape;107;p14"/>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8" name="Google Shape;108;p14"/>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09" name="Google Shape;109;p1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0" name="Google Shape;110;p1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1" name="Google Shape;111;p1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sposition personnalisée">
  <p:cSld name="1_Disposition personnalisée">
    <p:spTree>
      <p:nvGrpSpPr>
        <p:cNvPr id="112" name="Shape 112"/>
        <p:cNvGrpSpPr/>
        <p:nvPr/>
      </p:nvGrpSpPr>
      <p:grpSpPr>
        <a:xfrm>
          <a:off x="0" y="0"/>
          <a:ext cx="0" cy="0"/>
          <a:chOff x="0" y="0"/>
          <a:chExt cx="0" cy="0"/>
        </a:xfrm>
      </p:grpSpPr>
      <p:sp>
        <p:nvSpPr>
          <p:cNvPr id="113" name="Google Shape;113;p1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4" name="Google Shape;114;p1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5" name="Google Shape;115;p1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6" name="Google Shape;116;p1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Disposition personnalisée">
  <p:cSld name="2_Disposition personnalisée">
    <p:spTree>
      <p:nvGrpSpPr>
        <p:cNvPr id="117" name="Shape 117"/>
        <p:cNvGrpSpPr/>
        <p:nvPr/>
      </p:nvGrpSpPr>
      <p:grpSpPr>
        <a:xfrm>
          <a:off x="0" y="0"/>
          <a:ext cx="0" cy="0"/>
          <a:chOff x="0" y="0"/>
          <a:chExt cx="0" cy="0"/>
        </a:xfrm>
      </p:grpSpPr>
      <p:sp>
        <p:nvSpPr>
          <p:cNvPr id="118" name="Google Shape;118;p1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9" name="Google Shape;119;p1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0" name="Google Shape;120;p1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1" name="Google Shape;121;p1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position personnalisée">
  <p:cSld name="Disposition personnalisée">
    <p:spTree>
      <p:nvGrpSpPr>
        <p:cNvPr id="20" name="Shape 20"/>
        <p:cNvGrpSpPr/>
        <p:nvPr/>
      </p:nvGrpSpPr>
      <p:grpSpPr>
        <a:xfrm>
          <a:off x="0" y="0"/>
          <a:ext cx="0" cy="0"/>
          <a:chOff x="0" y="0"/>
          <a:chExt cx="0" cy="0"/>
        </a:xfrm>
      </p:grpSpPr>
      <p:sp>
        <p:nvSpPr>
          <p:cNvPr id="21" name="Google Shape;21;p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 name="Google Shape;22;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ge de garde">
  <p:cSld name="Page de garde">
    <p:spTree>
      <p:nvGrpSpPr>
        <p:cNvPr id="25" name="Shape 25"/>
        <p:cNvGrpSpPr/>
        <p:nvPr/>
      </p:nvGrpSpPr>
      <p:grpSpPr>
        <a:xfrm>
          <a:off x="0" y="0"/>
          <a:ext cx="0" cy="0"/>
          <a:chOff x="0" y="0"/>
          <a:chExt cx="0" cy="0"/>
        </a:xfrm>
      </p:grpSpPr>
      <p:grpSp>
        <p:nvGrpSpPr>
          <p:cNvPr id="26" name="Google Shape;26;p4"/>
          <p:cNvGrpSpPr/>
          <p:nvPr/>
        </p:nvGrpSpPr>
        <p:grpSpPr>
          <a:xfrm>
            <a:off x="1008484" y="2400300"/>
            <a:ext cx="9106020" cy="6660491"/>
            <a:chOff x="-26955" y="-863125"/>
            <a:chExt cx="12141360" cy="8880655"/>
          </a:xfrm>
        </p:grpSpPr>
        <p:sp>
          <p:nvSpPr>
            <p:cNvPr id="27" name="Google Shape;27;p4"/>
            <p:cNvSpPr/>
            <p:nvPr/>
          </p:nvSpPr>
          <p:spPr>
            <a:xfrm>
              <a:off x="0" y="7976075"/>
              <a:ext cx="12114405" cy="41455"/>
            </a:xfrm>
            <a:prstGeom prst="rect">
              <a:avLst/>
            </a:prstGeom>
            <a:solidFill>
              <a:srgbClr val="C1DF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4"/>
            <p:cNvSpPr txBox="1"/>
            <p:nvPr/>
          </p:nvSpPr>
          <p:spPr>
            <a:xfrm>
              <a:off x="-26955" y="-863125"/>
              <a:ext cx="10847355" cy="5485263"/>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fr-FR" sz="12500">
                  <a:solidFill>
                    <a:srgbClr val="1A1B18"/>
                  </a:solidFill>
                  <a:latin typeface="Stardos Stencil"/>
                  <a:ea typeface="Stardos Stencil"/>
                  <a:cs typeface="Stardos Stencil"/>
                  <a:sym typeface="Stardos Stencil"/>
                </a:rPr>
                <a:t>Ekopolis</a:t>
              </a:r>
              <a:endParaRPr/>
            </a:p>
            <a:p>
              <a:pPr indent="0" lvl="0" marL="0" marR="0" rtl="0" algn="l">
                <a:lnSpc>
                  <a:spcPct val="103703"/>
                </a:lnSpc>
                <a:spcBef>
                  <a:spcPts val="0"/>
                </a:spcBef>
                <a:spcAft>
                  <a:spcPts val="0"/>
                </a:spcAft>
                <a:buNone/>
              </a:pPr>
              <a:r>
                <a:rPr lang="fr-FR" sz="5400">
                  <a:solidFill>
                    <a:srgbClr val="1A1B18"/>
                  </a:solidFill>
                  <a:latin typeface="Arial"/>
                  <a:ea typeface="Arial"/>
                  <a:cs typeface="Arial"/>
                  <a:sym typeface="Arial"/>
                </a:rPr>
                <a:t>Pôle de ressources francilien pour l'aménagement et la construction durables</a:t>
              </a:r>
              <a:endParaRPr/>
            </a:p>
          </p:txBody>
        </p:sp>
      </p:grpSp>
      <p:pic>
        <p:nvPicPr>
          <p:cNvPr id="29" name="Google Shape;29;p4"/>
          <p:cNvPicPr preferRelativeResize="0"/>
          <p:nvPr/>
        </p:nvPicPr>
        <p:blipFill rotWithShape="1">
          <a:blip r:embed="rId2">
            <a:alphaModFix/>
          </a:blip>
          <a:srcRect b="0" l="0" r="69143" t="0"/>
          <a:stretch/>
        </p:blipFill>
        <p:spPr>
          <a:xfrm>
            <a:off x="16671600" y="558000"/>
            <a:ext cx="949777" cy="928969"/>
          </a:xfrm>
          <a:prstGeom prst="rect">
            <a:avLst/>
          </a:prstGeom>
          <a:noFill/>
          <a:ln>
            <a:noFill/>
          </a:ln>
        </p:spPr>
      </p:pic>
      <p:pic>
        <p:nvPicPr>
          <p:cNvPr id="30" name="Google Shape;30;p4"/>
          <p:cNvPicPr preferRelativeResize="0"/>
          <p:nvPr/>
        </p:nvPicPr>
        <p:blipFill rotWithShape="1">
          <a:blip r:embed="rId3">
            <a:alphaModFix/>
          </a:blip>
          <a:srcRect b="0" l="0" r="0" t="0"/>
          <a:stretch/>
        </p:blipFill>
        <p:spPr>
          <a:xfrm>
            <a:off x="1008484" y="6896100"/>
            <a:ext cx="3238500" cy="145527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yle 1">
  <p:cSld name="Style 1">
    <p:spTree>
      <p:nvGrpSpPr>
        <p:cNvPr id="31" name="Shape 31"/>
        <p:cNvGrpSpPr/>
        <p:nvPr/>
      </p:nvGrpSpPr>
      <p:grpSpPr>
        <a:xfrm>
          <a:off x="0" y="0"/>
          <a:ext cx="0" cy="0"/>
          <a:chOff x="0" y="0"/>
          <a:chExt cx="0" cy="0"/>
        </a:xfrm>
      </p:grpSpPr>
      <p:sp>
        <p:nvSpPr>
          <p:cNvPr id="32" name="Google Shape;32;p5"/>
          <p:cNvSpPr/>
          <p:nvPr/>
        </p:nvSpPr>
        <p:spPr>
          <a:xfrm>
            <a:off x="12533225" y="6776020"/>
            <a:ext cx="4611775" cy="26822"/>
          </a:xfrm>
          <a:prstGeom prst="rect">
            <a:avLst/>
          </a:prstGeom>
          <a:solidFill>
            <a:srgbClr val="C1DF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3" name="Google Shape;33;p5"/>
          <p:cNvPicPr preferRelativeResize="0"/>
          <p:nvPr/>
        </p:nvPicPr>
        <p:blipFill rotWithShape="1">
          <a:blip r:embed="rId2">
            <a:alphaModFix/>
          </a:blip>
          <a:srcRect b="0" l="0" r="69143" t="0"/>
          <a:stretch/>
        </p:blipFill>
        <p:spPr>
          <a:xfrm>
            <a:off x="16670111" y="556333"/>
            <a:ext cx="949604" cy="928800"/>
          </a:xfrm>
          <a:prstGeom prst="rect">
            <a:avLst/>
          </a:prstGeom>
          <a:noFill/>
          <a:ln>
            <a:noFill/>
          </a:ln>
        </p:spPr>
      </p:pic>
      <p:sp>
        <p:nvSpPr>
          <p:cNvPr id="34" name="Google Shape;34;p5"/>
          <p:cNvSpPr/>
          <p:nvPr/>
        </p:nvSpPr>
        <p:spPr>
          <a:xfrm>
            <a:off x="1322886" y="2050429"/>
            <a:ext cx="4611775" cy="26822"/>
          </a:xfrm>
          <a:prstGeom prst="rect">
            <a:avLst/>
          </a:prstGeom>
          <a:solidFill>
            <a:srgbClr val="C1DF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5"/>
          <p:cNvSpPr txBox="1"/>
          <p:nvPr>
            <p:ph idx="1" type="body"/>
          </p:nvPr>
        </p:nvSpPr>
        <p:spPr>
          <a:xfrm>
            <a:off x="5934661" y="7399321"/>
            <a:ext cx="11206163" cy="24384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6" name="Google Shape;36;p5"/>
          <p:cNvSpPr txBox="1"/>
          <p:nvPr>
            <p:ph idx="2" type="body"/>
          </p:nvPr>
        </p:nvSpPr>
        <p:spPr>
          <a:xfrm>
            <a:off x="1327062" y="2673730"/>
            <a:ext cx="11206163" cy="24384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7" name="Google Shape;37;p5"/>
          <p:cNvSpPr txBox="1"/>
          <p:nvPr>
            <p:ph type="title"/>
          </p:nvPr>
        </p:nvSpPr>
        <p:spPr>
          <a:xfrm>
            <a:off x="1322886" y="646984"/>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5"/>
          <p:cNvSpPr txBox="1"/>
          <p:nvPr/>
        </p:nvSpPr>
        <p:spPr>
          <a:xfrm>
            <a:off x="8914099" y="5372575"/>
            <a:ext cx="8229600" cy="1143000"/>
          </a:xfrm>
          <a:prstGeom prst="rect">
            <a:avLst/>
          </a:prstGeom>
          <a:noFill/>
          <a:ln>
            <a:noFill/>
          </a:ln>
        </p:spPr>
        <p:txBody>
          <a:bodyPr anchorCtr="0" anchor="ctr" bIns="45700" lIns="91425" spcFirstLastPara="1" rIns="91425" wrap="square" tIns="45700">
            <a:normAutofit/>
          </a:bodyPr>
          <a:lstStyle/>
          <a:p>
            <a:pPr indent="0" lvl="0" marL="0" marR="0" rtl="0" algn="ctr">
              <a:spcBef>
                <a:spcPts val="0"/>
              </a:spcBef>
              <a:spcAft>
                <a:spcPts val="0"/>
              </a:spcAft>
              <a:buClr>
                <a:schemeClr val="dk1"/>
              </a:buClr>
              <a:buSzPts val="4400"/>
              <a:buFont typeface="Calibri"/>
              <a:buNone/>
            </a:pPr>
            <a:r>
              <a:rPr lang="fr-FR" sz="4400">
                <a:solidFill>
                  <a:schemeClr val="dk1"/>
                </a:solidFill>
                <a:latin typeface="Calibri"/>
                <a:ea typeface="Calibri"/>
                <a:cs typeface="Calibri"/>
                <a:sym typeface="Calibri"/>
              </a:rPr>
              <a:t>Modifiez le style du titre</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yle 2">
  <p:cSld name="Style 2">
    <p:spTree>
      <p:nvGrpSpPr>
        <p:cNvPr id="39" name="Shape 39"/>
        <p:cNvGrpSpPr/>
        <p:nvPr/>
      </p:nvGrpSpPr>
      <p:grpSpPr>
        <a:xfrm>
          <a:off x="0" y="0"/>
          <a:ext cx="0" cy="0"/>
          <a:chOff x="0" y="0"/>
          <a:chExt cx="0" cy="0"/>
        </a:xfrm>
      </p:grpSpPr>
      <p:pic>
        <p:nvPicPr>
          <p:cNvPr id="40" name="Google Shape;40;p6"/>
          <p:cNvPicPr preferRelativeResize="0"/>
          <p:nvPr/>
        </p:nvPicPr>
        <p:blipFill rotWithShape="1">
          <a:blip r:embed="rId2">
            <a:alphaModFix/>
          </a:blip>
          <a:srcRect b="0" l="0" r="69143" t="0"/>
          <a:stretch/>
        </p:blipFill>
        <p:spPr>
          <a:xfrm>
            <a:off x="1028700" y="1104600"/>
            <a:ext cx="949777" cy="928969"/>
          </a:xfrm>
          <a:prstGeom prst="rect">
            <a:avLst/>
          </a:prstGeom>
          <a:noFill/>
          <a:ln>
            <a:noFill/>
          </a:ln>
        </p:spPr>
      </p:pic>
      <p:sp>
        <p:nvSpPr>
          <p:cNvPr id="41" name="Google Shape;41;p6"/>
          <p:cNvSpPr/>
          <p:nvPr/>
        </p:nvSpPr>
        <p:spPr>
          <a:xfrm>
            <a:off x="9206820" y="3282404"/>
            <a:ext cx="28575" cy="5400000"/>
          </a:xfrm>
          <a:prstGeom prst="rect">
            <a:avLst/>
          </a:prstGeom>
          <a:solidFill>
            <a:srgbClr val="C1DF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6"/>
          <p:cNvSpPr txBox="1"/>
          <p:nvPr>
            <p:ph idx="1" type="body"/>
          </p:nvPr>
        </p:nvSpPr>
        <p:spPr>
          <a:xfrm>
            <a:off x="1021511" y="3369251"/>
            <a:ext cx="7696200" cy="53340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3" name="Google Shape;43;p6"/>
          <p:cNvSpPr txBox="1"/>
          <p:nvPr>
            <p:ph idx="2" type="body"/>
          </p:nvPr>
        </p:nvSpPr>
        <p:spPr>
          <a:xfrm>
            <a:off x="9724504" y="3369251"/>
            <a:ext cx="7696200" cy="53340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4" name="Google Shape;44;p6"/>
          <p:cNvSpPr txBox="1"/>
          <p:nvPr>
            <p:ph type="title"/>
          </p:nvPr>
        </p:nvSpPr>
        <p:spPr>
          <a:xfrm>
            <a:off x="2209800" y="1104599"/>
            <a:ext cx="8229600" cy="92897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yle 3">
  <p:cSld name="Style 3">
    <p:spTree>
      <p:nvGrpSpPr>
        <p:cNvPr id="45" name="Shape 45"/>
        <p:cNvGrpSpPr/>
        <p:nvPr/>
      </p:nvGrpSpPr>
      <p:grpSpPr>
        <a:xfrm>
          <a:off x="0" y="0"/>
          <a:ext cx="0" cy="0"/>
          <a:chOff x="0" y="0"/>
          <a:chExt cx="0" cy="0"/>
        </a:xfrm>
      </p:grpSpPr>
      <p:pic>
        <p:nvPicPr>
          <p:cNvPr id="46" name="Google Shape;46;p7"/>
          <p:cNvPicPr preferRelativeResize="0"/>
          <p:nvPr/>
        </p:nvPicPr>
        <p:blipFill rotWithShape="1">
          <a:blip r:embed="rId2">
            <a:alphaModFix/>
          </a:blip>
          <a:srcRect b="0" l="0" r="69143" t="0"/>
          <a:stretch/>
        </p:blipFill>
        <p:spPr>
          <a:xfrm>
            <a:off x="1028700" y="1104600"/>
            <a:ext cx="949777" cy="928969"/>
          </a:xfrm>
          <a:prstGeom prst="rect">
            <a:avLst/>
          </a:prstGeom>
          <a:noFill/>
          <a:ln>
            <a:noFill/>
          </a:ln>
        </p:spPr>
      </p:pic>
      <p:sp>
        <p:nvSpPr>
          <p:cNvPr id="47" name="Google Shape;47;p7"/>
          <p:cNvSpPr/>
          <p:nvPr/>
        </p:nvSpPr>
        <p:spPr>
          <a:xfrm>
            <a:off x="1143001" y="3695700"/>
            <a:ext cx="4871768" cy="24882"/>
          </a:xfrm>
          <a:prstGeom prst="rect">
            <a:avLst/>
          </a:prstGeom>
          <a:solidFill>
            <a:srgbClr val="C1DF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7"/>
          <p:cNvSpPr/>
          <p:nvPr/>
        </p:nvSpPr>
        <p:spPr>
          <a:xfrm>
            <a:off x="1143001" y="7445403"/>
            <a:ext cx="4871768" cy="24882"/>
          </a:xfrm>
          <a:prstGeom prst="rect">
            <a:avLst/>
          </a:prstGeom>
          <a:solidFill>
            <a:srgbClr val="C1DF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7"/>
          <p:cNvSpPr txBox="1"/>
          <p:nvPr>
            <p:ph idx="1" type="body"/>
          </p:nvPr>
        </p:nvSpPr>
        <p:spPr>
          <a:xfrm>
            <a:off x="1143000" y="4025381"/>
            <a:ext cx="16078200" cy="1810952"/>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0" name="Google Shape;50;p7"/>
          <p:cNvSpPr txBox="1"/>
          <p:nvPr>
            <p:ph idx="2" type="body"/>
          </p:nvPr>
        </p:nvSpPr>
        <p:spPr>
          <a:xfrm>
            <a:off x="1143000" y="7810500"/>
            <a:ext cx="16078200" cy="1810952"/>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1" name="Google Shape;51;p7"/>
          <p:cNvSpPr txBox="1"/>
          <p:nvPr>
            <p:ph type="title"/>
          </p:nvPr>
        </p:nvSpPr>
        <p:spPr>
          <a:xfrm>
            <a:off x="2209800" y="1104599"/>
            <a:ext cx="8229600" cy="92897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 name="Google Shape;52;p7"/>
          <p:cNvSpPr txBox="1"/>
          <p:nvPr/>
        </p:nvSpPr>
        <p:spPr>
          <a:xfrm>
            <a:off x="1143000" y="2735851"/>
            <a:ext cx="9296400" cy="654938"/>
          </a:xfrm>
          <a:prstGeom prst="rect">
            <a:avLst/>
          </a:prstGeom>
          <a:noFill/>
          <a:ln>
            <a:noFill/>
          </a:ln>
        </p:spPr>
        <p:txBody>
          <a:bodyPr anchorCtr="0" anchor="ctr" bIns="45700" lIns="91425" spcFirstLastPara="1" rIns="91425" wrap="square" tIns="45700">
            <a:normAutofit fontScale="92500" lnSpcReduction="10000"/>
          </a:bodyPr>
          <a:lstStyle/>
          <a:p>
            <a:pPr indent="0" lvl="0" marL="0" marR="0" rtl="0" algn="ctr">
              <a:spcBef>
                <a:spcPts val="0"/>
              </a:spcBef>
              <a:spcAft>
                <a:spcPts val="0"/>
              </a:spcAft>
              <a:buClr>
                <a:schemeClr val="dk1"/>
              </a:buClr>
              <a:buSzPct val="100000"/>
              <a:buFont typeface="Calibri"/>
              <a:buNone/>
            </a:pPr>
            <a:r>
              <a:rPr lang="fr-FR" sz="4400">
                <a:solidFill>
                  <a:schemeClr val="dk1"/>
                </a:solidFill>
                <a:latin typeface="Calibri"/>
                <a:ea typeface="Calibri"/>
                <a:cs typeface="Calibri"/>
                <a:sym typeface="Calibri"/>
              </a:rPr>
              <a:t>Modifiez le style du titre</a:t>
            </a:r>
            <a:endParaRPr/>
          </a:p>
        </p:txBody>
      </p:sp>
      <p:sp>
        <p:nvSpPr>
          <p:cNvPr id="53" name="Google Shape;53;p7"/>
          <p:cNvSpPr txBox="1"/>
          <p:nvPr/>
        </p:nvSpPr>
        <p:spPr>
          <a:xfrm>
            <a:off x="1143000" y="6450250"/>
            <a:ext cx="9296400" cy="654938"/>
          </a:xfrm>
          <a:prstGeom prst="rect">
            <a:avLst/>
          </a:prstGeom>
          <a:noFill/>
          <a:ln>
            <a:noFill/>
          </a:ln>
        </p:spPr>
        <p:txBody>
          <a:bodyPr anchorCtr="0" anchor="ctr" bIns="45700" lIns="91425" spcFirstLastPara="1" rIns="91425" wrap="square" tIns="45700">
            <a:normAutofit fontScale="92500" lnSpcReduction="10000"/>
          </a:bodyPr>
          <a:lstStyle/>
          <a:p>
            <a:pPr indent="0" lvl="0" marL="0" marR="0" rtl="0" algn="ctr">
              <a:spcBef>
                <a:spcPts val="0"/>
              </a:spcBef>
              <a:spcAft>
                <a:spcPts val="0"/>
              </a:spcAft>
              <a:buClr>
                <a:schemeClr val="dk1"/>
              </a:buClr>
              <a:buSzPct val="100000"/>
              <a:buFont typeface="Calibri"/>
              <a:buNone/>
            </a:pPr>
            <a:r>
              <a:rPr lang="fr-FR" sz="4400">
                <a:solidFill>
                  <a:schemeClr val="dk1"/>
                </a:solidFill>
                <a:latin typeface="Calibri"/>
                <a:ea typeface="Calibri"/>
                <a:cs typeface="Calibri"/>
                <a:sym typeface="Calibri"/>
              </a:rPr>
              <a:t>Modifiez le style du titre</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yle 4">
  <p:cSld name="Style 4">
    <p:spTree>
      <p:nvGrpSpPr>
        <p:cNvPr id="54" name="Shape 54"/>
        <p:cNvGrpSpPr/>
        <p:nvPr/>
      </p:nvGrpSpPr>
      <p:grpSpPr>
        <a:xfrm>
          <a:off x="0" y="0"/>
          <a:ext cx="0" cy="0"/>
          <a:chOff x="0" y="0"/>
          <a:chExt cx="0" cy="0"/>
        </a:xfrm>
      </p:grpSpPr>
      <p:sp>
        <p:nvSpPr>
          <p:cNvPr id="55" name="Google Shape;55;p8"/>
          <p:cNvSpPr/>
          <p:nvPr/>
        </p:nvSpPr>
        <p:spPr>
          <a:xfrm>
            <a:off x="2518300" y="1028700"/>
            <a:ext cx="28575" cy="8229600"/>
          </a:xfrm>
          <a:prstGeom prst="rect">
            <a:avLst/>
          </a:prstGeom>
          <a:solidFill>
            <a:srgbClr val="C1DF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6" name="Google Shape;56;p8"/>
          <p:cNvPicPr preferRelativeResize="0"/>
          <p:nvPr/>
        </p:nvPicPr>
        <p:blipFill rotWithShape="1">
          <a:blip r:embed="rId2">
            <a:alphaModFix/>
          </a:blip>
          <a:srcRect b="0" l="0" r="69143" t="0"/>
          <a:stretch/>
        </p:blipFill>
        <p:spPr>
          <a:xfrm>
            <a:off x="1028700" y="1104600"/>
            <a:ext cx="949777" cy="928969"/>
          </a:xfrm>
          <a:prstGeom prst="rect">
            <a:avLst/>
          </a:prstGeom>
          <a:noFill/>
          <a:ln>
            <a:noFill/>
          </a:ln>
        </p:spPr>
      </p:pic>
      <p:sp>
        <p:nvSpPr>
          <p:cNvPr id="57" name="Google Shape;57;p8"/>
          <p:cNvSpPr/>
          <p:nvPr/>
        </p:nvSpPr>
        <p:spPr>
          <a:xfrm>
            <a:off x="12496800" y="2084292"/>
            <a:ext cx="4871768" cy="24882"/>
          </a:xfrm>
          <a:prstGeom prst="rect">
            <a:avLst/>
          </a:prstGeom>
          <a:solidFill>
            <a:srgbClr val="C1DF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8"/>
          <p:cNvSpPr txBox="1"/>
          <p:nvPr>
            <p:ph idx="1" type="body"/>
          </p:nvPr>
        </p:nvSpPr>
        <p:spPr>
          <a:xfrm>
            <a:off x="3086697" y="3330570"/>
            <a:ext cx="14239457" cy="64770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9" name="Google Shape;59;p8"/>
          <p:cNvSpPr txBox="1"/>
          <p:nvPr>
            <p:ph idx="2" type="body"/>
          </p:nvPr>
        </p:nvSpPr>
        <p:spPr>
          <a:xfrm>
            <a:off x="6896549" y="2400300"/>
            <a:ext cx="10434638" cy="639144"/>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0" name="Google Shape;60;p8"/>
          <p:cNvSpPr txBox="1"/>
          <p:nvPr>
            <p:ph type="title"/>
          </p:nvPr>
        </p:nvSpPr>
        <p:spPr>
          <a:xfrm>
            <a:off x="9029700" y="650166"/>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yle QBDF">
  <p:cSld name="Style QBDF">
    <p:spTree>
      <p:nvGrpSpPr>
        <p:cNvPr id="61" name="Shape 61"/>
        <p:cNvGrpSpPr/>
        <p:nvPr/>
      </p:nvGrpSpPr>
      <p:grpSpPr>
        <a:xfrm>
          <a:off x="0" y="0"/>
          <a:ext cx="0" cy="0"/>
          <a:chOff x="0" y="0"/>
          <a:chExt cx="0" cy="0"/>
        </a:xfrm>
      </p:grpSpPr>
      <p:sp>
        <p:nvSpPr>
          <p:cNvPr id="62" name="Google Shape;62;p9"/>
          <p:cNvSpPr/>
          <p:nvPr/>
        </p:nvSpPr>
        <p:spPr>
          <a:xfrm rot="10800000">
            <a:off x="15741031" y="1014413"/>
            <a:ext cx="28575" cy="8229600"/>
          </a:xfrm>
          <a:prstGeom prst="rect">
            <a:avLst/>
          </a:prstGeom>
          <a:solidFill>
            <a:srgbClr val="C1DF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3" name="Google Shape;63;p9"/>
          <p:cNvPicPr preferRelativeResize="0"/>
          <p:nvPr/>
        </p:nvPicPr>
        <p:blipFill rotWithShape="1">
          <a:blip r:embed="rId2">
            <a:alphaModFix/>
          </a:blip>
          <a:srcRect b="0" l="0" r="69143" t="0"/>
          <a:stretch/>
        </p:blipFill>
        <p:spPr>
          <a:xfrm>
            <a:off x="16351370" y="1038225"/>
            <a:ext cx="949777" cy="928969"/>
          </a:xfrm>
          <a:prstGeom prst="rect">
            <a:avLst/>
          </a:prstGeom>
          <a:noFill/>
          <a:ln>
            <a:noFill/>
          </a:ln>
        </p:spPr>
      </p:pic>
      <p:pic>
        <p:nvPicPr>
          <p:cNvPr id="64" name="Google Shape;64;p9"/>
          <p:cNvPicPr preferRelativeResize="0"/>
          <p:nvPr/>
        </p:nvPicPr>
        <p:blipFill rotWithShape="1">
          <a:blip r:embed="rId3">
            <a:alphaModFix/>
          </a:blip>
          <a:srcRect b="0" l="0" r="0" t="0"/>
          <a:stretch/>
        </p:blipFill>
        <p:spPr>
          <a:xfrm>
            <a:off x="13206502" y="1028700"/>
            <a:ext cx="2243648" cy="1008222"/>
          </a:xfrm>
          <a:prstGeom prst="rect">
            <a:avLst/>
          </a:prstGeom>
          <a:noFill/>
          <a:ln>
            <a:noFill/>
          </a:ln>
        </p:spPr>
      </p:pic>
      <p:sp>
        <p:nvSpPr>
          <p:cNvPr id="65" name="Google Shape;65;p9"/>
          <p:cNvSpPr txBox="1"/>
          <p:nvPr>
            <p:ph idx="1" type="body"/>
          </p:nvPr>
        </p:nvSpPr>
        <p:spPr>
          <a:xfrm>
            <a:off x="914400" y="2965450"/>
            <a:ext cx="13944600" cy="629285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6" name="Google Shape;66;p9"/>
          <p:cNvSpPr txBox="1"/>
          <p:nvPr>
            <p:ph type="title"/>
          </p:nvPr>
        </p:nvSpPr>
        <p:spPr>
          <a:xfrm>
            <a:off x="914400" y="931209"/>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yle QBDF - Projet">
  <p:cSld name="Style QBDF - Projet">
    <p:spTree>
      <p:nvGrpSpPr>
        <p:cNvPr id="67" name="Shape 67"/>
        <p:cNvGrpSpPr/>
        <p:nvPr/>
      </p:nvGrpSpPr>
      <p:grpSpPr>
        <a:xfrm>
          <a:off x="0" y="0"/>
          <a:ext cx="0" cy="0"/>
          <a:chOff x="0" y="0"/>
          <a:chExt cx="0" cy="0"/>
        </a:xfrm>
      </p:grpSpPr>
      <p:sp>
        <p:nvSpPr>
          <p:cNvPr id="68" name="Google Shape;68;p10"/>
          <p:cNvSpPr/>
          <p:nvPr/>
        </p:nvSpPr>
        <p:spPr>
          <a:xfrm rot="10800000">
            <a:off x="15741031" y="1014413"/>
            <a:ext cx="28575" cy="8229600"/>
          </a:xfrm>
          <a:prstGeom prst="rect">
            <a:avLst/>
          </a:prstGeom>
          <a:solidFill>
            <a:srgbClr val="C1DF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9" name="Google Shape;69;p10"/>
          <p:cNvPicPr preferRelativeResize="0"/>
          <p:nvPr/>
        </p:nvPicPr>
        <p:blipFill rotWithShape="1">
          <a:blip r:embed="rId2">
            <a:alphaModFix/>
          </a:blip>
          <a:srcRect b="0" l="0" r="69143" t="0"/>
          <a:stretch/>
        </p:blipFill>
        <p:spPr>
          <a:xfrm>
            <a:off x="16351370" y="1058992"/>
            <a:ext cx="949777" cy="928969"/>
          </a:xfrm>
          <a:prstGeom prst="rect">
            <a:avLst/>
          </a:prstGeom>
          <a:noFill/>
          <a:ln>
            <a:noFill/>
          </a:ln>
        </p:spPr>
      </p:pic>
      <p:pic>
        <p:nvPicPr>
          <p:cNvPr id="70" name="Google Shape;70;p10"/>
          <p:cNvPicPr preferRelativeResize="0"/>
          <p:nvPr/>
        </p:nvPicPr>
        <p:blipFill rotWithShape="1">
          <a:blip r:embed="rId3">
            <a:alphaModFix/>
          </a:blip>
          <a:srcRect b="0" l="0" r="0" t="0"/>
          <a:stretch/>
        </p:blipFill>
        <p:spPr>
          <a:xfrm>
            <a:off x="13206502" y="1028700"/>
            <a:ext cx="2243648" cy="1008222"/>
          </a:xfrm>
          <a:prstGeom prst="rect">
            <a:avLst/>
          </a:prstGeom>
          <a:noFill/>
          <a:ln>
            <a:noFill/>
          </a:ln>
        </p:spPr>
      </p:pic>
      <p:sp>
        <p:nvSpPr>
          <p:cNvPr id="71" name="Google Shape;71;p10"/>
          <p:cNvSpPr txBox="1"/>
          <p:nvPr>
            <p:ph type="title"/>
          </p:nvPr>
        </p:nvSpPr>
        <p:spPr>
          <a:xfrm>
            <a:off x="914400" y="931209"/>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2" name="Google Shape;72;p10"/>
          <p:cNvSpPr/>
          <p:nvPr>
            <p:ph idx="2" type="pic"/>
          </p:nvPr>
        </p:nvSpPr>
        <p:spPr>
          <a:xfrm>
            <a:off x="1066800" y="2293938"/>
            <a:ext cx="5210175" cy="3313112"/>
          </a:xfrm>
          <a:prstGeom prst="rect">
            <a:avLst/>
          </a:prstGeom>
          <a:noFill/>
          <a:ln>
            <a:noFill/>
          </a:ln>
        </p:spPr>
      </p:sp>
      <p:sp>
        <p:nvSpPr>
          <p:cNvPr id="73" name="Google Shape;73;p10"/>
          <p:cNvSpPr/>
          <p:nvPr>
            <p:ph idx="3" type="pic"/>
          </p:nvPr>
        </p:nvSpPr>
        <p:spPr>
          <a:xfrm>
            <a:off x="1066800" y="5951245"/>
            <a:ext cx="5210175" cy="3313112"/>
          </a:xfrm>
          <a:prstGeom prst="rect">
            <a:avLst/>
          </a:prstGeom>
          <a:noFill/>
          <a:ln>
            <a:noFill/>
          </a:ln>
        </p:spPr>
      </p:sp>
      <p:sp>
        <p:nvSpPr>
          <p:cNvPr id="74" name="Google Shape;74;p10"/>
          <p:cNvSpPr txBox="1"/>
          <p:nvPr>
            <p:ph idx="1" type="body"/>
          </p:nvPr>
        </p:nvSpPr>
        <p:spPr>
          <a:xfrm>
            <a:off x="7086600" y="2492375"/>
            <a:ext cx="6846887" cy="1224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5" name="Google Shape;75;p10"/>
          <p:cNvSpPr txBox="1"/>
          <p:nvPr>
            <p:ph idx="4" type="body"/>
          </p:nvPr>
        </p:nvSpPr>
        <p:spPr>
          <a:xfrm>
            <a:off x="7086600" y="6090692"/>
            <a:ext cx="6846887" cy="1224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6" name="Google Shape;76;p10"/>
          <p:cNvSpPr txBox="1"/>
          <p:nvPr>
            <p:ph idx="5" type="body"/>
          </p:nvPr>
        </p:nvSpPr>
        <p:spPr>
          <a:xfrm>
            <a:off x="7086600" y="4000500"/>
            <a:ext cx="6846887" cy="905059"/>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0"/>
          <p:cNvSpPr txBox="1"/>
          <p:nvPr>
            <p:ph idx="6" type="body"/>
          </p:nvPr>
        </p:nvSpPr>
        <p:spPr>
          <a:xfrm>
            <a:off x="7086600" y="7594866"/>
            <a:ext cx="6846887" cy="905059"/>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0"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3.jpg"/><Relationship Id="rId9"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image" Target="../media/image5.png"/><Relationship Id="rId7" Type="http://schemas.openxmlformats.org/officeDocument/2006/relationships/image" Target="../media/image92.png"/><Relationship Id="rId8"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21.png"/><Relationship Id="rId5" Type="http://schemas.openxmlformats.org/officeDocument/2006/relationships/image" Target="../media/image25.png"/><Relationship Id="rId6"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png"/><Relationship Id="rId4" Type="http://schemas.openxmlformats.org/officeDocument/2006/relationships/image" Target="../media/image41.png"/><Relationship Id="rId5" Type="http://schemas.openxmlformats.org/officeDocument/2006/relationships/image" Target="../media/image29.png"/><Relationship Id="rId6" Type="http://schemas.openxmlformats.org/officeDocument/2006/relationships/image" Target="../media/image19.png"/><Relationship Id="rId7" Type="http://schemas.openxmlformats.org/officeDocument/2006/relationships/image" Target="../media/image3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image" Target="../media/image19.png"/><Relationship Id="rId5" Type="http://schemas.openxmlformats.org/officeDocument/2006/relationships/image" Target="../media/image40.png"/><Relationship Id="rId6" Type="http://schemas.openxmlformats.org/officeDocument/2006/relationships/image" Target="../media/image4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png"/><Relationship Id="rId4" Type="http://schemas.openxmlformats.org/officeDocument/2006/relationships/image" Target="../media/image19.png"/><Relationship Id="rId5" Type="http://schemas.openxmlformats.org/officeDocument/2006/relationships/image" Target="../media/image45.png"/><Relationship Id="rId6" Type="http://schemas.openxmlformats.org/officeDocument/2006/relationships/image" Target="../media/image3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png"/><Relationship Id="rId4" Type="http://schemas.openxmlformats.org/officeDocument/2006/relationships/image" Target="../media/image19.png"/><Relationship Id="rId5" Type="http://schemas.openxmlformats.org/officeDocument/2006/relationships/image" Target="../media/image56.png"/><Relationship Id="rId6" Type="http://schemas.openxmlformats.org/officeDocument/2006/relationships/image" Target="../media/image3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png"/><Relationship Id="rId4" Type="http://schemas.openxmlformats.org/officeDocument/2006/relationships/image" Target="../media/image43.png"/><Relationship Id="rId5" Type="http://schemas.openxmlformats.org/officeDocument/2006/relationships/image" Target="../media/image38.png"/><Relationship Id="rId6" Type="http://schemas.openxmlformats.org/officeDocument/2006/relationships/image" Target="../media/image46.png"/><Relationship Id="rId7" Type="http://schemas.openxmlformats.org/officeDocument/2006/relationships/image" Target="../media/image4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png"/><Relationship Id="rId4" Type="http://schemas.openxmlformats.org/officeDocument/2006/relationships/image" Target="../media/image53.png"/><Relationship Id="rId5" Type="http://schemas.openxmlformats.org/officeDocument/2006/relationships/image" Target="../media/image52.png"/><Relationship Id="rId6" Type="http://schemas.openxmlformats.org/officeDocument/2006/relationships/image" Target="../media/image49.png"/><Relationship Id="rId7" Type="http://schemas.openxmlformats.org/officeDocument/2006/relationships/image" Target="../media/image6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png"/><Relationship Id="rId4" Type="http://schemas.openxmlformats.org/officeDocument/2006/relationships/image" Target="../media/image69.png"/><Relationship Id="rId5" Type="http://schemas.openxmlformats.org/officeDocument/2006/relationships/image" Target="../media/image66.png"/><Relationship Id="rId6" Type="http://schemas.openxmlformats.org/officeDocument/2006/relationships/image" Target="../media/image5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png"/><Relationship Id="rId4" Type="http://schemas.openxmlformats.org/officeDocument/2006/relationships/image" Target="../media/image71.png"/><Relationship Id="rId5" Type="http://schemas.openxmlformats.org/officeDocument/2006/relationships/image" Target="../media/image61.png"/><Relationship Id="rId6" Type="http://schemas.openxmlformats.org/officeDocument/2006/relationships/image" Target="../media/image55.png"/></Relationships>
</file>

<file path=ppt/slides/_rels/slide28.xml.rels><?xml version="1.0" encoding="UTF-8" standalone="yes"?><Relationships xmlns="http://schemas.openxmlformats.org/package/2006/relationships"><Relationship Id="rId10" Type="http://schemas.openxmlformats.org/officeDocument/2006/relationships/image" Target="../media/image67.gif"/><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png"/><Relationship Id="rId4" Type="http://schemas.openxmlformats.org/officeDocument/2006/relationships/image" Target="../media/image59.gif"/><Relationship Id="rId9" Type="http://schemas.openxmlformats.org/officeDocument/2006/relationships/image" Target="../media/image58.gif"/><Relationship Id="rId5" Type="http://schemas.openxmlformats.org/officeDocument/2006/relationships/image" Target="../media/image60.gif"/><Relationship Id="rId6" Type="http://schemas.openxmlformats.org/officeDocument/2006/relationships/image" Target="../media/image57.gif"/><Relationship Id="rId7" Type="http://schemas.openxmlformats.org/officeDocument/2006/relationships/image" Target="../media/image62.gif"/><Relationship Id="rId8" Type="http://schemas.openxmlformats.org/officeDocument/2006/relationships/image" Target="../media/image63.gi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png"/><Relationship Id="rId4" Type="http://schemas.openxmlformats.org/officeDocument/2006/relationships/image" Target="../media/image64.png"/><Relationship Id="rId5" Type="http://schemas.openxmlformats.org/officeDocument/2006/relationships/image" Target="../media/image74.png"/><Relationship Id="rId6" Type="http://schemas.openxmlformats.org/officeDocument/2006/relationships/image" Target="../media/image7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png"/><Relationship Id="rId4" Type="http://schemas.openxmlformats.org/officeDocument/2006/relationships/image" Target="../media/image77.png"/><Relationship Id="rId5" Type="http://schemas.openxmlformats.org/officeDocument/2006/relationships/image" Target="../media/image6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png"/><Relationship Id="rId4" Type="http://schemas.openxmlformats.org/officeDocument/2006/relationships/image" Target="../media/image7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png"/><Relationship Id="rId4" Type="http://schemas.openxmlformats.org/officeDocument/2006/relationships/image" Target="../media/image7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1.png"/><Relationship Id="rId4" Type="http://schemas.openxmlformats.org/officeDocument/2006/relationships/image" Target="../media/image9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1.png"/><Relationship Id="rId4" Type="http://schemas.openxmlformats.org/officeDocument/2006/relationships/image" Target="../media/image7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1.png"/><Relationship Id="rId4" Type="http://schemas.openxmlformats.org/officeDocument/2006/relationships/image" Target="../media/image7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1.png"/><Relationship Id="rId4" Type="http://schemas.openxmlformats.org/officeDocument/2006/relationships/image" Target="../media/image7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1.png"/><Relationship Id="rId4" Type="http://schemas.openxmlformats.org/officeDocument/2006/relationships/image" Target="../media/image8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1.png"/><Relationship Id="rId4" Type="http://schemas.openxmlformats.org/officeDocument/2006/relationships/image" Target="../media/image8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17.png"/><Relationship Id="rId5" Type="http://schemas.openxmlformats.org/officeDocument/2006/relationships/image" Target="../media/image12.png"/><Relationship Id="rId6" Type="http://schemas.openxmlformats.org/officeDocument/2006/relationships/image" Target="../media/image22.png"/><Relationship Id="rId7" Type="http://schemas.openxmlformats.org/officeDocument/2006/relationships/image" Target="../media/image1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1.png"/><Relationship Id="rId4" Type="http://schemas.openxmlformats.org/officeDocument/2006/relationships/image" Target="../media/image8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1.png"/><Relationship Id="rId4" Type="http://schemas.openxmlformats.org/officeDocument/2006/relationships/image" Target="../media/image80.png"/><Relationship Id="rId5" Type="http://schemas.openxmlformats.org/officeDocument/2006/relationships/image" Target="../media/image8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1.png"/><Relationship Id="rId4" Type="http://schemas.openxmlformats.org/officeDocument/2006/relationships/image" Target="../media/image79.png"/><Relationship Id="rId5" Type="http://schemas.openxmlformats.org/officeDocument/2006/relationships/image" Target="../media/image83.png"/><Relationship Id="rId6" Type="http://schemas.openxmlformats.org/officeDocument/2006/relationships/image" Target="../media/image8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1.png"/><Relationship Id="rId4" Type="http://schemas.openxmlformats.org/officeDocument/2006/relationships/image" Target="../media/image87.png"/><Relationship Id="rId5" Type="http://schemas.openxmlformats.org/officeDocument/2006/relationships/image" Target="../media/image8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1.png"/><Relationship Id="rId4" Type="http://schemas.openxmlformats.org/officeDocument/2006/relationships/image" Target="../media/image9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comments" Target="../comments/comment1.xml"/><Relationship Id="rId4" Type="http://schemas.openxmlformats.org/officeDocument/2006/relationships/image" Target="../media/image1.png"/><Relationship Id="rId5" Type="http://schemas.openxmlformats.org/officeDocument/2006/relationships/image" Target="../media/image8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30.png"/><Relationship Id="rId5" Type="http://schemas.openxmlformats.org/officeDocument/2006/relationships/image" Target="../media/image33.png"/><Relationship Id="rId6"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32.png"/><Relationship Id="rId5" Type="http://schemas.openxmlformats.org/officeDocument/2006/relationships/image" Target="../media/image16.png"/><Relationship Id="rId6" Type="http://schemas.openxmlformats.org/officeDocument/2006/relationships/image" Target="../media/image26.png"/><Relationship Id="rId7" Type="http://schemas.openxmlformats.org/officeDocument/2006/relationships/image" Target="../media/image3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13.png"/><Relationship Id="rId5" Type="http://schemas.openxmlformats.org/officeDocument/2006/relationships/image" Target="../media/image24.png"/><Relationship Id="rId6" Type="http://schemas.openxmlformats.org/officeDocument/2006/relationships/image" Target="../media/image28.png"/><Relationship Id="rId7" Type="http://schemas.openxmlformats.org/officeDocument/2006/relationships/image" Target="../media/image18.png"/><Relationship Id="rId8"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pic>
        <p:nvPicPr>
          <p:cNvPr id="126" name="Google Shape;126;p17"/>
          <p:cNvPicPr preferRelativeResize="0"/>
          <p:nvPr>
            <p:ph idx="1" type="body"/>
          </p:nvPr>
        </p:nvPicPr>
        <p:blipFill rotWithShape="1">
          <a:blip r:embed="rId3">
            <a:alphaModFix/>
          </a:blip>
          <a:srcRect b="0" l="0" r="0" t="0"/>
          <a:stretch/>
        </p:blipFill>
        <p:spPr>
          <a:xfrm>
            <a:off x="1170214" y="4000500"/>
            <a:ext cx="3276600" cy="1472396"/>
          </a:xfrm>
          <a:prstGeom prst="rect">
            <a:avLst/>
          </a:prstGeom>
          <a:noFill/>
          <a:ln>
            <a:noFill/>
          </a:ln>
        </p:spPr>
      </p:pic>
      <p:sp>
        <p:nvSpPr>
          <p:cNvPr id="127" name="Google Shape;127;p17"/>
          <p:cNvSpPr txBox="1"/>
          <p:nvPr>
            <p:ph type="title"/>
          </p:nvPr>
        </p:nvSpPr>
        <p:spPr>
          <a:xfrm>
            <a:off x="1143000" y="952500"/>
            <a:ext cx="6172200" cy="24384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EB5302"/>
              </a:buClr>
              <a:buSzPts val="6000"/>
              <a:buFont typeface="Arial"/>
              <a:buNone/>
            </a:pPr>
            <a:r>
              <a:rPr lang="fr-FR" sz="6000">
                <a:solidFill>
                  <a:srgbClr val="EB5302"/>
                </a:solidFill>
                <a:latin typeface="Arial"/>
                <a:ea typeface="Arial"/>
                <a:cs typeface="Arial"/>
                <a:sym typeface="Arial"/>
              </a:rPr>
              <a:t>La démarche </a:t>
            </a:r>
            <a:br>
              <a:rPr lang="fr-FR" sz="6000">
                <a:solidFill>
                  <a:srgbClr val="EB5302"/>
                </a:solidFill>
                <a:latin typeface="Arial"/>
                <a:ea typeface="Arial"/>
                <a:cs typeface="Arial"/>
                <a:sym typeface="Arial"/>
              </a:rPr>
            </a:br>
            <a:r>
              <a:rPr lang="fr-FR" sz="6000">
                <a:solidFill>
                  <a:srgbClr val="EB5302"/>
                </a:solidFill>
                <a:latin typeface="Arial"/>
                <a:ea typeface="Arial"/>
                <a:cs typeface="Arial"/>
                <a:sym typeface="Arial"/>
              </a:rPr>
              <a:t>Bâtiments durables </a:t>
            </a:r>
            <a:br>
              <a:rPr lang="fr-FR" sz="6000">
                <a:solidFill>
                  <a:srgbClr val="EB5302"/>
                </a:solidFill>
                <a:latin typeface="Arial"/>
                <a:ea typeface="Arial"/>
                <a:cs typeface="Arial"/>
                <a:sym typeface="Arial"/>
              </a:rPr>
            </a:br>
            <a:r>
              <a:rPr lang="fr-FR" sz="6000">
                <a:solidFill>
                  <a:srgbClr val="EB5302"/>
                </a:solidFill>
                <a:latin typeface="Arial"/>
                <a:ea typeface="Arial"/>
                <a:cs typeface="Arial"/>
                <a:sym typeface="Arial"/>
              </a:rPr>
              <a:t>franciliens</a:t>
            </a:r>
            <a:endParaRPr/>
          </a:p>
        </p:txBody>
      </p:sp>
      <p:sp>
        <p:nvSpPr>
          <p:cNvPr id="128" name="Google Shape;128;p17"/>
          <p:cNvSpPr txBox="1"/>
          <p:nvPr/>
        </p:nvSpPr>
        <p:spPr>
          <a:xfrm>
            <a:off x="4751614" y="3543300"/>
            <a:ext cx="4876800" cy="35814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2AB2C6"/>
              </a:buClr>
              <a:buSzPts val="6000"/>
              <a:buFont typeface="Arial"/>
              <a:buNone/>
            </a:pPr>
            <a:r>
              <a:rPr b="0" i="1" lang="fr-FR" sz="6000" u="none" cap="none" strike="noStrike">
                <a:solidFill>
                  <a:srgbClr val="2AB2C6"/>
                </a:solidFill>
                <a:latin typeface="Arial"/>
                <a:ea typeface="Arial"/>
                <a:cs typeface="Arial"/>
                <a:sym typeface="Arial"/>
              </a:rPr>
              <a:t>L’intelligence </a:t>
            </a:r>
            <a:endParaRPr/>
          </a:p>
          <a:p>
            <a:pPr indent="0" lvl="0" marL="0" marR="0" rtl="0" algn="l">
              <a:spcBef>
                <a:spcPts val="0"/>
              </a:spcBef>
              <a:spcAft>
                <a:spcPts val="0"/>
              </a:spcAft>
              <a:buClr>
                <a:srgbClr val="2AB2C6"/>
              </a:buClr>
              <a:buSzPts val="6000"/>
              <a:buFont typeface="Arial"/>
              <a:buNone/>
            </a:pPr>
            <a:r>
              <a:rPr b="0" i="1" lang="fr-FR" sz="6000" u="none" cap="none" strike="noStrike">
                <a:solidFill>
                  <a:srgbClr val="2AB2C6"/>
                </a:solidFill>
                <a:latin typeface="Arial"/>
                <a:ea typeface="Arial"/>
                <a:cs typeface="Arial"/>
                <a:sym typeface="Arial"/>
              </a:rPr>
              <a:t>collective pour </a:t>
            </a:r>
            <a:endParaRPr/>
          </a:p>
          <a:p>
            <a:pPr indent="0" lvl="0" marL="0" marR="0" rtl="0" algn="l">
              <a:spcBef>
                <a:spcPts val="0"/>
              </a:spcBef>
              <a:spcAft>
                <a:spcPts val="0"/>
              </a:spcAft>
              <a:buClr>
                <a:srgbClr val="2AB2C6"/>
              </a:buClr>
              <a:buSzPts val="6000"/>
              <a:buFont typeface="Arial"/>
              <a:buNone/>
            </a:pPr>
            <a:r>
              <a:rPr b="0" i="1" lang="fr-FR" sz="6000" u="none" cap="none" strike="noStrike">
                <a:solidFill>
                  <a:srgbClr val="2AB2C6"/>
                </a:solidFill>
                <a:latin typeface="Arial"/>
                <a:ea typeface="Arial"/>
                <a:cs typeface="Arial"/>
                <a:sym typeface="Arial"/>
              </a:rPr>
              <a:t>mieux bâtir</a:t>
            </a:r>
            <a:endParaRPr/>
          </a:p>
        </p:txBody>
      </p:sp>
      <p:sp>
        <p:nvSpPr>
          <p:cNvPr id="129" name="Google Shape;129;p17"/>
          <p:cNvSpPr txBox="1"/>
          <p:nvPr/>
        </p:nvSpPr>
        <p:spPr>
          <a:xfrm>
            <a:off x="8686800" y="8749725"/>
            <a:ext cx="6629400" cy="1077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1" lang="fr-FR" sz="3200" u="none" cap="none" strike="noStrike">
                <a:solidFill>
                  <a:schemeClr val="dk1"/>
                </a:solidFill>
                <a:latin typeface="Arial"/>
                <a:ea typeface="Arial"/>
                <a:cs typeface="Arial"/>
                <a:sym typeface="Arial"/>
              </a:rPr>
              <a:t>Commission </a:t>
            </a:r>
            <a:r>
              <a:rPr i="1" lang="fr-FR" sz="3200">
                <a:solidFill>
                  <a:schemeClr val="dk1"/>
                </a:solidFill>
              </a:rPr>
              <a:t>41</a:t>
            </a:r>
            <a:r>
              <a:rPr b="0" i="1" lang="fr-FR" sz="3200" u="none" cap="none" strike="noStrike">
                <a:solidFill>
                  <a:schemeClr val="dk1"/>
                </a:solidFill>
                <a:latin typeface="Arial"/>
                <a:ea typeface="Arial"/>
                <a:cs typeface="Arial"/>
                <a:sym typeface="Arial"/>
              </a:rPr>
              <a:t> du </a:t>
            </a:r>
            <a:r>
              <a:rPr i="1" lang="fr-FR" sz="3200">
                <a:solidFill>
                  <a:schemeClr val="dk1"/>
                </a:solidFill>
              </a:rPr>
              <a:t>21 décembre 2023</a:t>
            </a:r>
            <a:endParaRPr/>
          </a:p>
        </p:txBody>
      </p:sp>
      <p:pic>
        <p:nvPicPr>
          <p:cNvPr id="130" name="Google Shape;130;p17"/>
          <p:cNvPicPr preferRelativeResize="0"/>
          <p:nvPr/>
        </p:nvPicPr>
        <p:blipFill rotWithShape="1">
          <a:blip r:embed="rId4">
            <a:alphaModFix/>
          </a:blip>
          <a:srcRect b="0" l="0" r="0" t="0"/>
          <a:stretch/>
        </p:blipFill>
        <p:spPr>
          <a:xfrm>
            <a:off x="15951758" y="3236664"/>
            <a:ext cx="1206999" cy="628880"/>
          </a:xfrm>
          <a:prstGeom prst="rect">
            <a:avLst/>
          </a:prstGeom>
          <a:noFill/>
          <a:ln>
            <a:noFill/>
          </a:ln>
        </p:spPr>
      </p:pic>
      <p:pic>
        <p:nvPicPr>
          <p:cNvPr id="131" name="Google Shape;131;p17"/>
          <p:cNvPicPr preferRelativeResize="0"/>
          <p:nvPr/>
        </p:nvPicPr>
        <p:blipFill rotWithShape="1">
          <a:blip r:embed="rId5">
            <a:alphaModFix/>
          </a:blip>
          <a:srcRect b="0" l="0" r="0" t="0"/>
          <a:stretch/>
        </p:blipFill>
        <p:spPr>
          <a:xfrm>
            <a:off x="16071715" y="8142525"/>
            <a:ext cx="595921" cy="342338"/>
          </a:xfrm>
          <a:prstGeom prst="rect">
            <a:avLst/>
          </a:prstGeom>
          <a:noFill/>
          <a:ln>
            <a:noFill/>
          </a:ln>
        </p:spPr>
      </p:pic>
      <p:pic>
        <p:nvPicPr>
          <p:cNvPr id="132" name="Google Shape;132;p17"/>
          <p:cNvPicPr preferRelativeResize="0"/>
          <p:nvPr/>
        </p:nvPicPr>
        <p:blipFill rotWithShape="1">
          <a:blip r:embed="rId6">
            <a:alphaModFix/>
          </a:blip>
          <a:srcRect b="0" l="0" r="0" t="0"/>
          <a:stretch/>
        </p:blipFill>
        <p:spPr>
          <a:xfrm>
            <a:off x="16039349" y="4215761"/>
            <a:ext cx="1470321" cy="260369"/>
          </a:xfrm>
          <a:prstGeom prst="rect">
            <a:avLst/>
          </a:prstGeom>
          <a:noFill/>
          <a:ln>
            <a:noFill/>
          </a:ln>
        </p:spPr>
      </p:pic>
      <p:pic>
        <p:nvPicPr>
          <p:cNvPr id="133" name="Google Shape;133;p17"/>
          <p:cNvPicPr preferRelativeResize="0"/>
          <p:nvPr/>
        </p:nvPicPr>
        <p:blipFill rotWithShape="1">
          <a:blip r:embed="rId7">
            <a:alphaModFix/>
          </a:blip>
          <a:srcRect b="0" l="0" r="0" t="0"/>
          <a:stretch/>
        </p:blipFill>
        <p:spPr>
          <a:xfrm>
            <a:off x="15951758" y="6323773"/>
            <a:ext cx="1225894" cy="597111"/>
          </a:xfrm>
          <a:prstGeom prst="rect">
            <a:avLst/>
          </a:prstGeom>
          <a:noFill/>
          <a:ln>
            <a:noFill/>
          </a:ln>
        </p:spPr>
      </p:pic>
      <p:pic>
        <p:nvPicPr>
          <p:cNvPr id="134" name="Google Shape;134;p17"/>
          <p:cNvPicPr preferRelativeResize="0"/>
          <p:nvPr/>
        </p:nvPicPr>
        <p:blipFill rotWithShape="1">
          <a:blip r:embed="rId8">
            <a:alphaModFix/>
          </a:blip>
          <a:srcRect b="0" l="0" r="0" t="0"/>
          <a:stretch/>
        </p:blipFill>
        <p:spPr>
          <a:xfrm>
            <a:off x="15849600" y="7277100"/>
            <a:ext cx="1430210" cy="522920"/>
          </a:xfrm>
          <a:prstGeom prst="rect">
            <a:avLst/>
          </a:prstGeom>
          <a:noFill/>
          <a:ln>
            <a:noFill/>
          </a:ln>
        </p:spPr>
      </p:pic>
      <p:sp>
        <p:nvSpPr>
          <p:cNvPr id="135" name="Google Shape;135;p17"/>
          <p:cNvSpPr txBox="1"/>
          <p:nvPr/>
        </p:nvSpPr>
        <p:spPr>
          <a:xfrm>
            <a:off x="15957980" y="2597349"/>
            <a:ext cx="2133599"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400">
                <a:solidFill>
                  <a:schemeClr val="dk1"/>
                </a:solidFill>
                <a:latin typeface="Arial"/>
                <a:ea typeface="Arial"/>
                <a:cs typeface="Arial"/>
                <a:sym typeface="Arial"/>
              </a:rPr>
              <a:t>Ekopolis </a:t>
            </a:r>
            <a:endParaRPr/>
          </a:p>
          <a:p>
            <a:pPr indent="0" lvl="0" marL="0" marR="0" rtl="0" algn="l">
              <a:spcBef>
                <a:spcPts val="0"/>
              </a:spcBef>
              <a:spcAft>
                <a:spcPts val="0"/>
              </a:spcAft>
              <a:buNone/>
            </a:pPr>
            <a:r>
              <a:rPr lang="fr-FR" sz="1400">
                <a:solidFill>
                  <a:schemeClr val="dk1"/>
                </a:solidFill>
                <a:latin typeface="Arial"/>
                <a:ea typeface="Arial"/>
                <a:cs typeface="Arial"/>
                <a:sym typeface="Arial"/>
              </a:rPr>
              <a:t>est soutenue par :</a:t>
            </a:r>
            <a:endParaRPr/>
          </a:p>
        </p:txBody>
      </p:sp>
      <p:pic>
        <p:nvPicPr>
          <p:cNvPr id="136" name="Google Shape;136;p17"/>
          <p:cNvPicPr preferRelativeResize="0"/>
          <p:nvPr/>
        </p:nvPicPr>
        <p:blipFill rotWithShape="1">
          <a:blip r:embed="rId9">
            <a:alphaModFix/>
          </a:blip>
          <a:srcRect b="22637" l="14327" r="16950" t="21276"/>
          <a:stretch/>
        </p:blipFill>
        <p:spPr>
          <a:xfrm>
            <a:off x="15951758" y="4826347"/>
            <a:ext cx="813016" cy="529481"/>
          </a:xfrm>
          <a:prstGeom prst="rect">
            <a:avLst/>
          </a:prstGeom>
          <a:noFill/>
          <a:ln>
            <a:noFill/>
          </a:ln>
        </p:spPr>
      </p:pic>
      <p:pic>
        <p:nvPicPr>
          <p:cNvPr id="137" name="Google Shape;137;p17"/>
          <p:cNvPicPr preferRelativeResize="0"/>
          <p:nvPr/>
        </p:nvPicPr>
        <p:blipFill rotWithShape="1">
          <a:blip r:embed="rId10">
            <a:alphaModFix/>
          </a:blip>
          <a:srcRect b="0" l="0" r="0" t="0"/>
          <a:stretch/>
        </p:blipFill>
        <p:spPr>
          <a:xfrm>
            <a:off x="15951758" y="5706045"/>
            <a:ext cx="1548608" cy="27508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pic>
        <p:nvPicPr>
          <p:cNvPr id="264" name="Google Shape;264;p26"/>
          <p:cNvPicPr preferRelativeResize="0"/>
          <p:nvPr/>
        </p:nvPicPr>
        <p:blipFill rotWithShape="1">
          <a:blip r:embed="rId3">
            <a:alphaModFix/>
          </a:blip>
          <a:srcRect b="0" l="0" r="0" t="0"/>
          <a:stretch/>
        </p:blipFill>
        <p:spPr>
          <a:xfrm>
            <a:off x="16161454" y="489528"/>
            <a:ext cx="1538992" cy="691572"/>
          </a:xfrm>
          <a:prstGeom prst="rect">
            <a:avLst/>
          </a:prstGeom>
          <a:noFill/>
          <a:ln>
            <a:noFill/>
          </a:ln>
        </p:spPr>
      </p:pic>
      <p:sp>
        <p:nvSpPr>
          <p:cNvPr id="265" name="Google Shape;265;p26"/>
          <p:cNvSpPr txBox="1"/>
          <p:nvPr/>
        </p:nvSpPr>
        <p:spPr>
          <a:xfrm>
            <a:off x="228600" y="0"/>
            <a:ext cx="4724400" cy="2095500"/>
          </a:xfrm>
          <a:prstGeom prst="rect">
            <a:avLst/>
          </a:prstGeom>
          <a:noFill/>
          <a:ln>
            <a:noFill/>
          </a:ln>
        </p:spPr>
        <p:txBody>
          <a:bodyPr anchorCtr="0" anchor="ctr" bIns="45700" lIns="91425" spcFirstLastPara="1" rIns="91425" wrap="square" tIns="45700">
            <a:normAutofit/>
          </a:bodyPr>
          <a:lstStyle/>
          <a:p>
            <a:pPr indent="0" lvl="0" marL="0" marR="0" rtl="0" algn="ctr">
              <a:spcBef>
                <a:spcPts val="0"/>
              </a:spcBef>
              <a:spcAft>
                <a:spcPts val="0"/>
              </a:spcAft>
              <a:buClr>
                <a:schemeClr val="dk1"/>
              </a:buClr>
              <a:buSzPts val="8800"/>
              <a:buFont typeface="Stardos Stencil"/>
              <a:buNone/>
            </a:pPr>
            <a:r>
              <a:rPr lang="fr-FR" sz="8800">
                <a:solidFill>
                  <a:schemeClr val="dk1"/>
                </a:solidFill>
                <a:latin typeface="Stardos Stencil"/>
                <a:ea typeface="Stardos Stencil"/>
                <a:cs typeface="Stardos Stencil"/>
                <a:sym typeface="Stardos Stencil"/>
              </a:rPr>
              <a:t>Contexte</a:t>
            </a:r>
            <a:endParaRPr/>
          </a:p>
        </p:txBody>
      </p:sp>
      <p:sp>
        <p:nvSpPr>
          <p:cNvPr id="266" name="Google Shape;266;p26"/>
          <p:cNvSpPr txBox="1"/>
          <p:nvPr/>
        </p:nvSpPr>
        <p:spPr>
          <a:xfrm>
            <a:off x="533400" y="1638300"/>
            <a:ext cx="118605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3600">
                <a:solidFill>
                  <a:schemeClr val="dk1"/>
                </a:solidFill>
                <a:latin typeface="Arial"/>
                <a:ea typeface="Arial"/>
                <a:cs typeface="Arial"/>
                <a:sym typeface="Arial"/>
              </a:rPr>
              <a:t>Présentation de l’opération : programmation</a:t>
            </a:r>
            <a:endParaRPr/>
          </a:p>
        </p:txBody>
      </p:sp>
      <p:sp>
        <p:nvSpPr>
          <p:cNvPr id="267" name="Google Shape;267;p26"/>
          <p:cNvSpPr txBox="1"/>
          <p:nvPr/>
        </p:nvSpPr>
        <p:spPr>
          <a:xfrm>
            <a:off x="11430000" y="549729"/>
            <a:ext cx="4495800" cy="533400"/>
          </a:xfrm>
          <a:prstGeom prst="rect">
            <a:avLst/>
          </a:prstGeom>
          <a:noFill/>
          <a:ln>
            <a:noFill/>
          </a:ln>
        </p:spPr>
        <p:txBody>
          <a:bodyPr anchorCtr="0" anchor="ctr" bIns="45700" lIns="91425" spcFirstLastPara="1" rIns="91425" wrap="square" tIns="45700">
            <a:normAutofit fontScale="70000" lnSpcReduction="20000"/>
          </a:bodyPr>
          <a:lstStyle/>
          <a:p>
            <a:pPr indent="0" lvl="0" marL="0" rtl="0" algn="ctr">
              <a:spcBef>
                <a:spcPts val="0"/>
              </a:spcBef>
              <a:spcAft>
                <a:spcPts val="0"/>
              </a:spcAft>
              <a:buClr>
                <a:schemeClr val="dk1"/>
              </a:buClr>
              <a:buSzPct val="100000"/>
              <a:buFont typeface="Arial"/>
              <a:buNone/>
            </a:pPr>
            <a:r>
              <a:rPr i="1" lang="fr-FR" sz="2400">
                <a:solidFill>
                  <a:schemeClr val="dk1"/>
                </a:solidFill>
              </a:rPr>
              <a:t>Lots M5.1 et M5.2 – Noisy le Grand (93) - Conception</a:t>
            </a:r>
            <a:endParaRPr i="1" sz="2400">
              <a:solidFill>
                <a:schemeClr val="dk1"/>
              </a:solidFill>
              <a:latin typeface="Arial"/>
              <a:ea typeface="Arial"/>
              <a:cs typeface="Arial"/>
              <a:sym typeface="Arial"/>
            </a:endParaRPr>
          </a:p>
        </p:txBody>
      </p:sp>
      <p:pic>
        <p:nvPicPr>
          <p:cNvPr id="268" name="Google Shape;268;p26"/>
          <p:cNvPicPr preferRelativeResize="0"/>
          <p:nvPr/>
        </p:nvPicPr>
        <p:blipFill>
          <a:blip r:embed="rId4">
            <a:alphaModFix/>
          </a:blip>
          <a:stretch>
            <a:fillRect/>
          </a:stretch>
        </p:blipFill>
        <p:spPr>
          <a:xfrm>
            <a:off x="14998800" y="2660650"/>
            <a:ext cx="2981594" cy="2478450"/>
          </a:xfrm>
          <a:prstGeom prst="rect">
            <a:avLst/>
          </a:prstGeom>
          <a:noFill/>
          <a:ln>
            <a:noFill/>
          </a:ln>
        </p:spPr>
      </p:pic>
      <p:graphicFrame>
        <p:nvGraphicFramePr>
          <p:cNvPr id="269" name="Google Shape;269;p26"/>
          <p:cNvGraphicFramePr/>
          <p:nvPr/>
        </p:nvGraphicFramePr>
        <p:xfrm>
          <a:off x="2829325" y="3539700"/>
          <a:ext cx="3000000" cy="3000000"/>
        </p:xfrm>
        <a:graphic>
          <a:graphicData uri="http://schemas.openxmlformats.org/drawingml/2006/table">
            <a:tbl>
              <a:tblPr>
                <a:noFill/>
                <a:tableStyleId>{D8B9C34C-7DCC-4BF2-8359-C4E40A236D93}</a:tableStyleId>
              </a:tblPr>
              <a:tblGrid>
                <a:gridCol w="3070800"/>
                <a:gridCol w="3070800"/>
                <a:gridCol w="3070800"/>
                <a:gridCol w="3070800"/>
              </a:tblGrid>
              <a:tr h="381000">
                <a:tc>
                  <a:txBody>
                    <a:bodyPr/>
                    <a:lstStyle/>
                    <a:p>
                      <a:pPr indent="0" lvl="0" marL="0" rtl="0" algn="l">
                        <a:spcBef>
                          <a:spcPts val="0"/>
                        </a:spcBef>
                        <a:spcAft>
                          <a:spcPts val="0"/>
                        </a:spcAft>
                        <a:buNone/>
                      </a:pPr>
                      <a:r>
                        <a:t/>
                      </a:r>
                      <a:endParaRPr b="1" sz="2000"/>
                    </a:p>
                  </a:txBody>
                  <a:tcPr marT="91425" marB="91425" marR="91425" marL="91425">
                    <a:lnL cap="flat" cmpd="sng" w="28575">
                      <a:solidFill>
                        <a:srgbClr val="C2DF1A"/>
                      </a:solidFill>
                      <a:prstDash val="dash"/>
                      <a:round/>
                      <a:headEnd len="sm" w="sm" type="none"/>
                      <a:tailEnd len="sm" w="sm" type="none"/>
                    </a:lnL>
                    <a:lnR cap="flat" cmpd="sng" w="28575">
                      <a:solidFill>
                        <a:srgbClr val="C2DF1A"/>
                      </a:solidFill>
                      <a:prstDash val="dash"/>
                      <a:round/>
                      <a:headEnd len="sm" w="sm" type="none"/>
                      <a:tailEnd len="sm" w="sm" type="none"/>
                    </a:lnR>
                    <a:lnT cap="flat" cmpd="sng" w="28575">
                      <a:solidFill>
                        <a:srgbClr val="C2DF1A"/>
                      </a:solidFill>
                      <a:prstDash val="dash"/>
                      <a:round/>
                      <a:headEnd len="sm" w="sm" type="none"/>
                      <a:tailEnd len="sm" w="sm" type="none"/>
                    </a:lnT>
                    <a:lnB cap="flat" cmpd="sng" w="28575">
                      <a:solidFill>
                        <a:srgbClr val="C2DF1A"/>
                      </a:solidFill>
                      <a:prstDash val="dash"/>
                      <a:round/>
                      <a:headEnd len="sm" w="sm" type="none"/>
                      <a:tailEnd len="sm" w="sm" type="none"/>
                    </a:lnB>
                  </a:tcPr>
                </a:tc>
                <a:tc>
                  <a:txBody>
                    <a:bodyPr/>
                    <a:lstStyle/>
                    <a:p>
                      <a:pPr indent="0" lvl="0" marL="0" rtl="0" algn="l">
                        <a:spcBef>
                          <a:spcPts val="0"/>
                        </a:spcBef>
                        <a:spcAft>
                          <a:spcPts val="0"/>
                        </a:spcAft>
                        <a:buNone/>
                      </a:pPr>
                      <a:r>
                        <a:rPr b="1" lang="fr-FR" sz="2000"/>
                        <a:t>Logements</a:t>
                      </a:r>
                      <a:endParaRPr b="1" sz="2000"/>
                    </a:p>
                  </a:txBody>
                  <a:tcPr marT="91425" marB="91425" marR="91425" marL="91425">
                    <a:lnL cap="flat" cmpd="sng" w="28575">
                      <a:solidFill>
                        <a:srgbClr val="C2DF1A"/>
                      </a:solidFill>
                      <a:prstDash val="dash"/>
                      <a:round/>
                      <a:headEnd len="sm" w="sm" type="none"/>
                      <a:tailEnd len="sm" w="sm" type="none"/>
                    </a:lnL>
                    <a:lnR cap="flat" cmpd="sng" w="28575">
                      <a:solidFill>
                        <a:srgbClr val="C2DF1A"/>
                      </a:solidFill>
                      <a:prstDash val="dash"/>
                      <a:round/>
                      <a:headEnd len="sm" w="sm" type="none"/>
                      <a:tailEnd len="sm" w="sm" type="none"/>
                    </a:lnR>
                    <a:lnT cap="flat" cmpd="sng" w="28575">
                      <a:solidFill>
                        <a:srgbClr val="C2DF1A"/>
                      </a:solidFill>
                      <a:prstDash val="dash"/>
                      <a:round/>
                      <a:headEnd len="sm" w="sm" type="none"/>
                      <a:tailEnd len="sm" w="sm" type="none"/>
                    </a:lnT>
                    <a:lnB cap="flat" cmpd="sng" w="28575">
                      <a:solidFill>
                        <a:srgbClr val="C2DF1A"/>
                      </a:solidFill>
                      <a:prstDash val="dash"/>
                      <a:round/>
                      <a:headEnd len="sm" w="sm" type="none"/>
                      <a:tailEnd len="sm" w="sm" type="none"/>
                    </a:lnB>
                  </a:tcPr>
                </a:tc>
                <a:tc>
                  <a:txBody>
                    <a:bodyPr/>
                    <a:lstStyle/>
                    <a:p>
                      <a:pPr indent="0" lvl="0" marL="0" rtl="0" algn="l">
                        <a:spcBef>
                          <a:spcPts val="0"/>
                        </a:spcBef>
                        <a:spcAft>
                          <a:spcPts val="0"/>
                        </a:spcAft>
                        <a:buNone/>
                      </a:pPr>
                      <a:r>
                        <a:rPr b="1" lang="fr-FR" sz="2000"/>
                        <a:t>EHPAD</a:t>
                      </a:r>
                      <a:endParaRPr b="1" sz="2000"/>
                    </a:p>
                  </a:txBody>
                  <a:tcPr marT="91425" marB="91425" marR="91425" marL="91425">
                    <a:lnL cap="flat" cmpd="sng" w="28575">
                      <a:solidFill>
                        <a:srgbClr val="C2DF1A"/>
                      </a:solidFill>
                      <a:prstDash val="dash"/>
                      <a:round/>
                      <a:headEnd len="sm" w="sm" type="none"/>
                      <a:tailEnd len="sm" w="sm" type="none"/>
                    </a:lnL>
                    <a:lnR cap="flat" cmpd="sng" w="28575">
                      <a:solidFill>
                        <a:srgbClr val="C2DF1A"/>
                      </a:solidFill>
                      <a:prstDash val="dash"/>
                      <a:round/>
                      <a:headEnd len="sm" w="sm" type="none"/>
                      <a:tailEnd len="sm" w="sm" type="none"/>
                    </a:lnR>
                    <a:lnT cap="flat" cmpd="sng" w="28575">
                      <a:solidFill>
                        <a:srgbClr val="C2DF1A"/>
                      </a:solidFill>
                      <a:prstDash val="dash"/>
                      <a:round/>
                      <a:headEnd len="sm" w="sm" type="none"/>
                      <a:tailEnd len="sm" w="sm" type="none"/>
                    </a:lnT>
                    <a:lnB cap="flat" cmpd="sng" w="28575">
                      <a:solidFill>
                        <a:srgbClr val="C2DF1A"/>
                      </a:solidFill>
                      <a:prstDash val="dash"/>
                      <a:round/>
                      <a:headEnd len="sm" w="sm" type="none"/>
                      <a:tailEnd len="sm" w="sm" type="none"/>
                    </a:lnB>
                  </a:tcPr>
                </a:tc>
                <a:tc>
                  <a:txBody>
                    <a:bodyPr/>
                    <a:lstStyle/>
                    <a:p>
                      <a:pPr indent="0" lvl="0" marL="0" rtl="0" algn="l">
                        <a:spcBef>
                          <a:spcPts val="0"/>
                        </a:spcBef>
                        <a:spcAft>
                          <a:spcPts val="0"/>
                        </a:spcAft>
                        <a:buNone/>
                      </a:pPr>
                      <a:r>
                        <a:rPr b="1" lang="fr-FR" sz="2000"/>
                        <a:t>Crèche</a:t>
                      </a:r>
                      <a:endParaRPr b="1" sz="2000"/>
                    </a:p>
                  </a:txBody>
                  <a:tcPr marT="91425" marB="91425" marR="91425" marL="91425">
                    <a:lnL cap="flat" cmpd="sng" w="28575">
                      <a:solidFill>
                        <a:srgbClr val="C2DF1A"/>
                      </a:solidFill>
                      <a:prstDash val="dash"/>
                      <a:round/>
                      <a:headEnd len="sm" w="sm" type="none"/>
                      <a:tailEnd len="sm" w="sm" type="none"/>
                    </a:lnL>
                    <a:lnR cap="flat" cmpd="sng" w="28575">
                      <a:solidFill>
                        <a:srgbClr val="C2DF1A"/>
                      </a:solidFill>
                      <a:prstDash val="dash"/>
                      <a:round/>
                      <a:headEnd len="sm" w="sm" type="none"/>
                      <a:tailEnd len="sm" w="sm" type="none"/>
                    </a:lnR>
                    <a:lnT cap="flat" cmpd="sng" w="28575">
                      <a:solidFill>
                        <a:srgbClr val="C2DF1A"/>
                      </a:solidFill>
                      <a:prstDash val="dash"/>
                      <a:round/>
                      <a:headEnd len="sm" w="sm" type="none"/>
                      <a:tailEnd len="sm" w="sm" type="none"/>
                    </a:lnT>
                    <a:lnB cap="flat" cmpd="sng" w="28575">
                      <a:solidFill>
                        <a:srgbClr val="C2DF1A"/>
                      </a:solidFill>
                      <a:prstDash val="dash"/>
                      <a:round/>
                      <a:headEnd len="sm" w="sm" type="none"/>
                      <a:tailEnd len="sm" w="sm" type="none"/>
                    </a:lnB>
                  </a:tcPr>
                </a:tc>
              </a:tr>
              <a:tr h="381000">
                <a:tc>
                  <a:txBody>
                    <a:bodyPr/>
                    <a:lstStyle/>
                    <a:p>
                      <a:pPr indent="0" lvl="0" marL="0" rtl="0" algn="l">
                        <a:spcBef>
                          <a:spcPts val="0"/>
                        </a:spcBef>
                        <a:spcAft>
                          <a:spcPts val="0"/>
                        </a:spcAft>
                        <a:buNone/>
                      </a:pPr>
                      <a:r>
                        <a:rPr b="1" lang="fr-FR" sz="2000"/>
                        <a:t>Bâtiment</a:t>
                      </a:r>
                      <a:endParaRPr b="1" sz="2000"/>
                    </a:p>
                  </a:txBody>
                  <a:tcPr marT="91425" marB="91425" marR="91425" marL="91425">
                    <a:lnL cap="flat" cmpd="sng" w="28575">
                      <a:solidFill>
                        <a:srgbClr val="C2DF1A"/>
                      </a:solidFill>
                      <a:prstDash val="dash"/>
                      <a:round/>
                      <a:headEnd len="sm" w="sm" type="none"/>
                      <a:tailEnd len="sm" w="sm" type="none"/>
                    </a:lnL>
                    <a:lnR cap="flat" cmpd="sng" w="28575">
                      <a:solidFill>
                        <a:srgbClr val="C2DF1A"/>
                      </a:solidFill>
                      <a:prstDash val="dash"/>
                      <a:round/>
                      <a:headEnd len="sm" w="sm" type="none"/>
                      <a:tailEnd len="sm" w="sm" type="none"/>
                    </a:lnR>
                    <a:lnT cap="flat" cmpd="sng" w="28575">
                      <a:solidFill>
                        <a:srgbClr val="C2DF1A"/>
                      </a:solidFill>
                      <a:prstDash val="dash"/>
                      <a:round/>
                      <a:headEnd len="sm" w="sm" type="none"/>
                      <a:tailEnd len="sm" w="sm" type="none"/>
                    </a:lnT>
                    <a:lnB cap="flat" cmpd="sng" w="28575">
                      <a:solidFill>
                        <a:srgbClr val="C2DF1A"/>
                      </a:solidFill>
                      <a:prstDash val="dash"/>
                      <a:round/>
                      <a:headEnd len="sm" w="sm" type="none"/>
                      <a:tailEnd len="sm" w="sm" type="none"/>
                    </a:lnB>
                  </a:tcPr>
                </a:tc>
                <a:tc>
                  <a:txBody>
                    <a:bodyPr/>
                    <a:lstStyle/>
                    <a:p>
                      <a:pPr indent="0" lvl="0" marL="0" rtl="0" algn="l">
                        <a:spcBef>
                          <a:spcPts val="0"/>
                        </a:spcBef>
                        <a:spcAft>
                          <a:spcPts val="0"/>
                        </a:spcAft>
                        <a:buNone/>
                      </a:pPr>
                      <a:r>
                        <a:rPr i="1" lang="fr-FR" sz="2100"/>
                        <a:t>2 plots de logements</a:t>
                      </a:r>
                      <a:endParaRPr i="1" sz="2100"/>
                    </a:p>
                  </a:txBody>
                  <a:tcPr marT="91425" marB="91425" marR="91425" marL="91425">
                    <a:lnL cap="flat" cmpd="sng" w="28575">
                      <a:solidFill>
                        <a:srgbClr val="C2DF1A"/>
                      </a:solidFill>
                      <a:prstDash val="dash"/>
                      <a:round/>
                      <a:headEnd len="sm" w="sm" type="none"/>
                      <a:tailEnd len="sm" w="sm" type="none"/>
                    </a:lnL>
                    <a:lnR cap="flat" cmpd="sng" w="28575">
                      <a:solidFill>
                        <a:srgbClr val="C2DF1A"/>
                      </a:solidFill>
                      <a:prstDash val="dash"/>
                      <a:round/>
                      <a:headEnd len="sm" w="sm" type="none"/>
                      <a:tailEnd len="sm" w="sm" type="none"/>
                    </a:lnR>
                    <a:lnT cap="flat" cmpd="sng" w="28575">
                      <a:solidFill>
                        <a:srgbClr val="C2DF1A"/>
                      </a:solidFill>
                      <a:prstDash val="dash"/>
                      <a:round/>
                      <a:headEnd len="sm" w="sm" type="none"/>
                      <a:tailEnd len="sm" w="sm" type="none"/>
                    </a:lnT>
                    <a:lnB cap="flat" cmpd="sng" w="28575">
                      <a:solidFill>
                        <a:srgbClr val="C2DF1A"/>
                      </a:solidFill>
                      <a:prstDash val="dash"/>
                      <a:round/>
                      <a:headEnd len="sm" w="sm" type="none"/>
                      <a:tailEnd len="sm" w="sm" type="none"/>
                    </a:lnB>
                  </a:tcPr>
                </a:tc>
                <a:tc>
                  <a:txBody>
                    <a:bodyPr/>
                    <a:lstStyle/>
                    <a:p>
                      <a:pPr indent="0" lvl="0" marL="0" rtl="0" algn="l">
                        <a:spcBef>
                          <a:spcPts val="0"/>
                        </a:spcBef>
                        <a:spcAft>
                          <a:spcPts val="0"/>
                        </a:spcAft>
                        <a:buNone/>
                      </a:pPr>
                      <a:r>
                        <a:rPr i="1" lang="fr-FR" sz="2100"/>
                        <a:t>1 bâtiment</a:t>
                      </a:r>
                      <a:endParaRPr i="1" sz="2100"/>
                    </a:p>
                  </a:txBody>
                  <a:tcPr marT="91425" marB="91425" marR="91425" marL="91425">
                    <a:lnL cap="flat" cmpd="sng" w="28575">
                      <a:solidFill>
                        <a:srgbClr val="C2DF1A"/>
                      </a:solidFill>
                      <a:prstDash val="dash"/>
                      <a:round/>
                      <a:headEnd len="sm" w="sm" type="none"/>
                      <a:tailEnd len="sm" w="sm" type="none"/>
                    </a:lnL>
                    <a:lnR cap="flat" cmpd="sng" w="28575">
                      <a:solidFill>
                        <a:srgbClr val="C2DF1A"/>
                      </a:solidFill>
                      <a:prstDash val="dash"/>
                      <a:round/>
                      <a:headEnd len="sm" w="sm" type="none"/>
                      <a:tailEnd len="sm" w="sm" type="none"/>
                    </a:lnR>
                    <a:lnT cap="flat" cmpd="sng" w="28575">
                      <a:solidFill>
                        <a:srgbClr val="C2DF1A"/>
                      </a:solidFill>
                      <a:prstDash val="dash"/>
                      <a:round/>
                      <a:headEnd len="sm" w="sm" type="none"/>
                      <a:tailEnd len="sm" w="sm" type="none"/>
                    </a:lnT>
                    <a:lnB cap="flat" cmpd="sng" w="28575">
                      <a:solidFill>
                        <a:srgbClr val="C2DF1A"/>
                      </a:solidFill>
                      <a:prstDash val="dash"/>
                      <a:round/>
                      <a:headEnd len="sm" w="sm" type="none"/>
                      <a:tailEnd len="sm" w="sm" type="none"/>
                    </a:lnB>
                  </a:tcPr>
                </a:tc>
                <a:tc>
                  <a:txBody>
                    <a:bodyPr/>
                    <a:lstStyle/>
                    <a:p>
                      <a:pPr indent="0" lvl="0" marL="0" rtl="0" algn="l">
                        <a:spcBef>
                          <a:spcPts val="0"/>
                        </a:spcBef>
                        <a:spcAft>
                          <a:spcPts val="0"/>
                        </a:spcAft>
                        <a:buNone/>
                      </a:pPr>
                      <a:r>
                        <a:rPr i="1" lang="fr-FR" sz="2100"/>
                        <a:t>RDC d’un bâtiment de logements</a:t>
                      </a:r>
                      <a:endParaRPr i="1" sz="2100"/>
                    </a:p>
                  </a:txBody>
                  <a:tcPr marT="91425" marB="91425" marR="91425" marL="91425">
                    <a:lnL cap="flat" cmpd="sng" w="28575">
                      <a:solidFill>
                        <a:srgbClr val="C2DF1A"/>
                      </a:solidFill>
                      <a:prstDash val="dash"/>
                      <a:round/>
                      <a:headEnd len="sm" w="sm" type="none"/>
                      <a:tailEnd len="sm" w="sm" type="none"/>
                    </a:lnL>
                    <a:lnR cap="flat" cmpd="sng" w="28575">
                      <a:solidFill>
                        <a:srgbClr val="C2DF1A"/>
                      </a:solidFill>
                      <a:prstDash val="dash"/>
                      <a:round/>
                      <a:headEnd len="sm" w="sm" type="none"/>
                      <a:tailEnd len="sm" w="sm" type="none"/>
                    </a:lnR>
                    <a:lnT cap="flat" cmpd="sng" w="28575">
                      <a:solidFill>
                        <a:srgbClr val="C2DF1A"/>
                      </a:solidFill>
                      <a:prstDash val="dash"/>
                      <a:round/>
                      <a:headEnd len="sm" w="sm" type="none"/>
                      <a:tailEnd len="sm" w="sm" type="none"/>
                    </a:lnT>
                    <a:lnB cap="flat" cmpd="sng" w="28575">
                      <a:solidFill>
                        <a:srgbClr val="C2DF1A"/>
                      </a:solidFill>
                      <a:prstDash val="dash"/>
                      <a:round/>
                      <a:headEnd len="sm" w="sm" type="none"/>
                      <a:tailEnd len="sm" w="sm" type="none"/>
                    </a:lnB>
                  </a:tcPr>
                </a:tc>
              </a:tr>
              <a:tr h="381000">
                <a:tc>
                  <a:txBody>
                    <a:bodyPr/>
                    <a:lstStyle/>
                    <a:p>
                      <a:pPr indent="0" lvl="0" marL="0" rtl="0" algn="l">
                        <a:spcBef>
                          <a:spcPts val="0"/>
                        </a:spcBef>
                        <a:spcAft>
                          <a:spcPts val="0"/>
                        </a:spcAft>
                        <a:buNone/>
                      </a:pPr>
                      <a:r>
                        <a:rPr b="1" lang="fr-FR" sz="2000"/>
                        <a:t>Surface</a:t>
                      </a:r>
                      <a:endParaRPr b="1" sz="2000"/>
                    </a:p>
                  </a:txBody>
                  <a:tcPr marT="91425" marB="91425" marR="91425" marL="91425">
                    <a:lnL cap="flat" cmpd="sng" w="28575">
                      <a:solidFill>
                        <a:srgbClr val="C2DF1A"/>
                      </a:solidFill>
                      <a:prstDash val="dash"/>
                      <a:round/>
                      <a:headEnd len="sm" w="sm" type="none"/>
                      <a:tailEnd len="sm" w="sm" type="none"/>
                    </a:lnL>
                    <a:lnR cap="flat" cmpd="sng" w="28575">
                      <a:solidFill>
                        <a:srgbClr val="C2DF1A"/>
                      </a:solidFill>
                      <a:prstDash val="dash"/>
                      <a:round/>
                      <a:headEnd len="sm" w="sm" type="none"/>
                      <a:tailEnd len="sm" w="sm" type="none"/>
                    </a:lnR>
                    <a:lnT cap="flat" cmpd="sng" w="28575">
                      <a:solidFill>
                        <a:srgbClr val="C2DF1A"/>
                      </a:solidFill>
                      <a:prstDash val="dash"/>
                      <a:round/>
                      <a:headEnd len="sm" w="sm" type="none"/>
                      <a:tailEnd len="sm" w="sm" type="none"/>
                    </a:lnT>
                    <a:lnB cap="flat" cmpd="sng" w="28575">
                      <a:solidFill>
                        <a:srgbClr val="C2DF1A"/>
                      </a:solidFill>
                      <a:prstDash val="dash"/>
                      <a:round/>
                      <a:headEnd len="sm" w="sm" type="none"/>
                      <a:tailEnd len="sm" w="sm" type="none"/>
                    </a:lnB>
                  </a:tcPr>
                </a:tc>
                <a:tc>
                  <a:txBody>
                    <a:bodyPr/>
                    <a:lstStyle/>
                    <a:p>
                      <a:pPr indent="0" lvl="0" marL="0" rtl="0" algn="l">
                        <a:spcBef>
                          <a:spcPts val="0"/>
                        </a:spcBef>
                        <a:spcAft>
                          <a:spcPts val="0"/>
                        </a:spcAft>
                        <a:buNone/>
                      </a:pPr>
                      <a:r>
                        <a:rPr i="1" lang="fr-FR" sz="2100"/>
                        <a:t>1828m²</a:t>
                      </a:r>
                      <a:endParaRPr i="1" sz="2100"/>
                    </a:p>
                  </a:txBody>
                  <a:tcPr marT="91425" marB="91425" marR="91425" marL="91425">
                    <a:lnL cap="flat" cmpd="sng" w="28575">
                      <a:solidFill>
                        <a:srgbClr val="C2DF1A"/>
                      </a:solidFill>
                      <a:prstDash val="dash"/>
                      <a:round/>
                      <a:headEnd len="sm" w="sm" type="none"/>
                      <a:tailEnd len="sm" w="sm" type="none"/>
                    </a:lnL>
                    <a:lnR cap="flat" cmpd="sng" w="28575">
                      <a:solidFill>
                        <a:srgbClr val="C2DF1A"/>
                      </a:solidFill>
                      <a:prstDash val="dash"/>
                      <a:round/>
                      <a:headEnd len="sm" w="sm" type="none"/>
                      <a:tailEnd len="sm" w="sm" type="none"/>
                    </a:lnR>
                    <a:lnT cap="flat" cmpd="sng" w="28575">
                      <a:solidFill>
                        <a:srgbClr val="C2DF1A"/>
                      </a:solidFill>
                      <a:prstDash val="dash"/>
                      <a:round/>
                      <a:headEnd len="sm" w="sm" type="none"/>
                      <a:tailEnd len="sm" w="sm" type="none"/>
                    </a:lnT>
                    <a:lnB cap="flat" cmpd="sng" w="28575">
                      <a:solidFill>
                        <a:srgbClr val="C2DF1A"/>
                      </a:solidFill>
                      <a:prstDash val="dash"/>
                      <a:round/>
                      <a:headEnd len="sm" w="sm" type="none"/>
                      <a:tailEnd len="sm" w="sm" type="none"/>
                    </a:lnB>
                  </a:tcPr>
                </a:tc>
                <a:tc>
                  <a:txBody>
                    <a:bodyPr/>
                    <a:lstStyle/>
                    <a:p>
                      <a:pPr indent="0" lvl="0" marL="0" rtl="0" algn="l">
                        <a:spcBef>
                          <a:spcPts val="0"/>
                        </a:spcBef>
                        <a:spcAft>
                          <a:spcPts val="0"/>
                        </a:spcAft>
                        <a:buNone/>
                      </a:pPr>
                      <a:r>
                        <a:rPr i="1" lang="fr-FR" sz="2100"/>
                        <a:t>4746m²</a:t>
                      </a:r>
                      <a:endParaRPr i="1" sz="2100"/>
                    </a:p>
                  </a:txBody>
                  <a:tcPr marT="91425" marB="91425" marR="91425" marL="91425">
                    <a:lnL cap="flat" cmpd="sng" w="28575">
                      <a:solidFill>
                        <a:srgbClr val="C2DF1A"/>
                      </a:solidFill>
                      <a:prstDash val="dash"/>
                      <a:round/>
                      <a:headEnd len="sm" w="sm" type="none"/>
                      <a:tailEnd len="sm" w="sm" type="none"/>
                    </a:lnL>
                    <a:lnR cap="flat" cmpd="sng" w="28575">
                      <a:solidFill>
                        <a:srgbClr val="C2DF1A"/>
                      </a:solidFill>
                      <a:prstDash val="dash"/>
                      <a:round/>
                      <a:headEnd len="sm" w="sm" type="none"/>
                      <a:tailEnd len="sm" w="sm" type="none"/>
                    </a:lnR>
                    <a:lnT cap="flat" cmpd="sng" w="28575">
                      <a:solidFill>
                        <a:srgbClr val="C2DF1A"/>
                      </a:solidFill>
                      <a:prstDash val="dash"/>
                      <a:round/>
                      <a:headEnd len="sm" w="sm" type="none"/>
                      <a:tailEnd len="sm" w="sm" type="none"/>
                    </a:lnT>
                    <a:lnB cap="flat" cmpd="sng" w="28575">
                      <a:solidFill>
                        <a:srgbClr val="C2DF1A"/>
                      </a:solidFill>
                      <a:prstDash val="dash"/>
                      <a:round/>
                      <a:headEnd len="sm" w="sm" type="none"/>
                      <a:tailEnd len="sm" w="sm" type="none"/>
                    </a:lnB>
                  </a:tcPr>
                </a:tc>
                <a:tc>
                  <a:txBody>
                    <a:bodyPr/>
                    <a:lstStyle/>
                    <a:p>
                      <a:pPr indent="0" lvl="0" marL="0" rtl="0" algn="l">
                        <a:spcBef>
                          <a:spcPts val="0"/>
                        </a:spcBef>
                        <a:spcAft>
                          <a:spcPts val="0"/>
                        </a:spcAft>
                        <a:buNone/>
                      </a:pPr>
                      <a:r>
                        <a:rPr i="1" lang="fr-FR" sz="2100"/>
                        <a:t>183.28m²</a:t>
                      </a:r>
                      <a:endParaRPr i="1" sz="2100"/>
                    </a:p>
                  </a:txBody>
                  <a:tcPr marT="91425" marB="91425" marR="91425" marL="91425">
                    <a:lnL cap="flat" cmpd="sng" w="28575">
                      <a:solidFill>
                        <a:srgbClr val="C2DF1A"/>
                      </a:solidFill>
                      <a:prstDash val="dash"/>
                      <a:round/>
                      <a:headEnd len="sm" w="sm" type="none"/>
                      <a:tailEnd len="sm" w="sm" type="none"/>
                    </a:lnL>
                    <a:lnR cap="flat" cmpd="sng" w="28575">
                      <a:solidFill>
                        <a:srgbClr val="C2DF1A"/>
                      </a:solidFill>
                      <a:prstDash val="dash"/>
                      <a:round/>
                      <a:headEnd len="sm" w="sm" type="none"/>
                      <a:tailEnd len="sm" w="sm" type="none"/>
                    </a:lnR>
                    <a:lnT cap="flat" cmpd="sng" w="28575">
                      <a:solidFill>
                        <a:srgbClr val="C2DF1A"/>
                      </a:solidFill>
                      <a:prstDash val="dash"/>
                      <a:round/>
                      <a:headEnd len="sm" w="sm" type="none"/>
                      <a:tailEnd len="sm" w="sm" type="none"/>
                    </a:lnT>
                    <a:lnB cap="flat" cmpd="sng" w="28575">
                      <a:solidFill>
                        <a:srgbClr val="C2DF1A"/>
                      </a:solidFill>
                      <a:prstDash val="dash"/>
                      <a:round/>
                      <a:headEnd len="sm" w="sm" type="none"/>
                      <a:tailEnd len="sm" w="sm" type="none"/>
                    </a:lnB>
                  </a:tcPr>
                </a:tc>
              </a:tr>
              <a:tr h="381000">
                <a:tc>
                  <a:txBody>
                    <a:bodyPr/>
                    <a:lstStyle/>
                    <a:p>
                      <a:pPr indent="0" lvl="0" marL="0" rtl="0" algn="l">
                        <a:spcBef>
                          <a:spcPts val="0"/>
                        </a:spcBef>
                        <a:spcAft>
                          <a:spcPts val="0"/>
                        </a:spcAft>
                        <a:buNone/>
                      </a:pPr>
                      <a:r>
                        <a:rPr b="1" lang="fr-FR" sz="2000"/>
                        <a:t>Typologie</a:t>
                      </a:r>
                      <a:endParaRPr b="1" sz="2000"/>
                    </a:p>
                  </a:txBody>
                  <a:tcPr marT="91425" marB="91425" marR="91425" marL="91425">
                    <a:lnL cap="flat" cmpd="sng" w="28575">
                      <a:solidFill>
                        <a:srgbClr val="C2DF1A"/>
                      </a:solidFill>
                      <a:prstDash val="dash"/>
                      <a:round/>
                      <a:headEnd len="sm" w="sm" type="none"/>
                      <a:tailEnd len="sm" w="sm" type="none"/>
                    </a:lnL>
                    <a:lnR cap="flat" cmpd="sng" w="28575">
                      <a:solidFill>
                        <a:srgbClr val="C2DF1A"/>
                      </a:solidFill>
                      <a:prstDash val="dash"/>
                      <a:round/>
                      <a:headEnd len="sm" w="sm" type="none"/>
                      <a:tailEnd len="sm" w="sm" type="none"/>
                    </a:lnR>
                    <a:lnT cap="flat" cmpd="sng" w="28575">
                      <a:solidFill>
                        <a:srgbClr val="C2DF1A"/>
                      </a:solidFill>
                      <a:prstDash val="dash"/>
                      <a:round/>
                      <a:headEnd len="sm" w="sm" type="none"/>
                      <a:tailEnd len="sm" w="sm" type="none"/>
                    </a:lnT>
                    <a:lnB cap="flat" cmpd="sng" w="28575">
                      <a:solidFill>
                        <a:srgbClr val="C2DF1A"/>
                      </a:solidFill>
                      <a:prstDash val="dash"/>
                      <a:round/>
                      <a:headEnd len="sm" w="sm" type="none"/>
                      <a:tailEnd len="sm" w="sm" type="none"/>
                    </a:lnB>
                  </a:tcPr>
                </a:tc>
                <a:tc>
                  <a:txBody>
                    <a:bodyPr/>
                    <a:lstStyle/>
                    <a:p>
                      <a:pPr indent="0" lvl="0" marL="0" rtl="0" algn="l">
                        <a:spcBef>
                          <a:spcPts val="0"/>
                        </a:spcBef>
                        <a:spcAft>
                          <a:spcPts val="0"/>
                        </a:spcAft>
                        <a:buNone/>
                      </a:pPr>
                      <a:r>
                        <a:rPr i="1" lang="fr-FR" sz="2100"/>
                        <a:t>26 logements</a:t>
                      </a:r>
                      <a:endParaRPr i="1" sz="2100"/>
                    </a:p>
                    <a:p>
                      <a:pPr indent="0" lvl="0" marL="0" rtl="0" algn="l">
                        <a:spcBef>
                          <a:spcPts val="0"/>
                        </a:spcBef>
                        <a:spcAft>
                          <a:spcPts val="0"/>
                        </a:spcAft>
                        <a:buNone/>
                      </a:pPr>
                      <a:r>
                        <a:rPr i="1" lang="fr-FR" sz="2100"/>
                        <a:t>8 T2, 11 T3, 4 T4, 3 T5</a:t>
                      </a:r>
                      <a:endParaRPr i="1" sz="2100"/>
                    </a:p>
                  </a:txBody>
                  <a:tcPr marT="91425" marB="91425" marR="91425" marL="91425">
                    <a:lnL cap="flat" cmpd="sng" w="28575">
                      <a:solidFill>
                        <a:srgbClr val="C2DF1A"/>
                      </a:solidFill>
                      <a:prstDash val="dash"/>
                      <a:round/>
                      <a:headEnd len="sm" w="sm" type="none"/>
                      <a:tailEnd len="sm" w="sm" type="none"/>
                    </a:lnL>
                    <a:lnR cap="flat" cmpd="sng" w="28575">
                      <a:solidFill>
                        <a:srgbClr val="C2DF1A"/>
                      </a:solidFill>
                      <a:prstDash val="dash"/>
                      <a:round/>
                      <a:headEnd len="sm" w="sm" type="none"/>
                      <a:tailEnd len="sm" w="sm" type="none"/>
                    </a:lnR>
                    <a:lnT cap="flat" cmpd="sng" w="28575">
                      <a:solidFill>
                        <a:srgbClr val="C2DF1A"/>
                      </a:solidFill>
                      <a:prstDash val="dash"/>
                      <a:round/>
                      <a:headEnd len="sm" w="sm" type="none"/>
                      <a:tailEnd len="sm" w="sm" type="none"/>
                    </a:lnT>
                    <a:lnB cap="flat" cmpd="sng" w="28575">
                      <a:solidFill>
                        <a:srgbClr val="C2DF1A"/>
                      </a:solidFill>
                      <a:prstDash val="dash"/>
                      <a:round/>
                      <a:headEnd len="sm" w="sm" type="none"/>
                      <a:tailEnd len="sm" w="sm" type="none"/>
                    </a:lnB>
                  </a:tcPr>
                </a:tc>
                <a:tc>
                  <a:txBody>
                    <a:bodyPr/>
                    <a:lstStyle/>
                    <a:p>
                      <a:pPr indent="0" lvl="0" marL="0" rtl="0" algn="l">
                        <a:spcBef>
                          <a:spcPts val="0"/>
                        </a:spcBef>
                        <a:spcAft>
                          <a:spcPts val="0"/>
                        </a:spcAft>
                        <a:buNone/>
                      </a:pPr>
                      <a:r>
                        <a:rPr i="1" lang="fr-FR" sz="2100"/>
                        <a:t>96 chambres</a:t>
                      </a:r>
                      <a:endParaRPr i="1" sz="2100"/>
                    </a:p>
                    <a:p>
                      <a:pPr indent="0" lvl="0" marL="0" rtl="0" algn="l">
                        <a:spcBef>
                          <a:spcPts val="0"/>
                        </a:spcBef>
                        <a:spcAft>
                          <a:spcPts val="0"/>
                        </a:spcAft>
                        <a:buNone/>
                      </a:pPr>
                      <a:r>
                        <a:rPr i="1" lang="fr-FR" sz="2100"/>
                        <a:t>Dont une unité d’hébergement spécialisée</a:t>
                      </a:r>
                      <a:endParaRPr i="1" sz="2100"/>
                    </a:p>
                  </a:txBody>
                  <a:tcPr marT="91425" marB="91425" marR="91425" marL="91425">
                    <a:lnL cap="flat" cmpd="sng" w="28575">
                      <a:solidFill>
                        <a:srgbClr val="C2DF1A"/>
                      </a:solidFill>
                      <a:prstDash val="dash"/>
                      <a:round/>
                      <a:headEnd len="sm" w="sm" type="none"/>
                      <a:tailEnd len="sm" w="sm" type="none"/>
                    </a:lnL>
                    <a:lnR cap="flat" cmpd="sng" w="28575">
                      <a:solidFill>
                        <a:srgbClr val="C2DF1A"/>
                      </a:solidFill>
                      <a:prstDash val="dash"/>
                      <a:round/>
                      <a:headEnd len="sm" w="sm" type="none"/>
                      <a:tailEnd len="sm" w="sm" type="none"/>
                    </a:lnR>
                    <a:lnT cap="flat" cmpd="sng" w="28575">
                      <a:solidFill>
                        <a:srgbClr val="C2DF1A"/>
                      </a:solidFill>
                      <a:prstDash val="dash"/>
                      <a:round/>
                      <a:headEnd len="sm" w="sm" type="none"/>
                      <a:tailEnd len="sm" w="sm" type="none"/>
                    </a:lnT>
                    <a:lnB cap="flat" cmpd="sng" w="28575">
                      <a:solidFill>
                        <a:srgbClr val="C2DF1A"/>
                      </a:solidFill>
                      <a:prstDash val="dash"/>
                      <a:round/>
                      <a:headEnd len="sm" w="sm" type="none"/>
                      <a:tailEnd len="sm" w="sm" type="none"/>
                    </a:lnB>
                  </a:tcPr>
                </a:tc>
                <a:tc>
                  <a:txBody>
                    <a:bodyPr/>
                    <a:lstStyle/>
                    <a:p>
                      <a:pPr indent="0" lvl="0" marL="0" rtl="0" algn="l">
                        <a:spcBef>
                          <a:spcPts val="0"/>
                        </a:spcBef>
                        <a:spcAft>
                          <a:spcPts val="0"/>
                        </a:spcAft>
                        <a:buNone/>
                      </a:pPr>
                      <a:r>
                        <a:rPr i="1" lang="fr-FR" sz="2100"/>
                        <a:t>Livrée en blanc</a:t>
                      </a:r>
                      <a:endParaRPr i="1" sz="2100"/>
                    </a:p>
                  </a:txBody>
                  <a:tcPr marT="91425" marB="91425" marR="91425" marL="91425">
                    <a:lnL cap="flat" cmpd="sng" w="28575">
                      <a:solidFill>
                        <a:srgbClr val="C2DF1A"/>
                      </a:solidFill>
                      <a:prstDash val="dash"/>
                      <a:round/>
                      <a:headEnd len="sm" w="sm" type="none"/>
                      <a:tailEnd len="sm" w="sm" type="none"/>
                    </a:lnL>
                    <a:lnR cap="flat" cmpd="sng" w="28575">
                      <a:solidFill>
                        <a:srgbClr val="C2DF1A"/>
                      </a:solidFill>
                      <a:prstDash val="dash"/>
                      <a:round/>
                      <a:headEnd len="sm" w="sm" type="none"/>
                      <a:tailEnd len="sm" w="sm" type="none"/>
                    </a:lnR>
                    <a:lnT cap="flat" cmpd="sng" w="28575">
                      <a:solidFill>
                        <a:srgbClr val="C2DF1A"/>
                      </a:solidFill>
                      <a:prstDash val="dash"/>
                      <a:round/>
                      <a:headEnd len="sm" w="sm" type="none"/>
                      <a:tailEnd len="sm" w="sm" type="none"/>
                    </a:lnT>
                    <a:lnB cap="flat" cmpd="sng" w="28575">
                      <a:solidFill>
                        <a:srgbClr val="C2DF1A"/>
                      </a:solidFill>
                      <a:prstDash val="dash"/>
                      <a:round/>
                      <a:headEnd len="sm" w="sm" type="none"/>
                      <a:tailEnd len="sm" w="sm" type="none"/>
                    </a:lnB>
                  </a:tcPr>
                </a:tc>
              </a:tr>
              <a:tr h="381000">
                <a:tc>
                  <a:txBody>
                    <a:bodyPr/>
                    <a:lstStyle/>
                    <a:p>
                      <a:pPr indent="0" lvl="0" marL="0" rtl="0" algn="l">
                        <a:spcBef>
                          <a:spcPts val="0"/>
                        </a:spcBef>
                        <a:spcAft>
                          <a:spcPts val="0"/>
                        </a:spcAft>
                        <a:buNone/>
                      </a:pPr>
                      <a:r>
                        <a:rPr b="1" lang="fr-FR" sz="2000"/>
                        <a:t>Démarche environnementale</a:t>
                      </a:r>
                      <a:endParaRPr b="1" sz="2000"/>
                    </a:p>
                  </a:txBody>
                  <a:tcPr marT="91425" marB="91425" marR="91425" marL="91425">
                    <a:lnL cap="flat" cmpd="sng" w="28575">
                      <a:solidFill>
                        <a:srgbClr val="C2DF1A"/>
                      </a:solidFill>
                      <a:prstDash val="dash"/>
                      <a:round/>
                      <a:headEnd len="sm" w="sm" type="none"/>
                      <a:tailEnd len="sm" w="sm" type="none"/>
                    </a:lnL>
                    <a:lnR cap="flat" cmpd="sng" w="28575">
                      <a:solidFill>
                        <a:srgbClr val="C2DF1A"/>
                      </a:solidFill>
                      <a:prstDash val="dash"/>
                      <a:round/>
                      <a:headEnd len="sm" w="sm" type="none"/>
                      <a:tailEnd len="sm" w="sm" type="none"/>
                    </a:lnR>
                    <a:lnT cap="flat" cmpd="sng" w="28575">
                      <a:solidFill>
                        <a:srgbClr val="C2DF1A"/>
                      </a:solidFill>
                      <a:prstDash val="dash"/>
                      <a:round/>
                      <a:headEnd len="sm" w="sm" type="none"/>
                      <a:tailEnd len="sm" w="sm" type="none"/>
                    </a:lnT>
                    <a:lnB cap="flat" cmpd="sng" w="28575">
                      <a:solidFill>
                        <a:srgbClr val="C2DF1A"/>
                      </a:solidFill>
                      <a:prstDash val="dash"/>
                      <a:round/>
                      <a:headEnd len="sm" w="sm" type="none"/>
                      <a:tailEnd len="sm" w="sm" type="none"/>
                    </a:lnB>
                  </a:tcPr>
                </a:tc>
                <a:tc>
                  <a:txBody>
                    <a:bodyPr/>
                    <a:lstStyle/>
                    <a:p>
                      <a:pPr indent="0" lvl="0" marL="0" rtl="0" algn="l">
                        <a:spcBef>
                          <a:spcPts val="0"/>
                        </a:spcBef>
                        <a:spcAft>
                          <a:spcPts val="0"/>
                        </a:spcAft>
                        <a:buNone/>
                      </a:pPr>
                      <a:r>
                        <a:rPr i="1" lang="fr-FR" sz="2100"/>
                        <a:t>NF Habitat HQE </a:t>
                      </a:r>
                      <a:endParaRPr i="1" sz="2100"/>
                    </a:p>
                    <a:p>
                      <a:pPr indent="0" lvl="0" marL="0" rtl="0" algn="l">
                        <a:spcBef>
                          <a:spcPts val="0"/>
                        </a:spcBef>
                        <a:spcAft>
                          <a:spcPts val="0"/>
                        </a:spcAft>
                        <a:buNone/>
                      </a:pPr>
                      <a:r>
                        <a:rPr i="1" lang="fr-FR" sz="2100"/>
                        <a:t>BDF</a:t>
                      </a:r>
                      <a:endParaRPr i="1" sz="2100"/>
                    </a:p>
                    <a:p>
                      <a:pPr indent="0" lvl="0" marL="0" rtl="0" algn="l">
                        <a:spcBef>
                          <a:spcPts val="0"/>
                        </a:spcBef>
                        <a:spcAft>
                          <a:spcPts val="0"/>
                        </a:spcAft>
                        <a:buNone/>
                      </a:pPr>
                      <a:r>
                        <a:rPr i="1" lang="fr-FR" sz="2100"/>
                        <a:t>RE2020 - 15%</a:t>
                      </a:r>
                      <a:endParaRPr i="1" sz="2100"/>
                    </a:p>
                  </a:txBody>
                  <a:tcPr marT="91425" marB="91425" marR="91425" marL="91425">
                    <a:lnL cap="flat" cmpd="sng" w="28575">
                      <a:solidFill>
                        <a:srgbClr val="C2DF1A"/>
                      </a:solidFill>
                      <a:prstDash val="dash"/>
                      <a:round/>
                      <a:headEnd len="sm" w="sm" type="none"/>
                      <a:tailEnd len="sm" w="sm" type="none"/>
                    </a:lnL>
                    <a:lnR cap="flat" cmpd="sng" w="28575">
                      <a:solidFill>
                        <a:srgbClr val="C2DF1A"/>
                      </a:solidFill>
                      <a:prstDash val="dash"/>
                      <a:round/>
                      <a:headEnd len="sm" w="sm" type="none"/>
                      <a:tailEnd len="sm" w="sm" type="none"/>
                    </a:lnR>
                    <a:lnT cap="flat" cmpd="sng" w="28575">
                      <a:solidFill>
                        <a:srgbClr val="C2DF1A"/>
                      </a:solidFill>
                      <a:prstDash val="dash"/>
                      <a:round/>
                      <a:headEnd len="sm" w="sm" type="none"/>
                      <a:tailEnd len="sm" w="sm" type="none"/>
                    </a:lnT>
                    <a:lnB cap="flat" cmpd="sng" w="28575">
                      <a:solidFill>
                        <a:srgbClr val="C2DF1A"/>
                      </a:solidFill>
                      <a:prstDash val="dash"/>
                      <a:round/>
                      <a:headEnd len="sm" w="sm" type="none"/>
                      <a:tailEnd len="sm" w="sm" type="none"/>
                    </a:lnB>
                  </a:tcPr>
                </a:tc>
                <a:tc>
                  <a:txBody>
                    <a:bodyPr/>
                    <a:lstStyle/>
                    <a:p>
                      <a:pPr indent="0" lvl="0" marL="0" rtl="0" algn="l">
                        <a:spcBef>
                          <a:spcPts val="0"/>
                        </a:spcBef>
                        <a:spcAft>
                          <a:spcPts val="0"/>
                        </a:spcAft>
                        <a:buNone/>
                      </a:pPr>
                      <a:r>
                        <a:rPr i="1" lang="fr-FR" sz="2100"/>
                        <a:t>BBCA</a:t>
                      </a:r>
                      <a:endParaRPr i="1" sz="2100"/>
                    </a:p>
                    <a:p>
                      <a:pPr indent="0" lvl="0" marL="0" rtl="0" algn="l">
                        <a:spcBef>
                          <a:spcPts val="0"/>
                        </a:spcBef>
                        <a:spcAft>
                          <a:spcPts val="0"/>
                        </a:spcAft>
                        <a:buNone/>
                      </a:pPr>
                      <a:r>
                        <a:rPr i="1" lang="fr-FR" sz="2100"/>
                        <a:t>BDF</a:t>
                      </a:r>
                      <a:endParaRPr i="1" sz="2100"/>
                    </a:p>
                    <a:p>
                      <a:pPr indent="0" lvl="0" marL="0" rtl="0" algn="l">
                        <a:spcBef>
                          <a:spcPts val="0"/>
                        </a:spcBef>
                        <a:spcAft>
                          <a:spcPts val="0"/>
                        </a:spcAft>
                        <a:buNone/>
                      </a:pPr>
                      <a:r>
                        <a:rPr i="1" lang="fr-FR" sz="2100"/>
                        <a:t>RT2012 -30%</a:t>
                      </a:r>
                      <a:endParaRPr i="1" sz="2100"/>
                    </a:p>
                  </a:txBody>
                  <a:tcPr marT="91425" marB="91425" marR="91425" marL="91425">
                    <a:lnL cap="flat" cmpd="sng" w="28575">
                      <a:solidFill>
                        <a:srgbClr val="C2DF1A"/>
                      </a:solidFill>
                      <a:prstDash val="dash"/>
                      <a:round/>
                      <a:headEnd len="sm" w="sm" type="none"/>
                      <a:tailEnd len="sm" w="sm" type="none"/>
                    </a:lnL>
                    <a:lnR cap="flat" cmpd="sng" w="28575">
                      <a:solidFill>
                        <a:srgbClr val="C2DF1A"/>
                      </a:solidFill>
                      <a:prstDash val="dash"/>
                      <a:round/>
                      <a:headEnd len="sm" w="sm" type="none"/>
                      <a:tailEnd len="sm" w="sm" type="none"/>
                    </a:lnR>
                    <a:lnT cap="flat" cmpd="sng" w="28575">
                      <a:solidFill>
                        <a:srgbClr val="C2DF1A"/>
                      </a:solidFill>
                      <a:prstDash val="dash"/>
                      <a:round/>
                      <a:headEnd len="sm" w="sm" type="none"/>
                      <a:tailEnd len="sm" w="sm" type="none"/>
                    </a:lnT>
                    <a:lnB cap="flat" cmpd="sng" w="28575">
                      <a:solidFill>
                        <a:srgbClr val="C2DF1A"/>
                      </a:solidFill>
                      <a:prstDash val="dash"/>
                      <a:round/>
                      <a:headEnd len="sm" w="sm" type="none"/>
                      <a:tailEnd len="sm" w="sm" type="none"/>
                    </a:lnB>
                  </a:tcPr>
                </a:tc>
                <a:tc>
                  <a:txBody>
                    <a:bodyPr/>
                    <a:lstStyle/>
                    <a:p>
                      <a:pPr indent="0" lvl="0" marL="0" rtl="0" algn="l">
                        <a:spcBef>
                          <a:spcPts val="0"/>
                        </a:spcBef>
                        <a:spcAft>
                          <a:spcPts val="0"/>
                        </a:spcAft>
                        <a:buNone/>
                      </a:pPr>
                      <a:r>
                        <a:t/>
                      </a:r>
                      <a:endParaRPr i="1" sz="2100"/>
                    </a:p>
                  </a:txBody>
                  <a:tcPr marT="91425" marB="91425" marR="91425" marL="91425">
                    <a:lnL cap="flat" cmpd="sng" w="28575">
                      <a:solidFill>
                        <a:srgbClr val="C2DF1A"/>
                      </a:solidFill>
                      <a:prstDash val="dash"/>
                      <a:round/>
                      <a:headEnd len="sm" w="sm" type="none"/>
                      <a:tailEnd len="sm" w="sm" type="none"/>
                    </a:lnL>
                    <a:lnR cap="flat" cmpd="sng" w="28575">
                      <a:solidFill>
                        <a:srgbClr val="C2DF1A"/>
                      </a:solidFill>
                      <a:prstDash val="dash"/>
                      <a:round/>
                      <a:headEnd len="sm" w="sm" type="none"/>
                      <a:tailEnd len="sm" w="sm" type="none"/>
                    </a:lnR>
                    <a:lnT cap="flat" cmpd="sng" w="28575">
                      <a:solidFill>
                        <a:srgbClr val="C2DF1A"/>
                      </a:solidFill>
                      <a:prstDash val="dash"/>
                      <a:round/>
                      <a:headEnd len="sm" w="sm" type="none"/>
                      <a:tailEnd len="sm" w="sm" type="none"/>
                    </a:lnT>
                    <a:lnB cap="flat" cmpd="sng" w="28575">
                      <a:solidFill>
                        <a:srgbClr val="C2DF1A"/>
                      </a:solidFill>
                      <a:prstDash val="dash"/>
                      <a:round/>
                      <a:headEnd len="sm" w="sm" type="none"/>
                      <a:tailEnd len="sm" w="sm" type="none"/>
                    </a:lnB>
                  </a:tcPr>
                </a:tc>
              </a:tr>
              <a:tr h="381000">
                <a:tc>
                  <a:txBody>
                    <a:bodyPr/>
                    <a:lstStyle/>
                    <a:p>
                      <a:pPr indent="0" lvl="0" marL="0" rtl="0" algn="l">
                        <a:spcBef>
                          <a:spcPts val="0"/>
                        </a:spcBef>
                        <a:spcAft>
                          <a:spcPts val="0"/>
                        </a:spcAft>
                        <a:buNone/>
                      </a:pPr>
                      <a:r>
                        <a:rPr b="1" lang="fr-FR" sz="2000"/>
                        <a:t>Autres contraintes</a:t>
                      </a:r>
                      <a:endParaRPr b="1" sz="2000"/>
                    </a:p>
                  </a:txBody>
                  <a:tcPr marT="91425" marB="91425" marR="91425" marL="91425">
                    <a:lnL cap="flat" cmpd="sng" w="28575">
                      <a:solidFill>
                        <a:srgbClr val="C2DF1A"/>
                      </a:solidFill>
                      <a:prstDash val="dash"/>
                      <a:round/>
                      <a:headEnd len="sm" w="sm" type="none"/>
                      <a:tailEnd len="sm" w="sm" type="none"/>
                    </a:lnL>
                    <a:lnR cap="flat" cmpd="sng" w="28575">
                      <a:solidFill>
                        <a:srgbClr val="C2DF1A"/>
                      </a:solidFill>
                      <a:prstDash val="dash"/>
                      <a:round/>
                      <a:headEnd len="sm" w="sm" type="none"/>
                      <a:tailEnd len="sm" w="sm" type="none"/>
                    </a:lnR>
                    <a:lnT cap="flat" cmpd="sng" w="28575">
                      <a:solidFill>
                        <a:srgbClr val="C2DF1A"/>
                      </a:solidFill>
                      <a:prstDash val="dash"/>
                      <a:round/>
                      <a:headEnd len="sm" w="sm" type="none"/>
                      <a:tailEnd len="sm" w="sm" type="none"/>
                    </a:lnT>
                    <a:lnB cap="flat" cmpd="sng" w="28575">
                      <a:solidFill>
                        <a:srgbClr val="C2DF1A"/>
                      </a:solidFill>
                      <a:prstDash val="dash"/>
                      <a:round/>
                      <a:headEnd len="sm" w="sm" type="none"/>
                      <a:tailEnd len="sm" w="sm" type="none"/>
                    </a:lnB>
                  </a:tcPr>
                </a:tc>
                <a:tc gridSpan="3">
                  <a:txBody>
                    <a:bodyPr/>
                    <a:lstStyle/>
                    <a:p>
                      <a:pPr indent="0" lvl="0" marL="0" rtl="0" algn="l">
                        <a:spcBef>
                          <a:spcPts val="0"/>
                        </a:spcBef>
                        <a:spcAft>
                          <a:spcPts val="0"/>
                        </a:spcAft>
                        <a:buNone/>
                      </a:pPr>
                      <a:r>
                        <a:rPr i="1" lang="fr-FR" sz="2100"/>
                        <a:t>Dépôt de PC déposé fin janvier 2024 </a:t>
                      </a:r>
                      <a:endParaRPr i="1" sz="2100"/>
                    </a:p>
                    <a:p>
                      <a:pPr indent="0" lvl="0" marL="0" rtl="0" algn="l">
                        <a:spcBef>
                          <a:spcPts val="0"/>
                        </a:spcBef>
                        <a:spcAft>
                          <a:spcPts val="0"/>
                        </a:spcAft>
                        <a:buNone/>
                      </a:pPr>
                      <a:r>
                        <a:t/>
                      </a:r>
                      <a:endParaRPr i="1" sz="2100"/>
                    </a:p>
                  </a:txBody>
                  <a:tcPr marT="91425" marB="91425" marR="91425" marL="91425">
                    <a:lnL cap="flat" cmpd="sng" w="28575">
                      <a:solidFill>
                        <a:srgbClr val="C2DF1A"/>
                      </a:solidFill>
                      <a:prstDash val="dash"/>
                      <a:round/>
                      <a:headEnd len="sm" w="sm" type="none"/>
                      <a:tailEnd len="sm" w="sm" type="none"/>
                    </a:lnL>
                    <a:lnR cap="flat" cmpd="sng" w="28575">
                      <a:solidFill>
                        <a:srgbClr val="C2DF1A"/>
                      </a:solidFill>
                      <a:prstDash val="dash"/>
                      <a:round/>
                      <a:headEnd len="sm" w="sm" type="none"/>
                      <a:tailEnd len="sm" w="sm" type="none"/>
                    </a:lnR>
                    <a:lnT cap="flat" cmpd="sng" w="28575">
                      <a:solidFill>
                        <a:srgbClr val="C2DF1A"/>
                      </a:solidFill>
                      <a:prstDash val="dash"/>
                      <a:round/>
                      <a:headEnd len="sm" w="sm" type="none"/>
                      <a:tailEnd len="sm" w="sm" type="none"/>
                    </a:lnT>
                    <a:lnB cap="flat" cmpd="sng" w="28575">
                      <a:solidFill>
                        <a:srgbClr val="C2DF1A"/>
                      </a:solidFill>
                      <a:prstDash val="dash"/>
                      <a:round/>
                      <a:headEnd len="sm" w="sm" type="none"/>
                      <a:tailEnd len="sm" w="sm" type="none"/>
                    </a:lnB>
                  </a:tcPr>
                </a:tc>
                <a:tc hMerge="1"/>
                <a:tc hMerge="1"/>
              </a:tr>
            </a:tbl>
          </a:graphicData>
        </a:graphic>
      </p:graphicFrame>
      <p:pic>
        <p:nvPicPr>
          <p:cNvPr id="270" name="Google Shape;270;p26"/>
          <p:cNvPicPr preferRelativeResize="0"/>
          <p:nvPr/>
        </p:nvPicPr>
        <p:blipFill>
          <a:blip r:embed="rId5">
            <a:alphaModFix/>
          </a:blip>
          <a:stretch>
            <a:fillRect/>
          </a:stretch>
        </p:blipFill>
        <p:spPr>
          <a:xfrm>
            <a:off x="15636350" y="7680350"/>
            <a:ext cx="2064100" cy="1938150"/>
          </a:xfrm>
          <a:prstGeom prst="rect">
            <a:avLst/>
          </a:prstGeom>
          <a:noFill/>
          <a:ln>
            <a:noFill/>
          </a:ln>
        </p:spPr>
      </p:pic>
      <p:pic>
        <p:nvPicPr>
          <p:cNvPr id="271" name="Google Shape;271;p26"/>
          <p:cNvPicPr preferRelativeResize="0"/>
          <p:nvPr/>
        </p:nvPicPr>
        <p:blipFill>
          <a:blip r:embed="rId6">
            <a:alphaModFix/>
          </a:blip>
          <a:stretch>
            <a:fillRect/>
          </a:stretch>
        </p:blipFill>
        <p:spPr>
          <a:xfrm>
            <a:off x="356575" y="4788648"/>
            <a:ext cx="2135275" cy="24784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pic>
        <p:nvPicPr>
          <p:cNvPr id="276" name="Google Shape;276;p27"/>
          <p:cNvPicPr preferRelativeResize="0"/>
          <p:nvPr/>
        </p:nvPicPr>
        <p:blipFill rotWithShape="1">
          <a:blip r:embed="rId3">
            <a:alphaModFix/>
          </a:blip>
          <a:srcRect b="0" l="0" r="0" t="0"/>
          <a:stretch/>
        </p:blipFill>
        <p:spPr>
          <a:xfrm>
            <a:off x="16161454" y="489528"/>
            <a:ext cx="1538992" cy="691572"/>
          </a:xfrm>
          <a:prstGeom prst="rect">
            <a:avLst/>
          </a:prstGeom>
          <a:noFill/>
          <a:ln>
            <a:noFill/>
          </a:ln>
        </p:spPr>
      </p:pic>
      <p:sp>
        <p:nvSpPr>
          <p:cNvPr id="277" name="Google Shape;277;p27"/>
          <p:cNvSpPr txBox="1"/>
          <p:nvPr/>
        </p:nvSpPr>
        <p:spPr>
          <a:xfrm>
            <a:off x="11430000" y="549729"/>
            <a:ext cx="4495800" cy="533400"/>
          </a:xfrm>
          <a:prstGeom prst="rect">
            <a:avLst/>
          </a:prstGeom>
          <a:noFill/>
          <a:ln>
            <a:noFill/>
          </a:ln>
        </p:spPr>
        <p:txBody>
          <a:bodyPr anchorCtr="0" anchor="ctr" bIns="45700" lIns="91425" spcFirstLastPara="1" rIns="91425" wrap="square" tIns="45700">
            <a:normAutofit fontScale="70000" lnSpcReduction="20000"/>
          </a:bodyPr>
          <a:lstStyle/>
          <a:p>
            <a:pPr indent="0" lvl="0" marL="0" rtl="0" algn="ctr">
              <a:spcBef>
                <a:spcPts val="0"/>
              </a:spcBef>
              <a:spcAft>
                <a:spcPts val="0"/>
              </a:spcAft>
              <a:buClr>
                <a:schemeClr val="dk1"/>
              </a:buClr>
              <a:buSzPct val="100000"/>
              <a:buFont typeface="Arial"/>
              <a:buNone/>
            </a:pPr>
            <a:r>
              <a:rPr i="1" lang="fr-FR" sz="2400">
                <a:solidFill>
                  <a:schemeClr val="dk1"/>
                </a:solidFill>
              </a:rPr>
              <a:t>Lots M5.1 et M5.2 – Noisy le Grand (93) - Conception</a:t>
            </a:r>
            <a:endParaRPr i="1" sz="2400">
              <a:solidFill>
                <a:schemeClr val="dk1"/>
              </a:solidFill>
              <a:latin typeface="Arial"/>
              <a:ea typeface="Arial"/>
              <a:cs typeface="Arial"/>
              <a:sym typeface="Arial"/>
            </a:endParaRPr>
          </a:p>
        </p:txBody>
      </p:sp>
      <p:sp>
        <p:nvSpPr>
          <p:cNvPr id="278" name="Google Shape;278;p27"/>
          <p:cNvSpPr txBox="1"/>
          <p:nvPr/>
        </p:nvSpPr>
        <p:spPr>
          <a:xfrm>
            <a:off x="304800" y="9410700"/>
            <a:ext cx="17465100" cy="702000"/>
          </a:xfrm>
          <a:prstGeom prst="rect">
            <a:avLst/>
          </a:prstGeom>
          <a:noFill/>
          <a:ln>
            <a:noFill/>
          </a:ln>
        </p:spPr>
        <p:txBody>
          <a:bodyPr anchorCtr="0" anchor="ctr" bIns="45700" lIns="91425" spcFirstLastPara="1" rIns="91425" wrap="square" tIns="45700">
            <a:normAutofit/>
          </a:bodyPr>
          <a:lstStyle/>
          <a:p>
            <a:pPr indent="0" lvl="0" marL="0" marR="0" rtl="0" algn="l">
              <a:spcBef>
                <a:spcPts val="0"/>
              </a:spcBef>
              <a:spcAft>
                <a:spcPts val="0"/>
              </a:spcAft>
              <a:buClr>
                <a:schemeClr val="lt1"/>
              </a:buClr>
              <a:buSzPts val="2400"/>
              <a:buFont typeface="Arial"/>
              <a:buNone/>
            </a:pPr>
            <a:r>
              <a:rPr b="1" lang="fr-FR" sz="2400">
                <a:solidFill>
                  <a:schemeClr val="lt1"/>
                </a:solidFill>
                <a:highlight>
                  <a:srgbClr val="C1DF1B"/>
                </a:highlight>
                <a:latin typeface="Arial"/>
                <a:ea typeface="Arial"/>
                <a:cs typeface="Arial"/>
                <a:sym typeface="Arial"/>
              </a:rPr>
              <a:t> Gestion de projet </a:t>
            </a:r>
            <a:r>
              <a:rPr b="1" lang="fr-FR" sz="2400">
                <a:solidFill>
                  <a:schemeClr val="lt1"/>
                </a:solidFill>
                <a:latin typeface="Arial"/>
                <a:ea typeface="Arial"/>
                <a:cs typeface="Arial"/>
                <a:sym typeface="Arial"/>
              </a:rPr>
              <a:t> </a:t>
            </a:r>
            <a:r>
              <a:rPr lang="fr-FR" sz="2400">
                <a:solidFill>
                  <a:srgbClr val="C1DF1B"/>
                </a:solidFill>
                <a:latin typeface="Arial"/>
                <a:ea typeface="Arial"/>
                <a:cs typeface="Arial"/>
                <a:sym typeface="Arial"/>
              </a:rPr>
              <a:t>·  Territoire et site · </a:t>
            </a:r>
            <a:r>
              <a:rPr b="1" lang="fr-FR" sz="2400">
                <a:solidFill>
                  <a:srgbClr val="FFFFFF"/>
                </a:solidFill>
                <a:highlight>
                  <a:srgbClr val="C1DF1B"/>
                </a:highlight>
              </a:rPr>
              <a:t>Solidaire</a:t>
            </a:r>
            <a:r>
              <a:rPr lang="fr-FR" sz="2400">
                <a:solidFill>
                  <a:srgbClr val="C1DF1B"/>
                </a:solidFill>
                <a:latin typeface="Arial"/>
                <a:ea typeface="Arial"/>
                <a:cs typeface="Arial"/>
                <a:sym typeface="Arial"/>
              </a:rPr>
              <a:t> · Énergie · Eau · Matériaux et autres ressources · Confort et santé </a:t>
            </a:r>
            <a:endParaRPr/>
          </a:p>
        </p:txBody>
      </p:sp>
      <p:cxnSp>
        <p:nvCxnSpPr>
          <p:cNvPr id="279" name="Google Shape;279;p27"/>
          <p:cNvCxnSpPr/>
          <p:nvPr/>
        </p:nvCxnSpPr>
        <p:spPr>
          <a:xfrm>
            <a:off x="381000" y="9410700"/>
            <a:ext cx="12344400" cy="0"/>
          </a:xfrm>
          <a:prstGeom prst="straightConnector1">
            <a:avLst/>
          </a:prstGeom>
          <a:noFill/>
          <a:ln cap="flat" cmpd="sng" w="9525">
            <a:solidFill>
              <a:srgbClr val="C1DF1B"/>
            </a:solidFill>
            <a:prstDash val="solid"/>
            <a:round/>
            <a:headEnd len="sm" w="sm" type="none"/>
            <a:tailEnd len="sm" w="sm" type="none"/>
          </a:ln>
        </p:spPr>
      </p:cxnSp>
      <p:pic>
        <p:nvPicPr>
          <p:cNvPr id="280" name="Google Shape;280;p27"/>
          <p:cNvPicPr preferRelativeResize="0"/>
          <p:nvPr/>
        </p:nvPicPr>
        <p:blipFill>
          <a:blip r:embed="rId4">
            <a:alphaModFix/>
          </a:blip>
          <a:stretch>
            <a:fillRect/>
          </a:stretch>
        </p:blipFill>
        <p:spPr>
          <a:xfrm>
            <a:off x="2888200" y="1241325"/>
            <a:ext cx="12909629" cy="8169375"/>
          </a:xfrm>
          <a:prstGeom prst="rect">
            <a:avLst/>
          </a:prstGeom>
          <a:noFill/>
          <a:ln>
            <a:noFill/>
          </a:ln>
        </p:spPr>
      </p:pic>
      <p:sp>
        <p:nvSpPr>
          <p:cNvPr id="281" name="Google Shape;281;p27"/>
          <p:cNvSpPr txBox="1"/>
          <p:nvPr/>
        </p:nvSpPr>
        <p:spPr>
          <a:xfrm>
            <a:off x="0" y="-322900"/>
            <a:ext cx="6930300" cy="2095500"/>
          </a:xfrm>
          <a:prstGeom prst="rect">
            <a:avLst/>
          </a:prstGeom>
          <a:noFill/>
          <a:ln>
            <a:noFill/>
          </a:ln>
        </p:spPr>
        <p:txBody>
          <a:bodyPr anchorCtr="0" anchor="ctr" bIns="45700" lIns="91425" spcFirstLastPara="1" rIns="91425" wrap="square" tIns="45700">
            <a:normAutofit/>
          </a:bodyPr>
          <a:lstStyle/>
          <a:p>
            <a:pPr indent="0" lvl="0" marL="0" marR="0" rtl="0" algn="ctr">
              <a:spcBef>
                <a:spcPts val="0"/>
              </a:spcBef>
              <a:spcAft>
                <a:spcPts val="0"/>
              </a:spcAft>
              <a:buClr>
                <a:schemeClr val="dk1"/>
              </a:buClr>
              <a:buSzPts val="8800"/>
              <a:buFont typeface="Stardos Stencil"/>
              <a:buNone/>
            </a:pPr>
            <a:r>
              <a:rPr lang="fr-FR" sz="8800">
                <a:solidFill>
                  <a:schemeClr val="dk1"/>
                </a:solidFill>
                <a:latin typeface="Stardos Stencil"/>
                <a:ea typeface="Stardos Stencil"/>
                <a:cs typeface="Stardos Stencil"/>
                <a:sym typeface="Stardos Stencil"/>
              </a:rPr>
              <a:t>Plan masse</a:t>
            </a:r>
            <a:endParaRPr/>
          </a:p>
        </p:txBody>
      </p:sp>
      <p:sp>
        <p:nvSpPr>
          <p:cNvPr id="282" name="Google Shape;282;p27"/>
          <p:cNvSpPr/>
          <p:nvPr/>
        </p:nvSpPr>
        <p:spPr>
          <a:xfrm>
            <a:off x="6736425" y="3721525"/>
            <a:ext cx="7745000" cy="4305175"/>
          </a:xfrm>
          <a:custGeom>
            <a:rect b="b" l="l" r="r" t="t"/>
            <a:pathLst>
              <a:path extrusionOk="0" h="172207" w="309800">
                <a:moveTo>
                  <a:pt x="0" y="0"/>
                </a:moveTo>
                <a:lnTo>
                  <a:pt x="2164" y="80479"/>
                </a:lnTo>
                <a:lnTo>
                  <a:pt x="48028" y="80046"/>
                </a:lnTo>
                <a:lnTo>
                  <a:pt x="44999" y="172207"/>
                </a:lnTo>
                <a:lnTo>
                  <a:pt x="155766" y="170909"/>
                </a:lnTo>
                <a:lnTo>
                  <a:pt x="154900" y="150573"/>
                </a:lnTo>
                <a:lnTo>
                  <a:pt x="214610" y="151438"/>
                </a:lnTo>
                <a:lnTo>
                  <a:pt x="213312" y="113795"/>
                </a:lnTo>
                <a:lnTo>
                  <a:pt x="309800" y="115959"/>
                </a:lnTo>
                <a:lnTo>
                  <a:pt x="309800" y="98219"/>
                </a:lnTo>
                <a:lnTo>
                  <a:pt x="219803" y="98651"/>
                </a:lnTo>
                <a:lnTo>
                  <a:pt x="217639" y="51056"/>
                </a:lnTo>
                <a:close/>
              </a:path>
            </a:pathLst>
          </a:custGeom>
          <a:noFill/>
          <a:ln cap="flat" cmpd="sng" w="28575">
            <a:solidFill>
              <a:srgbClr val="FF0000"/>
            </a:solidFill>
            <a:prstDash val="solid"/>
            <a:round/>
            <a:headEnd len="med" w="med" type="none"/>
            <a:tailEnd len="med" w="med" type="none"/>
          </a:ln>
        </p:spPr>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6" name="Shape 286"/>
        <p:cNvGrpSpPr/>
        <p:nvPr/>
      </p:nvGrpSpPr>
      <p:grpSpPr>
        <a:xfrm>
          <a:off x="0" y="0"/>
          <a:ext cx="0" cy="0"/>
          <a:chOff x="0" y="0"/>
          <a:chExt cx="0" cy="0"/>
        </a:xfrm>
      </p:grpSpPr>
      <p:pic>
        <p:nvPicPr>
          <p:cNvPr id="287" name="Google Shape;287;p28"/>
          <p:cNvPicPr preferRelativeResize="0"/>
          <p:nvPr/>
        </p:nvPicPr>
        <p:blipFill rotWithShape="1">
          <a:blip r:embed="rId3">
            <a:alphaModFix/>
          </a:blip>
          <a:srcRect b="0" l="0" r="0" t="0"/>
          <a:stretch/>
        </p:blipFill>
        <p:spPr>
          <a:xfrm>
            <a:off x="16161454" y="489528"/>
            <a:ext cx="1538991" cy="691572"/>
          </a:xfrm>
          <a:prstGeom prst="rect">
            <a:avLst/>
          </a:prstGeom>
          <a:noFill/>
          <a:ln>
            <a:noFill/>
          </a:ln>
        </p:spPr>
      </p:pic>
      <p:sp>
        <p:nvSpPr>
          <p:cNvPr id="288" name="Google Shape;288;p28"/>
          <p:cNvSpPr txBox="1"/>
          <p:nvPr/>
        </p:nvSpPr>
        <p:spPr>
          <a:xfrm>
            <a:off x="2209800" y="4762500"/>
            <a:ext cx="13868400" cy="523200"/>
          </a:xfrm>
          <a:prstGeom prst="rect">
            <a:avLst/>
          </a:prstGeom>
          <a:noFill/>
          <a:ln>
            <a:noFill/>
          </a:ln>
        </p:spPr>
        <p:txBody>
          <a:bodyPr anchorCtr="0" anchor="t" bIns="45700" lIns="91425" spcFirstLastPara="1" rIns="91425" wrap="square" tIns="45700">
            <a:spAutoFit/>
          </a:bodyPr>
          <a:lstStyle/>
          <a:p>
            <a:pPr indent="0" lvl="0" marL="0" rtl="0" algn="ctr">
              <a:lnSpc>
                <a:spcPct val="115000"/>
              </a:lnSpc>
              <a:spcBef>
                <a:spcPts val="0"/>
              </a:spcBef>
              <a:spcAft>
                <a:spcPts val="0"/>
              </a:spcAft>
              <a:buSzPts val="1100"/>
              <a:buNone/>
            </a:pPr>
            <a:r>
              <a:rPr i="1" lang="fr-FR" sz="2800">
                <a:solidFill>
                  <a:schemeClr val="dk1"/>
                </a:solidFill>
              </a:rPr>
              <a:t>Un projet multiprogramme, contextuel et à forte ambition environnementale</a:t>
            </a:r>
            <a:endParaRPr i="1" sz="2800">
              <a:solidFill>
                <a:schemeClr val="dk1"/>
              </a:solidFill>
            </a:endParaRPr>
          </a:p>
        </p:txBody>
      </p:sp>
      <p:sp>
        <p:nvSpPr>
          <p:cNvPr id="289" name="Google Shape;289;p28"/>
          <p:cNvSpPr txBox="1"/>
          <p:nvPr>
            <p:ph type="title"/>
          </p:nvPr>
        </p:nvSpPr>
        <p:spPr>
          <a:xfrm>
            <a:off x="11430000" y="549729"/>
            <a:ext cx="4495800" cy="533400"/>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chemeClr val="lt1"/>
              </a:buClr>
              <a:buSzPct val="100000"/>
              <a:buFont typeface="Arial"/>
              <a:buNone/>
            </a:pPr>
            <a:r>
              <a:rPr i="1" lang="fr-FR" sz="2400">
                <a:solidFill>
                  <a:schemeClr val="lt1"/>
                </a:solidFill>
                <a:latin typeface="Arial"/>
                <a:ea typeface="Arial"/>
                <a:cs typeface="Arial"/>
                <a:sym typeface="Arial"/>
              </a:rPr>
              <a:t>Nom de l’opération – Ville (Dpt) - Phase</a:t>
            </a:r>
            <a:endParaRPr/>
          </a:p>
        </p:txBody>
      </p:sp>
      <p:sp>
        <p:nvSpPr>
          <p:cNvPr id="290" name="Google Shape;290;p28"/>
          <p:cNvSpPr txBox="1"/>
          <p:nvPr/>
        </p:nvSpPr>
        <p:spPr>
          <a:xfrm>
            <a:off x="11430000" y="549729"/>
            <a:ext cx="4495800" cy="533400"/>
          </a:xfrm>
          <a:prstGeom prst="rect">
            <a:avLst/>
          </a:prstGeom>
          <a:noFill/>
          <a:ln>
            <a:noFill/>
          </a:ln>
        </p:spPr>
        <p:txBody>
          <a:bodyPr anchorCtr="0" anchor="ctr" bIns="45700" lIns="91425" spcFirstLastPara="1" rIns="91425" wrap="square" tIns="45700">
            <a:normAutofit fontScale="70000" lnSpcReduction="20000"/>
          </a:bodyPr>
          <a:lstStyle/>
          <a:p>
            <a:pPr indent="0" lvl="0" marL="0" rtl="0" algn="ctr">
              <a:spcBef>
                <a:spcPts val="0"/>
              </a:spcBef>
              <a:spcAft>
                <a:spcPts val="0"/>
              </a:spcAft>
              <a:buClr>
                <a:schemeClr val="dk1"/>
              </a:buClr>
              <a:buSzPct val="100000"/>
              <a:buFont typeface="Arial"/>
              <a:buNone/>
            </a:pPr>
            <a:r>
              <a:rPr i="1" lang="fr-FR" sz="2400">
                <a:solidFill>
                  <a:schemeClr val="dk1"/>
                </a:solidFill>
              </a:rPr>
              <a:t>Lots M5.1 et M5.2 – Noisy le Grand (93) - Conception</a:t>
            </a:r>
            <a:endParaRPr/>
          </a:p>
        </p:txBody>
      </p:sp>
      <p:sp>
        <p:nvSpPr>
          <p:cNvPr id="291" name="Google Shape;291;p28"/>
          <p:cNvSpPr txBox="1"/>
          <p:nvPr/>
        </p:nvSpPr>
        <p:spPr>
          <a:xfrm>
            <a:off x="457200" y="1609165"/>
            <a:ext cx="51816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a:p>
        </p:txBody>
      </p:sp>
      <p:sp>
        <p:nvSpPr>
          <p:cNvPr id="292" name="Google Shape;292;p28"/>
          <p:cNvSpPr txBox="1"/>
          <p:nvPr/>
        </p:nvSpPr>
        <p:spPr>
          <a:xfrm>
            <a:off x="304800" y="-29125"/>
            <a:ext cx="7541100" cy="2095500"/>
          </a:xfrm>
          <a:prstGeom prst="rect">
            <a:avLst/>
          </a:prstGeom>
          <a:noFill/>
          <a:ln>
            <a:noFill/>
          </a:ln>
        </p:spPr>
        <p:txBody>
          <a:bodyPr anchorCtr="0" anchor="ctr" bIns="45700" lIns="91425" spcFirstLastPara="1" rIns="91425" wrap="square" tIns="45700">
            <a:normAutofit/>
          </a:bodyPr>
          <a:lstStyle/>
          <a:p>
            <a:pPr indent="0" lvl="0" marL="0" marR="0" rtl="0" algn="ctr">
              <a:spcBef>
                <a:spcPts val="0"/>
              </a:spcBef>
              <a:spcAft>
                <a:spcPts val="0"/>
              </a:spcAft>
              <a:buClr>
                <a:schemeClr val="dk1"/>
              </a:buClr>
              <a:buSzPts val="8800"/>
              <a:buFont typeface="Stardos Stencil"/>
              <a:buNone/>
            </a:pPr>
            <a:r>
              <a:rPr lang="fr-FR" sz="8800">
                <a:solidFill>
                  <a:schemeClr val="dk1"/>
                </a:solidFill>
                <a:latin typeface="Stardos Stencil"/>
                <a:ea typeface="Stardos Stencil"/>
                <a:cs typeface="Stardos Stencil"/>
                <a:sym typeface="Stardos Stencil"/>
              </a:rPr>
              <a:t>Présentation</a:t>
            </a:r>
            <a:endParaRPr/>
          </a:p>
        </p:txBody>
      </p:sp>
      <p:cxnSp>
        <p:nvCxnSpPr>
          <p:cNvPr id="293" name="Google Shape;293;p28"/>
          <p:cNvCxnSpPr/>
          <p:nvPr/>
        </p:nvCxnSpPr>
        <p:spPr>
          <a:xfrm>
            <a:off x="2095500" y="5442410"/>
            <a:ext cx="14097000" cy="0"/>
          </a:xfrm>
          <a:prstGeom prst="straightConnector1">
            <a:avLst/>
          </a:prstGeom>
          <a:noFill/>
          <a:ln cap="flat" cmpd="sng" w="19050">
            <a:solidFill>
              <a:srgbClr val="C1DF1B"/>
            </a:solidFill>
            <a:prstDash val="solid"/>
            <a:round/>
            <a:headEnd len="sm" w="sm" type="none"/>
            <a:tailEnd len="sm" w="sm" type="none"/>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pic>
        <p:nvPicPr>
          <p:cNvPr id="298" name="Google Shape;298;p29"/>
          <p:cNvPicPr preferRelativeResize="0"/>
          <p:nvPr/>
        </p:nvPicPr>
        <p:blipFill rotWithShape="1">
          <a:blip r:embed="rId3">
            <a:alphaModFix/>
          </a:blip>
          <a:srcRect b="0" l="0" r="0" t="0"/>
          <a:stretch/>
        </p:blipFill>
        <p:spPr>
          <a:xfrm>
            <a:off x="16161454" y="489528"/>
            <a:ext cx="1538992" cy="691572"/>
          </a:xfrm>
          <a:prstGeom prst="rect">
            <a:avLst/>
          </a:prstGeom>
          <a:noFill/>
          <a:ln>
            <a:noFill/>
          </a:ln>
        </p:spPr>
      </p:pic>
      <p:sp>
        <p:nvSpPr>
          <p:cNvPr id="299" name="Google Shape;299;p29"/>
          <p:cNvSpPr txBox="1"/>
          <p:nvPr/>
        </p:nvSpPr>
        <p:spPr>
          <a:xfrm>
            <a:off x="11430000" y="549729"/>
            <a:ext cx="4495800" cy="533400"/>
          </a:xfrm>
          <a:prstGeom prst="rect">
            <a:avLst/>
          </a:prstGeom>
          <a:noFill/>
          <a:ln>
            <a:noFill/>
          </a:ln>
        </p:spPr>
        <p:txBody>
          <a:bodyPr anchorCtr="0" anchor="ctr" bIns="45700" lIns="91425" spcFirstLastPara="1" rIns="91425" wrap="square" tIns="45700">
            <a:normAutofit fontScale="70000" lnSpcReduction="20000"/>
          </a:bodyPr>
          <a:lstStyle/>
          <a:p>
            <a:pPr indent="0" lvl="0" marL="0" rtl="0" algn="ctr">
              <a:spcBef>
                <a:spcPts val="0"/>
              </a:spcBef>
              <a:spcAft>
                <a:spcPts val="0"/>
              </a:spcAft>
              <a:buClr>
                <a:schemeClr val="dk1"/>
              </a:buClr>
              <a:buSzPct val="100000"/>
              <a:buFont typeface="Arial"/>
              <a:buNone/>
            </a:pPr>
            <a:r>
              <a:rPr i="1" lang="fr-FR" sz="2400">
                <a:solidFill>
                  <a:schemeClr val="dk1"/>
                </a:solidFill>
              </a:rPr>
              <a:t>Lots M5.1 et M5.2 – Noisy le Grand (93) - Conception</a:t>
            </a:r>
            <a:endParaRPr i="1" sz="2400">
              <a:solidFill>
                <a:schemeClr val="dk1"/>
              </a:solidFill>
              <a:latin typeface="Arial"/>
              <a:ea typeface="Arial"/>
              <a:cs typeface="Arial"/>
              <a:sym typeface="Arial"/>
            </a:endParaRPr>
          </a:p>
        </p:txBody>
      </p:sp>
      <p:sp>
        <p:nvSpPr>
          <p:cNvPr id="300" name="Google Shape;300;p29"/>
          <p:cNvSpPr txBox="1"/>
          <p:nvPr/>
        </p:nvSpPr>
        <p:spPr>
          <a:xfrm>
            <a:off x="304800" y="9410700"/>
            <a:ext cx="17601300" cy="702000"/>
          </a:xfrm>
          <a:prstGeom prst="rect">
            <a:avLst/>
          </a:prstGeom>
          <a:noFill/>
          <a:ln>
            <a:noFill/>
          </a:ln>
        </p:spPr>
        <p:txBody>
          <a:bodyPr anchorCtr="0" anchor="ctr" bIns="45700" lIns="91425" spcFirstLastPara="1" rIns="91425" wrap="square" tIns="45700">
            <a:normAutofit/>
          </a:bodyPr>
          <a:lstStyle/>
          <a:p>
            <a:pPr indent="0" lvl="0" marL="0" marR="0" rtl="0" algn="l">
              <a:spcBef>
                <a:spcPts val="0"/>
              </a:spcBef>
              <a:spcAft>
                <a:spcPts val="0"/>
              </a:spcAft>
              <a:buClr>
                <a:schemeClr val="lt1"/>
              </a:buClr>
              <a:buSzPts val="2400"/>
              <a:buFont typeface="Arial"/>
              <a:buNone/>
            </a:pPr>
            <a:r>
              <a:rPr b="1" lang="fr-FR" sz="2400">
                <a:solidFill>
                  <a:schemeClr val="lt1"/>
                </a:solidFill>
                <a:highlight>
                  <a:srgbClr val="C1DF1B"/>
                </a:highlight>
                <a:latin typeface="Arial"/>
                <a:ea typeface="Arial"/>
                <a:cs typeface="Arial"/>
                <a:sym typeface="Arial"/>
              </a:rPr>
              <a:t> Gestion de projet </a:t>
            </a:r>
            <a:r>
              <a:rPr b="1" lang="fr-FR" sz="2400">
                <a:solidFill>
                  <a:schemeClr val="lt1"/>
                </a:solidFill>
                <a:latin typeface="Arial"/>
                <a:ea typeface="Arial"/>
                <a:cs typeface="Arial"/>
                <a:sym typeface="Arial"/>
              </a:rPr>
              <a:t> </a:t>
            </a:r>
            <a:r>
              <a:rPr lang="fr-FR" sz="2400">
                <a:solidFill>
                  <a:srgbClr val="C1DF1B"/>
                </a:solidFill>
                <a:latin typeface="Arial"/>
                <a:ea typeface="Arial"/>
                <a:cs typeface="Arial"/>
                <a:sym typeface="Arial"/>
              </a:rPr>
              <a:t>·  Territoire et site · Solidaire · Énergie · Eau · Matériaux et autres ressources · Confort et santé </a:t>
            </a:r>
            <a:endParaRPr/>
          </a:p>
        </p:txBody>
      </p:sp>
      <p:cxnSp>
        <p:nvCxnSpPr>
          <p:cNvPr id="301" name="Google Shape;301;p29"/>
          <p:cNvCxnSpPr/>
          <p:nvPr/>
        </p:nvCxnSpPr>
        <p:spPr>
          <a:xfrm>
            <a:off x="381000" y="9410700"/>
            <a:ext cx="12344400" cy="0"/>
          </a:xfrm>
          <a:prstGeom prst="straightConnector1">
            <a:avLst/>
          </a:prstGeom>
          <a:noFill/>
          <a:ln cap="flat" cmpd="sng" w="9525">
            <a:solidFill>
              <a:srgbClr val="C1DF1B"/>
            </a:solidFill>
            <a:prstDash val="solid"/>
            <a:round/>
            <a:headEnd len="sm" w="sm" type="none"/>
            <a:tailEnd len="sm" w="sm" type="none"/>
          </a:ln>
        </p:spPr>
      </p:cxnSp>
      <p:pic>
        <p:nvPicPr>
          <p:cNvPr id="302" name="Google Shape;302;p29"/>
          <p:cNvPicPr preferRelativeResize="0"/>
          <p:nvPr/>
        </p:nvPicPr>
        <p:blipFill>
          <a:blip r:embed="rId4">
            <a:alphaModFix/>
          </a:blip>
          <a:stretch>
            <a:fillRect/>
          </a:stretch>
        </p:blipFill>
        <p:spPr>
          <a:xfrm>
            <a:off x="381000" y="1902450"/>
            <a:ext cx="17680727" cy="7346800"/>
          </a:xfrm>
          <a:prstGeom prst="rect">
            <a:avLst/>
          </a:prstGeom>
          <a:noFill/>
          <a:ln>
            <a:noFill/>
          </a:ln>
        </p:spPr>
      </p:pic>
      <p:sp>
        <p:nvSpPr>
          <p:cNvPr id="303" name="Google Shape;303;p29"/>
          <p:cNvSpPr txBox="1"/>
          <p:nvPr/>
        </p:nvSpPr>
        <p:spPr>
          <a:xfrm>
            <a:off x="0" y="-236700"/>
            <a:ext cx="7541100" cy="1817400"/>
          </a:xfrm>
          <a:prstGeom prst="rect">
            <a:avLst/>
          </a:prstGeom>
          <a:noFill/>
          <a:ln>
            <a:noFill/>
          </a:ln>
        </p:spPr>
        <p:txBody>
          <a:bodyPr anchorCtr="0" anchor="ctr" bIns="45700" lIns="91425" spcFirstLastPara="1" rIns="91425" wrap="square" tIns="45700">
            <a:normAutofit/>
          </a:bodyPr>
          <a:lstStyle/>
          <a:p>
            <a:pPr indent="0" lvl="0" marL="0" marR="0" rtl="0" algn="ctr">
              <a:spcBef>
                <a:spcPts val="0"/>
              </a:spcBef>
              <a:spcAft>
                <a:spcPts val="0"/>
              </a:spcAft>
              <a:buClr>
                <a:schemeClr val="dk1"/>
              </a:buClr>
              <a:buSzPts val="8800"/>
              <a:buFont typeface="Stardos Stencil"/>
              <a:buNone/>
            </a:pPr>
            <a:r>
              <a:rPr lang="fr-FR" sz="8800">
                <a:solidFill>
                  <a:schemeClr val="dk1"/>
                </a:solidFill>
                <a:latin typeface="Stardos Stencil"/>
                <a:ea typeface="Stardos Stencil"/>
                <a:cs typeface="Stardos Stencil"/>
                <a:sym typeface="Stardos Stencil"/>
              </a:rPr>
              <a:t>Présentation</a:t>
            </a:r>
            <a:endParaRPr/>
          </a:p>
        </p:txBody>
      </p:sp>
      <p:sp>
        <p:nvSpPr>
          <p:cNvPr id="304" name="Google Shape;304;p29"/>
          <p:cNvSpPr txBox="1"/>
          <p:nvPr/>
        </p:nvSpPr>
        <p:spPr>
          <a:xfrm>
            <a:off x="441150" y="1255950"/>
            <a:ext cx="105789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3600">
                <a:solidFill>
                  <a:schemeClr val="dk1"/>
                </a:solidFill>
              </a:rPr>
              <a:t>Un double programme, voir triple</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pic>
        <p:nvPicPr>
          <p:cNvPr id="309" name="Google Shape;309;p30"/>
          <p:cNvPicPr preferRelativeResize="0"/>
          <p:nvPr/>
        </p:nvPicPr>
        <p:blipFill rotWithShape="1">
          <a:blip r:embed="rId3">
            <a:alphaModFix/>
          </a:blip>
          <a:srcRect b="0" l="0" r="0" t="0"/>
          <a:stretch/>
        </p:blipFill>
        <p:spPr>
          <a:xfrm>
            <a:off x="16161454" y="489528"/>
            <a:ext cx="1538992" cy="691572"/>
          </a:xfrm>
          <a:prstGeom prst="rect">
            <a:avLst/>
          </a:prstGeom>
          <a:noFill/>
          <a:ln>
            <a:noFill/>
          </a:ln>
        </p:spPr>
      </p:pic>
      <p:sp>
        <p:nvSpPr>
          <p:cNvPr id="310" name="Google Shape;310;p30"/>
          <p:cNvSpPr txBox="1"/>
          <p:nvPr/>
        </p:nvSpPr>
        <p:spPr>
          <a:xfrm>
            <a:off x="11430000" y="549729"/>
            <a:ext cx="4495800" cy="533400"/>
          </a:xfrm>
          <a:prstGeom prst="rect">
            <a:avLst/>
          </a:prstGeom>
          <a:noFill/>
          <a:ln>
            <a:noFill/>
          </a:ln>
        </p:spPr>
        <p:txBody>
          <a:bodyPr anchorCtr="0" anchor="ctr" bIns="45700" lIns="91425" spcFirstLastPara="1" rIns="91425" wrap="square" tIns="45700">
            <a:normAutofit fontScale="70000" lnSpcReduction="20000"/>
          </a:bodyPr>
          <a:lstStyle/>
          <a:p>
            <a:pPr indent="0" lvl="0" marL="0" rtl="0" algn="ctr">
              <a:spcBef>
                <a:spcPts val="0"/>
              </a:spcBef>
              <a:spcAft>
                <a:spcPts val="0"/>
              </a:spcAft>
              <a:buClr>
                <a:schemeClr val="dk1"/>
              </a:buClr>
              <a:buSzPct val="100000"/>
              <a:buFont typeface="Arial"/>
              <a:buNone/>
            </a:pPr>
            <a:r>
              <a:rPr i="1" lang="fr-FR" sz="2400">
                <a:solidFill>
                  <a:schemeClr val="dk1"/>
                </a:solidFill>
              </a:rPr>
              <a:t>Lots M5.1 et M5.2 – Noisy le Grand (93) - Conception</a:t>
            </a:r>
            <a:endParaRPr i="1" sz="2400">
              <a:solidFill>
                <a:schemeClr val="dk1"/>
              </a:solidFill>
              <a:latin typeface="Arial"/>
              <a:ea typeface="Arial"/>
              <a:cs typeface="Arial"/>
              <a:sym typeface="Arial"/>
            </a:endParaRPr>
          </a:p>
        </p:txBody>
      </p:sp>
      <p:sp>
        <p:nvSpPr>
          <p:cNvPr id="311" name="Google Shape;311;p30"/>
          <p:cNvSpPr txBox="1"/>
          <p:nvPr/>
        </p:nvSpPr>
        <p:spPr>
          <a:xfrm>
            <a:off x="304800" y="9410700"/>
            <a:ext cx="17578500" cy="702000"/>
          </a:xfrm>
          <a:prstGeom prst="rect">
            <a:avLst/>
          </a:prstGeom>
          <a:noFill/>
          <a:ln>
            <a:noFill/>
          </a:ln>
        </p:spPr>
        <p:txBody>
          <a:bodyPr anchorCtr="0" anchor="ctr" bIns="45700" lIns="91425" spcFirstLastPara="1" rIns="91425" wrap="square" tIns="45700">
            <a:normAutofit/>
          </a:bodyPr>
          <a:lstStyle/>
          <a:p>
            <a:pPr indent="0" lvl="0" marL="0" marR="0" rtl="0" algn="l">
              <a:spcBef>
                <a:spcPts val="0"/>
              </a:spcBef>
              <a:spcAft>
                <a:spcPts val="0"/>
              </a:spcAft>
              <a:buClr>
                <a:srgbClr val="C1DF1B"/>
              </a:buClr>
              <a:buSzPts val="2400"/>
              <a:buFont typeface="Arial"/>
              <a:buNone/>
            </a:pPr>
            <a:r>
              <a:rPr lang="fr-FR" sz="2400">
                <a:solidFill>
                  <a:srgbClr val="C1DF1B"/>
                </a:solidFill>
                <a:latin typeface="Arial"/>
                <a:ea typeface="Arial"/>
                <a:cs typeface="Arial"/>
                <a:sym typeface="Arial"/>
              </a:rPr>
              <a:t>Gestion de projet · </a:t>
            </a:r>
            <a:r>
              <a:rPr b="1" lang="fr-FR" sz="2400">
                <a:solidFill>
                  <a:schemeClr val="lt1"/>
                </a:solidFill>
                <a:highlight>
                  <a:srgbClr val="C1DF1B"/>
                </a:highlight>
                <a:latin typeface="Arial"/>
                <a:ea typeface="Arial"/>
                <a:cs typeface="Arial"/>
                <a:sym typeface="Arial"/>
              </a:rPr>
              <a:t> Territoire et site </a:t>
            </a:r>
            <a:r>
              <a:rPr b="1" lang="fr-FR" sz="2400">
                <a:solidFill>
                  <a:schemeClr val="lt1"/>
                </a:solidFill>
                <a:latin typeface="Arial"/>
                <a:ea typeface="Arial"/>
                <a:cs typeface="Arial"/>
                <a:sym typeface="Arial"/>
              </a:rPr>
              <a:t> </a:t>
            </a:r>
            <a:r>
              <a:rPr lang="fr-FR" sz="2400">
                <a:solidFill>
                  <a:srgbClr val="C1DF1B"/>
                </a:solidFill>
                <a:latin typeface="Arial"/>
                <a:ea typeface="Arial"/>
                <a:cs typeface="Arial"/>
                <a:sym typeface="Arial"/>
              </a:rPr>
              <a:t>· Solidaire · Énergie · Eau · Matériaux et autres ressources · Confort et santé </a:t>
            </a:r>
            <a:endParaRPr/>
          </a:p>
        </p:txBody>
      </p:sp>
      <p:cxnSp>
        <p:nvCxnSpPr>
          <p:cNvPr id="312" name="Google Shape;312;p30"/>
          <p:cNvCxnSpPr/>
          <p:nvPr/>
        </p:nvCxnSpPr>
        <p:spPr>
          <a:xfrm>
            <a:off x="381000" y="9410700"/>
            <a:ext cx="12344400" cy="0"/>
          </a:xfrm>
          <a:prstGeom prst="straightConnector1">
            <a:avLst/>
          </a:prstGeom>
          <a:noFill/>
          <a:ln cap="flat" cmpd="sng" w="9525">
            <a:solidFill>
              <a:srgbClr val="C1DF1B"/>
            </a:solidFill>
            <a:prstDash val="solid"/>
            <a:round/>
            <a:headEnd len="sm" w="sm" type="none"/>
            <a:tailEnd len="sm" w="sm" type="none"/>
          </a:ln>
        </p:spPr>
      </p:cxnSp>
      <p:sp>
        <p:nvSpPr>
          <p:cNvPr id="313" name="Google Shape;313;p30"/>
          <p:cNvSpPr txBox="1"/>
          <p:nvPr/>
        </p:nvSpPr>
        <p:spPr>
          <a:xfrm>
            <a:off x="0" y="-236700"/>
            <a:ext cx="7541100" cy="1817400"/>
          </a:xfrm>
          <a:prstGeom prst="rect">
            <a:avLst/>
          </a:prstGeom>
          <a:noFill/>
          <a:ln>
            <a:noFill/>
          </a:ln>
        </p:spPr>
        <p:txBody>
          <a:bodyPr anchorCtr="0" anchor="ctr" bIns="45700" lIns="91425" spcFirstLastPara="1" rIns="91425" wrap="square" tIns="45700">
            <a:normAutofit/>
          </a:bodyPr>
          <a:lstStyle/>
          <a:p>
            <a:pPr indent="0" lvl="0" marL="0" marR="0" rtl="0" algn="ctr">
              <a:spcBef>
                <a:spcPts val="0"/>
              </a:spcBef>
              <a:spcAft>
                <a:spcPts val="0"/>
              </a:spcAft>
              <a:buClr>
                <a:schemeClr val="dk1"/>
              </a:buClr>
              <a:buSzPts val="8800"/>
              <a:buFont typeface="Stardos Stencil"/>
              <a:buNone/>
            </a:pPr>
            <a:r>
              <a:rPr lang="fr-FR" sz="8800">
                <a:solidFill>
                  <a:schemeClr val="dk1"/>
                </a:solidFill>
                <a:latin typeface="Stardos Stencil"/>
                <a:ea typeface="Stardos Stencil"/>
                <a:cs typeface="Stardos Stencil"/>
                <a:sym typeface="Stardos Stencil"/>
              </a:rPr>
              <a:t>Présentation</a:t>
            </a:r>
            <a:endParaRPr/>
          </a:p>
        </p:txBody>
      </p:sp>
      <p:sp>
        <p:nvSpPr>
          <p:cNvPr id="314" name="Google Shape;314;p30"/>
          <p:cNvSpPr txBox="1"/>
          <p:nvPr/>
        </p:nvSpPr>
        <p:spPr>
          <a:xfrm>
            <a:off x="441150" y="1255950"/>
            <a:ext cx="105789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3600">
                <a:solidFill>
                  <a:schemeClr val="dk1"/>
                </a:solidFill>
              </a:rPr>
              <a:t>Des espaces extérieurs appaisés</a:t>
            </a:r>
            <a:endParaRPr/>
          </a:p>
        </p:txBody>
      </p:sp>
      <p:pic>
        <p:nvPicPr>
          <p:cNvPr id="315" name="Google Shape;315;p30"/>
          <p:cNvPicPr preferRelativeResize="0"/>
          <p:nvPr/>
        </p:nvPicPr>
        <p:blipFill>
          <a:blip r:embed="rId4">
            <a:alphaModFix/>
          </a:blip>
          <a:stretch>
            <a:fillRect/>
          </a:stretch>
        </p:blipFill>
        <p:spPr>
          <a:xfrm>
            <a:off x="4753875" y="1745600"/>
            <a:ext cx="10026782" cy="7665099"/>
          </a:xfrm>
          <a:prstGeom prst="rect">
            <a:avLst/>
          </a:prstGeom>
          <a:noFill/>
          <a:ln>
            <a:noFill/>
          </a:ln>
        </p:spPr>
      </p:pic>
      <p:pic>
        <p:nvPicPr>
          <p:cNvPr id="316" name="Google Shape;316;p30"/>
          <p:cNvPicPr preferRelativeResize="0"/>
          <p:nvPr/>
        </p:nvPicPr>
        <p:blipFill>
          <a:blip r:embed="rId5">
            <a:alphaModFix/>
          </a:blip>
          <a:stretch>
            <a:fillRect/>
          </a:stretch>
        </p:blipFill>
        <p:spPr>
          <a:xfrm>
            <a:off x="1666875" y="8477250"/>
            <a:ext cx="2905125" cy="781050"/>
          </a:xfrm>
          <a:prstGeom prst="rect">
            <a:avLst/>
          </a:prstGeom>
          <a:noFill/>
          <a:ln>
            <a:noFill/>
          </a:ln>
        </p:spPr>
      </p:pic>
      <p:pic>
        <p:nvPicPr>
          <p:cNvPr id="317" name="Google Shape;317;p30"/>
          <p:cNvPicPr preferRelativeResize="0"/>
          <p:nvPr/>
        </p:nvPicPr>
        <p:blipFill>
          <a:blip r:embed="rId6">
            <a:alphaModFix/>
          </a:blip>
          <a:stretch>
            <a:fillRect/>
          </a:stretch>
        </p:blipFill>
        <p:spPr>
          <a:xfrm rot="6478156">
            <a:off x="15187340" y="8608186"/>
            <a:ext cx="659342" cy="951998"/>
          </a:xfrm>
          <a:prstGeom prst="rect">
            <a:avLst/>
          </a:prstGeom>
          <a:noFill/>
          <a:ln>
            <a:noFill/>
          </a:ln>
        </p:spPr>
      </p:pic>
      <p:sp>
        <p:nvSpPr>
          <p:cNvPr id="318" name="Google Shape;318;p30"/>
          <p:cNvSpPr/>
          <p:nvPr/>
        </p:nvSpPr>
        <p:spPr>
          <a:xfrm>
            <a:off x="6343475" y="2563600"/>
            <a:ext cx="1109100" cy="1615800"/>
          </a:xfrm>
          <a:prstGeom prst="ellipse">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19" name="Google Shape;319;p30"/>
          <p:cNvSpPr/>
          <p:nvPr/>
        </p:nvSpPr>
        <p:spPr>
          <a:xfrm>
            <a:off x="13910450" y="6612950"/>
            <a:ext cx="633900" cy="2208900"/>
          </a:xfrm>
          <a:prstGeom prst="ellipse">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cxnSp>
        <p:nvCxnSpPr>
          <p:cNvPr id="320" name="Google Shape;320;p30"/>
          <p:cNvCxnSpPr/>
          <p:nvPr/>
        </p:nvCxnSpPr>
        <p:spPr>
          <a:xfrm rot="10800000">
            <a:off x="13767625" y="6285225"/>
            <a:ext cx="1784700" cy="43200"/>
          </a:xfrm>
          <a:prstGeom prst="straightConnector1">
            <a:avLst/>
          </a:prstGeom>
          <a:noFill/>
          <a:ln cap="flat" cmpd="sng" w="28575">
            <a:solidFill>
              <a:srgbClr val="FF0000"/>
            </a:solidFill>
            <a:prstDash val="solid"/>
            <a:round/>
            <a:headEnd len="med" w="med" type="none"/>
            <a:tailEnd len="med" w="med" type="none"/>
          </a:ln>
        </p:spPr>
      </p:cxnSp>
      <p:cxnSp>
        <p:nvCxnSpPr>
          <p:cNvPr id="321" name="Google Shape;321;p30"/>
          <p:cNvCxnSpPr/>
          <p:nvPr/>
        </p:nvCxnSpPr>
        <p:spPr>
          <a:xfrm>
            <a:off x="13767625" y="6285225"/>
            <a:ext cx="0" cy="1903800"/>
          </a:xfrm>
          <a:prstGeom prst="straightConnector1">
            <a:avLst/>
          </a:prstGeom>
          <a:noFill/>
          <a:ln cap="flat" cmpd="sng" w="28575">
            <a:solidFill>
              <a:srgbClr val="FF0000"/>
            </a:solidFill>
            <a:prstDash val="solid"/>
            <a:round/>
            <a:headEnd len="med" w="med" type="none"/>
            <a:tailEnd len="med" w="med" type="none"/>
          </a:ln>
        </p:spPr>
      </p:cxnSp>
      <p:cxnSp>
        <p:nvCxnSpPr>
          <p:cNvPr id="322" name="Google Shape;322;p30"/>
          <p:cNvCxnSpPr/>
          <p:nvPr/>
        </p:nvCxnSpPr>
        <p:spPr>
          <a:xfrm rot="10800000">
            <a:off x="12501925" y="8102475"/>
            <a:ext cx="1265700" cy="32400"/>
          </a:xfrm>
          <a:prstGeom prst="straightConnector1">
            <a:avLst/>
          </a:prstGeom>
          <a:noFill/>
          <a:ln cap="flat" cmpd="sng" w="28575">
            <a:solidFill>
              <a:srgbClr val="FF0000"/>
            </a:solidFill>
            <a:prstDash val="solid"/>
            <a:round/>
            <a:headEnd len="med" w="med" type="none"/>
            <a:tailEnd len="med" w="med" type="triangle"/>
          </a:ln>
        </p:spPr>
      </p:cxnSp>
      <p:sp>
        <p:nvSpPr>
          <p:cNvPr id="323" name="Google Shape;323;p30"/>
          <p:cNvSpPr txBox="1"/>
          <p:nvPr/>
        </p:nvSpPr>
        <p:spPr>
          <a:xfrm>
            <a:off x="15552325" y="5831750"/>
            <a:ext cx="2331000" cy="78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FR" sz="1800">
                <a:solidFill>
                  <a:schemeClr val="dk1"/>
                </a:solidFill>
                <a:latin typeface="Calibri"/>
                <a:ea typeface="Calibri"/>
                <a:cs typeface="Calibri"/>
                <a:sym typeface="Calibri"/>
              </a:rPr>
              <a:t>Accès véhicule unique</a:t>
            </a:r>
            <a:endParaRPr sz="1800">
              <a:solidFill>
                <a:schemeClr val="dk1"/>
              </a:solidFill>
              <a:latin typeface="Calibri"/>
              <a:ea typeface="Calibri"/>
              <a:cs typeface="Calibri"/>
              <a:sym typeface="Calibri"/>
            </a:endParaRPr>
          </a:p>
          <a:p>
            <a:pPr indent="0" lvl="0" marL="0" rtl="0" algn="l">
              <a:spcBef>
                <a:spcPts val="0"/>
              </a:spcBef>
              <a:spcAft>
                <a:spcPts val="0"/>
              </a:spcAft>
              <a:buNone/>
            </a:pPr>
            <a:r>
              <a:rPr lang="fr-FR" sz="1800">
                <a:solidFill>
                  <a:schemeClr val="dk1"/>
                </a:solidFill>
                <a:latin typeface="Calibri"/>
                <a:ea typeface="Calibri"/>
                <a:cs typeface="Calibri"/>
                <a:sym typeface="Calibri"/>
              </a:rPr>
              <a:t>Livraison</a:t>
            </a:r>
            <a:endParaRPr sz="1800">
              <a:solidFill>
                <a:schemeClr val="dk1"/>
              </a:solidFill>
              <a:latin typeface="Calibri"/>
              <a:ea typeface="Calibri"/>
              <a:cs typeface="Calibri"/>
              <a:sym typeface="Calibri"/>
            </a:endParaRPr>
          </a:p>
          <a:p>
            <a:pPr indent="0" lvl="0" marL="0" rtl="0" algn="l">
              <a:spcBef>
                <a:spcPts val="0"/>
              </a:spcBef>
              <a:spcAft>
                <a:spcPts val="0"/>
              </a:spcAft>
              <a:buNone/>
            </a:pPr>
            <a:r>
              <a:rPr lang="fr-FR" sz="1800">
                <a:solidFill>
                  <a:schemeClr val="dk1"/>
                </a:solidFill>
                <a:latin typeface="Calibri"/>
                <a:ea typeface="Calibri"/>
                <a:cs typeface="Calibri"/>
                <a:sym typeface="Calibri"/>
              </a:rPr>
              <a:t>Parking vélo</a:t>
            </a:r>
            <a:endParaRPr sz="1800">
              <a:solidFill>
                <a:schemeClr val="dk1"/>
              </a:solidFill>
              <a:latin typeface="Calibri"/>
              <a:ea typeface="Calibri"/>
              <a:cs typeface="Calibri"/>
              <a:sym typeface="Calibri"/>
            </a:endParaRPr>
          </a:p>
        </p:txBody>
      </p:sp>
      <p:cxnSp>
        <p:nvCxnSpPr>
          <p:cNvPr id="324" name="Google Shape;324;p30"/>
          <p:cNvCxnSpPr/>
          <p:nvPr/>
        </p:nvCxnSpPr>
        <p:spPr>
          <a:xfrm>
            <a:off x="3415625" y="7031525"/>
            <a:ext cx="2574600" cy="10800"/>
          </a:xfrm>
          <a:prstGeom prst="straightConnector1">
            <a:avLst/>
          </a:prstGeom>
          <a:noFill/>
          <a:ln cap="flat" cmpd="sng" w="28575">
            <a:solidFill>
              <a:srgbClr val="38761D"/>
            </a:solidFill>
            <a:prstDash val="solid"/>
            <a:round/>
            <a:headEnd len="med" w="med" type="none"/>
            <a:tailEnd len="med" w="med" type="triangle"/>
          </a:ln>
        </p:spPr>
      </p:cxnSp>
      <p:cxnSp>
        <p:nvCxnSpPr>
          <p:cNvPr id="325" name="Google Shape;325;p30"/>
          <p:cNvCxnSpPr/>
          <p:nvPr/>
        </p:nvCxnSpPr>
        <p:spPr>
          <a:xfrm flipH="1" rot="10800000">
            <a:off x="5103075" y="4835575"/>
            <a:ext cx="1687500" cy="2217600"/>
          </a:xfrm>
          <a:prstGeom prst="straightConnector1">
            <a:avLst/>
          </a:prstGeom>
          <a:noFill/>
          <a:ln cap="flat" cmpd="sng" w="28575">
            <a:solidFill>
              <a:srgbClr val="38761D"/>
            </a:solidFill>
            <a:prstDash val="solid"/>
            <a:round/>
            <a:headEnd len="med" w="med" type="none"/>
            <a:tailEnd len="med" w="med" type="triangle"/>
          </a:ln>
        </p:spPr>
      </p:cxnSp>
      <p:cxnSp>
        <p:nvCxnSpPr>
          <p:cNvPr id="326" name="Google Shape;326;p30"/>
          <p:cNvCxnSpPr/>
          <p:nvPr/>
        </p:nvCxnSpPr>
        <p:spPr>
          <a:xfrm flipH="1" rot="10800000">
            <a:off x="5157150" y="5138475"/>
            <a:ext cx="659700" cy="1860600"/>
          </a:xfrm>
          <a:prstGeom prst="straightConnector1">
            <a:avLst/>
          </a:prstGeom>
          <a:noFill/>
          <a:ln cap="flat" cmpd="sng" w="28575">
            <a:solidFill>
              <a:srgbClr val="38761D"/>
            </a:solidFill>
            <a:prstDash val="solid"/>
            <a:round/>
            <a:headEnd len="med" w="med" type="none"/>
            <a:tailEnd len="med" w="med" type="triangle"/>
          </a:ln>
        </p:spPr>
      </p:cxnSp>
      <p:cxnSp>
        <p:nvCxnSpPr>
          <p:cNvPr id="327" name="Google Shape;327;p30"/>
          <p:cNvCxnSpPr/>
          <p:nvPr/>
        </p:nvCxnSpPr>
        <p:spPr>
          <a:xfrm rot="10800000">
            <a:off x="11009175" y="2488375"/>
            <a:ext cx="0" cy="1135800"/>
          </a:xfrm>
          <a:prstGeom prst="straightConnector1">
            <a:avLst/>
          </a:prstGeom>
          <a:noFill/>
          <a:ln cap="flat" cmpd="sng" w="28575">
            <a:solidFill>
              <a:srgbClr val="38761D"/>
            </a:solidFill>
            <a:prstDash val="solid"/>
            <a:round/>
            <a:headEnd len="med" w="med" type="none"/>
            <a:tailEnd len="med" w="med" type="triangle"/>
          </a:ln>
        </p:spPr>
      </p:cxnSp>
      <p:cxnSp>
        <p:nvCxnSpPr>
          <p:cNvPr id="328" name="Google Shape;328;p30"/>
          <p:cNvCxnSpPr/>
          <p:nvPr/>
        </p:nvCxnSpPr>
        <p:spPr>
          <a:xfrm flipH="1" rot="10800000">
            <a:off x="13864850" y="3267125"/>
            <a:ext cx="10800" cy="1081800"/>
          </a:xfrm>
          <a:prstGeom prst="straightConnector1">
            <a:avLst/>
          </a:prstGeom>
          <a:noFill/>
          <a:ln cap="flat" cmpd="sng" w="28575">
            <a:solidFill>
              <a:srgbClr val="38761D"/>
            </a:solidFill>
            <a:prstDash val="solid"/>
            <a:round/>
            <a:headEnd len="med" w="med" type="none"/>
            <a:tailEnd len="med" w="med" type="triangle"/>
          </a:ln>
        </p:spPr>
      </p:cxnSp>
      <p:sp>
        <p:nvSpPr>
          <p:cNvPr id="329" name="Google Shape;329;p30"/>
          <p:cNvSpPr txBox="1"/>
          <p:nvPr/>
        </p:nvSpPr>
        <p:spPr>
          <a:xfrm>
            <a:off x="1468625" y="6761100"/>
            <a:ext cx="1947000" cy="113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FR" sz="2700">
                <a:solidFill>
                  <a:schemeClr val="dk1"/>
                </a:solidFill>
                <a:latin typeface="Calibri"/>
                <a:ea typeface="Calibri"/>
                <a:cs typeface="Calibri"/>
                <a:sym typeface="Calibri"/>
              </a:rPr>
              <a:t>Flux piéton / vélo</a:t>
            </a:r>
            <a:endParaRPr sz="2700">
              <a:solidFill>
                <a:schemeClr val="dk1"/>
              </a:solidFill>
              <a:latin typeface="Calibri"/>
              <a:ea typeface="Calibri"/>
              <a:cs typeface="Calibri"/>
              <a:sym typeface="Calibri"/>
            </a:endParaRPr>
          </a:p>
        </p:txBody>
      </p:sp>
      <p:sp>
        <p:nvSpPr>
          <p:cNvPr id="330" name="Google Shape;330;p30"/>
          <p:cNvSpPr txBox="1"/>
          <p:nvPr/>
        </p:nvSpPr>
        <p:spPr>
          <a:xfrm>
            <a:off x="2031025" y="2401850"/>
            <a:ext cx="2314800" cy="69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FR" sz="2700">
                <a:solidFill>
                  <a:schemeClr val="dk1"/>
                </a:solidFill>
                <a:latin typeface="Calibri"/>
                <a:ea typeface="Calibri"/>
                <a:cs typeface="Calibri"/>
                <a:sym typeface="Calibri"/>
              </a:rPr>
              <a:t>Local vélo des logements</a:t>
            </a:r>
            <a:endParaRPr sz="2700">
              <a:solidFill>
                <a:schemeClr val="dk1"/>
              </a:solidFill>
              <a:latin typeface="Calibri"/>
              <a:ea typeface="Calibri"/>
              <a:cs typeface="Calibri"/>
              <a:sym typeface="Calibri"/>
            </a:endParaRPr>
          </a:p>
        </p:txBody>
      </p:sp>
      <p:cxnSp>
        <p:nvCxnSpPr>
          <p:cNvPr id="331" name="Google Shape;331;p30"/>
          <p:cNvCxnSpPr/>
          <p:nvPr/>
        </p:nvCxnSpPr>
        <p:spPr>
          <a:xfrm>
            <a:off x="3880750" y="3125750"/>
            <a:ext cx="2801700" cy="130800"/>
          </a:xfrm>
          <a:prstGeom prst="straightConnector1">
            <a:avLst/>
          </a:prstGeom>
          <a:noFill/>
          <a:ln cap="flat" cmpd="sng" w="28575">
            <a:solidFill>
              <a:schemeClr val="dk2"/>
            </a:solidFill>
            <a:prstDash val="solid"/>
            <a:round/>
            <a:headEnd len="med" w="med" type="none"/>
            <a:tailEnd len="med" w="med" type="triangle"/>
          </a:ln>
        </p:spPr>
      </p:cxnSp>
      <p:cxnSp>
        <p:nvCxnSpPr>
          <p:cNvPr id="332" name="Google Shape;332;p30"/>
          <p:cNvCxnSpPr/>
          <p:nvPr/>
        </p:nvCxnSpPr>
        <p:spPr>
          <a:xfrm>
            <a:off x="3880750" y="3137400"/>
            <a:ext cx="10406100" cy="4478400"/>
          </a:xfrm>
          <a:prstGeom prst="straightConnector1">
            <a:avLst/>
          </a:prstGeom>
          <a:noFill/>
          <a:ln cap="flat" cmpd="sng" w="28575">
            <a:solidFill>
              <a:schemeClr val="dk2"/>
            </a:solidFill>
            <a:prstDash val="solid"/>
            <a:round/>
            <a:headEnd len="med" w="med" type="none"/>
            <a:tailEnd len="med" w="med" type="triangle"/>
          </a:ln>
        </p:spPr>
      </p:cxnSp>
      <p:pic>
        <p:nvPicPr>
          <p:cNvPr id="333" name="Google Shape;333;p30"/>
          <p:cNvPicPr preferRelativeResize="0"/>
          <p:nvPr/>
        </p:nvPicPr>
        <p:blipFill>
          <a:blip r:embed="rId7">
            <a:alphaModFix/>
          </a:blip>
          <a:stretch>
            <a:fillRect/>
          </a:stretch>
        </p:blipFill>
        <p:spPr>
          <a:xfrm>
            <a:off x="5632750" y="1745600"/>
            <a:ext cx="11893100" cy="76651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pic>
        <p:nvPicPr>
          <p:cNvPr id="338" name="Google Shape;338;p31"/>
          <p:cNvPicPr preferRelativeResize="0"/>
          <p:nvPr/>
        </p:nvPicPr>
        <p:blipFill rotWithShape="1">
          <a:blip r:embed="rId3">
            <a:alphaModFix/>
          </a:blip>
          <a:srcRect b="0" l="0" r="0" t="0"/>
          <a:stretch/>
        </p:blipFill>
        <p:spPr>
          <a:xfrm>
            <a:off x="16161454" y="489528"/>
            <a:ext cx="1538991" cy="691572"/>
          </a:xfrm>
          <a:prstGeom prst="rect">
            <a:avLst/>
          </a:prstGeom>
          <a:noFill/>
          <a:ln>
            <a:noFill/>
          </a:ln>
        </p:spPr>
      </p:pic>
      <p:sp>
        <p:nvSpPr>
          <p:cNvPr id="339" name="Google Shape;339;p31"/>
          <p:cNvSpPr txBox="1"/>
          <p:nvPr/>
        </p:nvSpPr>
        <p:spPr>
          <a:xfrm>
            <a:off x="11430000" y="549729"/>
            <a:ext cx="4495800" cy="533400"/>
          </a:xfrm>
          <a:prstGeom prst="rect">
            <a:avLst/>
          </a:prstGeom>
          <a:noFill/>
          <a:ln>
            <a:noFill/>
          </a:ln>
        </p:spPr>
        <p:txBody>
          <a:bodyPr anchorCtr="0" anchor="ctr" bIns="45700" lIns="91425" spcFirstLastPara="1" rIns="91425" wrap="square" tIns="45700">
            <a:normAutofit fontScale="70000" lnSpcReduction="20000"/>
          </a:bodyPr>
          <a:lstStyle/>
          <a:p>
            <a:pPr indent="0" lvl="0" marL="0" rtl="0" algn="ctr">
              <a:spcBef>
                <a:spcPts val="0"/>
              </a:spcBef>
              <a:spcAft>
                <a:spcPts val="0"/>
              </a:spcAft>
              <a:buClr>
                <a:schemeClr val="dk1"/>
              </a:buClr>
              <a:buSzPct val="100000"/>
              <a:buFont typeface="Arial"/>
              <a:buNone/>
            </a:pPr>
            <a:r>
              <a:rPr i="1" lang="fr-FR" sz="2400">
                <a:solidFill>
                  <a:schemeClr val="dk1"/>
                </a:solidFill>
              </a:rPr>
              <a:t>Lots M5.1 et M5.2 – Noisy le Grand (93) - Conception</a:t>
            </a:r>
            <a:endParaRPr i="1" sz="2400">
              <a:solidFill>
                <a:schemeClr val="dk1"/>
              </a:solidFill>
              <a:latin typeface="Arial"/>
              <a:ea typeface="Arial"/>
              <a:cs typeface="Arial"/>
              <a:sym typeface="Arial"/>
            </a:endParaRPr>
          </a:p>
        </p:txBody>
      </p:sp>
      <p:sp>
        <p:nvSpPr>
          <p:cNvPr id="340" name="Google Shape;340;p31"/>
          <p:cNvSpPr txBox="1"/>
          <p:nvPr/>
        </p:nvSpPr>
        <p:spPr>
          <a:xfrm>
            <a:off x="304800" y="9410700"/>
            <a:ext cx="17578500" cy="702000"/>
          </a:xfrm>
          <a:prstGeom prst="rect">
            <a:avLst/>
          </a:prstGeom>
          <a:noFill/>
          <a:ln>
            <a:noFill/>
          </a:ln>
        </p:spPr>
        <p:txBody>
          <a:bodyPr anchorCtr="0" anchor="ctr" bIns="45700" lIns="91425" spcFirstLastPara="1" rIns="91425" wrap="square" tIns="45700">
            <a:normAutofit/>
          </a:bodyPr>
          <a:lstStyle/>
          <a:p>
            <a:pPr indent="0" lvl="0" marL="0" marR="0" rtl="0" algn="l">
              <a:spcBef>
                <a:spcPts val="0"/>
              </a:spcBef>
              <a:spcAft>
                <a:spcPts val="0"/>
              </a:spcAft>
              <a:buClr>
                <a:srgbClr val="C1DF1B"/>
              </a:buClr>
              <a:buSzPts val="2400"/>
              <a:buFont typeface="Arial"/>
              <a:buNone/>
            </a:pPr>
            <a:r>
              <a:rPr lang="fr-FR" sz="2400">
                <a:solidFill>
                  <a:srgbClr val="C1DF1B"/>
                </a:solidFill>
                <a:latin typeface="Arial"/>
                <a:ea typeface="Arial"/>
                <a:cs typeface="Arial"/>
                <a:sym typeface="Arial"/>
              </a:rPr>
              <a:t>Gestion de projet · </a:t>
            </a:r>
            <a:r>
              <a:rPr b="1" lang="fr-FR" sz="2400">
                <a:solidFill>
                  <a:schemeClr val="lt1"/>
                </a:solidFill>
                <a:highlight>
                  <a:srgbClr val="C1DF1B"/>
                </a:highlight>
                <a:latin typeface="Arial"/>
                <a:ea typeface="Arial"/>
                <a:cs typeface="Arial"/>
                <a:sym typeface="Arial"/>
              </a:rPr>
              <a:t> Territoire et site </a:t>
            </a:r>
            <a:r>
              <a:rPr b="1" lang="fr-FR" sz="2400">
                <a:solidFill>
                  <a:schemeClr val="lt1"/>
                </a:solidFill>
                <a:latin typeface="Arial"/>
                <a:ea typeface="Arial"/>
                <a:cs typeface="Arial"/>
                <a:sym typeface="Arial"/>
              </a:rPr>
              <a:t> </a:t>
            </a:r>
            <a:r>
              <a:rPr lang="fr-FR" sz="2400">
                <a:solidFill>
                  <a:srgbClr val="C1DF1B"/>
                </a:solidFill>
                <a:latin typeface="Arial"/>
                <a:ea typeface="Arial"/>
                <a:cs typeface="Arial"/>
                <a:sym typeface="Arial"/>
              </a:rPr>
              <a:t>· Solidaire · Énergie · Eau · Matériaux et autres ressources · Confort et santé </a:t>
            </a:r>
            <a:endParaRPr/>
          </a:p>
        </p:txBody>
      </p:sp>
      <p:cxnSp>
        <p:nvCxnSpPr>
          <p:cNvPr id="341" name="Google Shape;341;p31"/>
          <p:cNvCxnSpPr/>
          <p:nvPr/>
        </p:nvCxnSpPr>
        <p:spPr>
          <a:xfrm>
            <a:off x="381000" y="9410700"/>
            <a:ext cx="12344400" cy="0"/>
          </a:xfrm>
          <a:prstGeom prst="straightConnector1">
            <a:avLst/>
          </a:prstGeom>
          <a:noFill/>
          <a:ln cap="flat" cmpd="sng" w="9525">
            <a:solidFill>
              <a:srgbClr val="C1DF1B"/>
            </a:solidFill>
            <a:prstDash val="solid"/>
            <a:round/>
            <a:headEnd len="sm" w="sm" type="none"/>
            <a:tailEnd len="sm" w="sm" type="none"/>
          </a:ln>
        </p:spPr>
      </p:cxnSp>
      <p:sp>
        <p:nvSpPr>
          <p:cNvPr id="342" name="Google Shape;342;p31"/>
          <p:cNvSpPr txBox="1"/>
          <p:nvPr/>
        </p:nvSpPr>
        <p:spPr>
          <a:xfrm>
            <a:off x="0" y="-236700"/>
            <a:ext cx="7541100" cy="1817400"/>
          </a:xfrm>
          <a:prstGeom prst="rect">
            <a:avLst/>
          </a:prstGeom>
          <a:noFill/>
          <a:ln>
            <a:noFill/>
          </a:ln>
        </p:spPr>
        <p:txBody>
          <a:bodyPr anchorCtr="0" anchor="ctr" bIns="45700" lIns="91425" spcFirstLastPara="1" rIns="91425" wrap="square" tIns="45700">
            <a:normAutofit/>
          </a:bodyPr>
          <a:lstStyle/>
          <a:p>
            <a:pPr indent="0" lvl="0" marL="0" marR="0" rtl="0" algn="ctr">
              <a:spcBef>
                <a:spcPts val="0"/>
              </a:spcBef>
              <a:spcAft>
                <a:spcPts val="0"/>
              </a:spcAft>
              <a:buClr>
                <a:schemeClr val="dk1"/>
              </a:buClr>
              <a:buSzPts val="8800"/>
              <a:buFont typeface="Stardos Stencil"/>
              <a:buNone/>
            </a:pPr>
            <a:r>
              <a:rPr lang="fr-FR" sz="8800">
                <a:solidFill>
                  <a:schemeClr val="dk1"/>
                </a:solidFill>
                <a:latin typeface="Stardos Stencil"/>
                <a:ea typeface="Stardos Stencil"/>
                <a:cs typeface="Stardos Stencil"/>
                <a:sym typeface="Stardos Stencil"/>
              </a:rPr>
              <a:t>Présentation</a:t>
            </a:r>
            <a:endParaRPr/>
          </a:p>
        </p:txBody>
      </p:sp>
      <p:sp>
        <p:nvSpPr>
          <p:cNvPr id="343" name="Google Shape;343;p31"/>
          <p:cNvSpPr txBox="1"/>
          <p:nvPr/>
        </p:nvSpPr>
        <p:spPr>
          <a:xfrm>
            <a:off x="441150" y="1255950"/>
            <a:ext cx="105789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3600">
                <a:solidFill>
                  <a:schemeClr val="dk1"/>
                </a:solidFill>
              </a:rPr>
              <a:t>Un sous sol commun mais distinct</a:t>
            </a:r>
            <a:endParaRPr/>
          </a:p>
        </p:txBody>
      </p:sp>
      <p:pic>
        <p:nvPicPr>
          <p:cNvPr id="344" name="Google Shape;344;p31"/>
          <p:cNvPicPr preferRelativeResize="0"/>
          <p:nvPr/>
        </p:nvPicPr>
        <p:blipFill>
          <a:blip r:embed="rId4">
            <a:alphaModFix/>
          </a:blip>
          <a:stretch>
            <a:fillRect/>
          </a:stretch>
        </p:blipFill>
        <p:spPr>
          <a:xfrm rot="6478156">
            <a:off x="16281390" y="8575586"/>
            <a:ext cx="659342" cy="951998"/>
          </a:xfrm>
          <a:prstGeom prst="rect">
            <a:avLst/>
          </a:prstGeom>
          <a:noFill/>
          <a:ln>
            <a:noFill/>
          </a:ln>
        </p:spPr>
      </p:pic>
      <p:pic>
        <p:nvPicPr>
          <p:cNvPr id="345" name="Google Shape;345;p31"/>
          <p:cNvPicPr preferRelativeResize="0"/>
          <p:nvPr/>
        </p:nvPicPr>
        <p:blipFill>
          <a:blip r:embed="rId5">
            <a:alphaModFix/>
          </a:blip>
          <a:stretch>
            <a:fillRect/>
          </a:stretch>
        </p:blipFill>
        <p:spPr>
          <a:xfrm>
            <a:off x="2887050" y="2156175"/>
            <a:ext cx="12940933" cy="7203449"/>
          </a:xfrm>
          <a:prstGeom prst="rect">
            <a:avLst/>
          </a:prstGeom>
          <a:noFill/>
          <a:ln>
            <a:noFill/>
          </a:ln>
        </p:spPr>
      </p:pic>
      <p:pic>
        <p:nvPicPr>
          <p:cNvPr id="346" name="Google Shape;346;p31"/>
          <p:cNvPicPr preferRelativeResize="0"/>
          <p:nvPr/>
        </p:nvPicPr>
        <p:blipFill>
          <a:blip r:embed="rId6">
            <a:alphaModFix/>
          </a:blip>
          <a:stretch>
            <a:fillRect/>
          </a:stretch>
        </p:blipFill>
        <p:spPr>
          <a:xfrm>
            <a:off x="516400" y="8656650"/>
            <a:ext cx="3941959" cy="533400"/>
          </a:xfrm>
          <a:prstGeom prst="rect">
            <a:avLst/>
          </a:prstGeom>
          <a:noFill/>
          <a:ln>
            <a:noFill/>
          </a:ln>
        </p:spPr>
      </p:pic>
      <p:sp>
        <p:nvSpPr>
          <p:cNvPr id="347" name="Google Shape;347;p31"/>
          <p:cNvSpPr/>
          <p:nvPr/>
        </p:nvSpPr>
        <p:spPr>
          <a:xfrm>
            <a:off x="3037000" y="1915075"/>
            <a:ext cx="12893925" cy="7355600"/>
          </a:xfrm>
          <a:custGeom>
            <a:rect b="b" l="l" r="r" t="t"/>
            <a:pathLst>
              <a:path extrusionOk="0" h="294224" w="515757">
                <a:moveTo>
                  <a:pt x="353934" y="88267"/>
                </a:moveTo>
                <a:lnTo>
                  <a:pt x="357395" y="165717"/>
                </a:lnTo>
                <a:lnTo>
                  <a:pt x="515757" y="169611"/>
                </a:lnTo>
                <a:lnTo>
                  <a:pt x="515757" y="200764"/>
                </a:lnTo>
                <a:lnTo>
                  <a:pt x="356963" y="194274"/>
                </a:lnTo>
                <a:lnTo>
                  <a:pt x="357395" y="256580"/>
                </a:lnTo>
                <a:lnTo>
                  <a:pt x="258311" y="258311"/>
                </a:lnTo>
                <a:lnTo>
                  <a:pt x="255715" y="294224"/>
                </a:lnTo>
                <a:lnTo>
                  <a:pt x="74422" y="292060"/>
                </a:lnTo>
                <a:lnTo>
                  <a:pt x="75720" y="141487"/>
                </a:lnTo>
                <a:lnTo>
                  <a:pt x="0" y="140622"/>
                </a:lnTo>
                <a:lnTo>
                  <a:pt x="1298" y="0"/>
                </a:lnTo>
                <a:close/>
              </a:path>
            </a:pathLst>
          </a:custGeom>
          <a:noFill/>
          <a:ln cap="flat" cmpd="sng" w="28575">
            <a:solidFill>
              <a:srgbClr val="9900FF"/>
            </a:solidFill>
            <a:prstDash val="solid"/>
            <a:round/>
            <a:headEnd len="med" w="med" type="none"/>
            <a:tailEnd len="med" w="med" type="none"/>
          </a:ln>
        </p:spPr>
      </p:sp>
      <p:cxnSp>
        <p:nvCxnSpPr>
          <p:cNvPr id="348" name="Google Shape;348;p31"/>
          <p:cNvCxnSpPr/>
          <p:nvPr/>
        </p:nvCxnSpPr>
        <p:spPr>
          <a:xfrm flipH="1">
            <a:off x="8629350" y="2217950"/>
            <a:ext cx="1298100" cy="1027500"/>
          </a:xfrm>
          <a:prstGeom prst="straightConnector1">
            <a:avLst/>
          </a:prstGeom>
          <a:noFill/>
          <a:ln cap="flat" cmpd="sng" w="28575">
            <a:solidFill>
              <a:srgbClr val="9900FF"/>
            </a:solidFill>
            <a:prstDash val="solid"/>
            <a:round/>
            <a:headEnd len="med" w="med" type="none"/>
            <a:tailEnd len="med" w="med" type="triangle"/>
          </a:ln>
        </p:spPr>
      </p:cxnSp>
      <p:sp>
        <p:nvSpPr>
          <p:cNvPr id="349" name="Google Shape;349;p31"/>
          <p:cNvSpPr txBox="1"/>
          <p:nvPr/>
        </p:nvSpPr>
        <p:spPr>
          <a:xfrm>
            <a:off x="10057300" y="1774450"/>
            <a:ext cx="2603100" cy="84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FR" sz="2500">
                <a:solidFill>
                  <a:schemeClr val="dk1"/>
                </a:solidFill>
                <a:latin typeface="Calibri"/>
                <a:ea typeface="Calibri"/>
                <a:cs typeface="Calibri"/>
                <a:sym typeface="Calibri"/>
              </a:rPr>
              <a:t>Périmètre de l’opération</a:t>
            </a:r>
            <a:endParaRPr sz="2500">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pic>
        <p:nvPicPr>
          <p:cNvPr id="354" name="Google Shape;354;p32"/>
          <p:cNvPicPr preferRelativeResize="0"/>
          <p:nvPr/>
        </p:nvPicPr>
        <p:blipFill rotWithShape="1">
          <a:blip r:embed="rId3">
            <a:alphaModFix/>
          </a:blip>
          <a:srcRect b="0" l="0" r="0" t="0"/>
          <a:stretch/>
        </p:blipFill>
        <p:spPr>
          <a:xfrm>
            <a:off x="16161454" y="489528"/>
            <a:ext cx="1538992" cy="691572"/>
          </a:xfrm>
          <a:prstGeom prst="rect">
            <a:avLst/>
          </a:prstGeom>
          <a:noFill/>
          <a:ln>
            <a:noFill/>
          </a:ln>
        </p:spPr>
      </p:pic>
      <p:sp>
        <p:nvSpPr>
          <p:cNvPr id="355" name="Google Shape;355;p32"/>
          <p:cNvSpPr txBox="1"/>
          <p:nvPr/>
        </p:nvSpPr>
        <p:spPr>
          <a:xfrm>
            <a:off x="11430000" y="549729"/>
            <a:ext cx="4495800" cy="533400"/>
          </a:xfrm>
          <a:prstGeom prst="rect">
            <a:avLst/>
          </a:prstGeom>
          <a:noFill/>
          <a:ln>
            <a:noFill/>
          </a:ln>
        </p:spPr>
        <p:txBody>
          <a:bodyPr anchorCtr="0" anchor="ctr" bIns="45700" lIns="91425" spcFirstLastPara="1" rIns="91425" wrap="square" tIns="45700">
            <a:normAutofit fontScale="70000" lnSpcReduction="20000"/>
          </a:bodyPr>
          <a:lstStyle/>
          <a:p>
            <a:pPr indent="0" lvl="0" marL="0" rtl="0" algn="ctr">
              <a:spcBef>
                <a:spcPts val="0"/>
              </a:spcBef>
              <a:spcAft>
                <a:spcPts val="0"/>
              </a:spcAft>
              <a:buClr>
                <a:schemeClr val="dk1"/>
              </a:buClr>
              <a:buSzPct val="100000"/>
              <a:buFont typeface="Arial"/>
              <a:buNone/>
            </a:pPr>
            <a:r>
              <a:rPr i="1" lang="fr-FR" sz="2400">
                <a:solidFill>
                  <a:schemeClr val="dk1"/>
                </a:solidFill>
              </a:rPr>
              <a:t>Lots M5.1 et M5.2 – Noisy le Grand (93) - Conception</a:t>
            </a:r>
            <a:endParaRPr i="1" sz="2400">
              <a:solidFill>
                <a:schemeClr val="dk1"/>
              </a:solidFill>
              <a:latin typeface="Arial"/>
              <a:ea typeface="Arial"/>
              <a:cs typeface="Arial"/>
              <a:sym typeface="Arial"/>
            </a:endParaRPr>
          </a:p>
        </p:txBody>
      </p:sp>
      <p:sp>
        <p:nvSpPr>
          <p:cNvPr id="356" name="Google Shape;356;p32"/>
          <p:cNvSpPr txBox="1"/>
          <p:nvPr/>
        </p:nvSpPr>
        <p:spPr>
          <a:xfrm>
            <a:off x="304800" y="9410700"/>
            <a:ext cx="17521800" cy="702000"/>
          </a:xfrm>
          <a:prstGeom prst="rect">
            <a:avLst/>
          </a:prstGeom>
          <a:noFill/>
          <a:ln>
            <a:noFill/>
          </a:ln>
        </p:spPr>
        <p:txBody>
          <a:bodyPr anchorCtr="0" anchor="ctr" bIns="45700" lIns="91425" spcFirstLastPara="1" rIns="91425" wrap="square" tIns="45700">
            <a:normAutofit/>
          </a:bodyPr>
          <a:lstStyle/>
          <a:p>
            <a:pPr indent="0" lvl="0" marL="0" marR="0" rtl="0" algn="l">
              <a:spcBef>
                <a:spcPts val="0"/>
              </a:spcBef>
              <a:spcAft>
                <a:spcPts val="0"/>
              </a:spcAft>
              <a:buClr>
                <a:srgbClr val="C1DF1B"/>
              </a:buClr>
              <a:buSzPts val="2400"/>
              <a:buFont typeface="Arial"/>
              <a:buNone/>
            </a:pPr>
            <a:r>
              <a:rPr lang="fr-FR" sz="2400">
                <a:solidFill>
                  <a:srgbClr val="C1DF1B"/>
                </a:solidFill>
                <a:latin typeface="Arial"/>
                <a:ea typeface="Arial"/>
                <a:cs typeface="Arial"/>
                <a:sym typeface="Arial"/>
              </a:rPr>
              <a:t>Gestion de projet · </a:t>
            </a:r>
            <a:r>
              <a:rPr b="1" lang="fr-FR" sz="2400">
                <a:solidFill>
                  <a:schemeClr val="lt1"/>
                </a:solidFill>
                <a:highlight>
                  <a:srgbClr val="C1DF1B"/>
                </a:highlight>
                <a:latin typeface="Arial"/>
                <a:ea typeface="Arial"/>
                <a:cs typeface="Arial"/>
                <a:sym typeface="Arial"/>
              </a:rPr>
              <a:t> Territoire et site </a:t>
            </a:r>
            <a:r>
              <a:rPr b="1" lang="fr-FR" sz="2400">
                <a:solidFill>
                  <a:schemeClr val="lt1"/>
                </a:solidFill>
                <a:latin typeface="Arial"/>
                <a:ea typeface="Arial"/>
                <a:cs typeface="Arial"/>
                <a:sym typeface="Arial"/>
              </a:rPr>
              <a:t> </a:t>
            </a:r>
            <a:r>
              <a:rPr lang="fr-FR" sz="2400">
                <a:solidFill>
                  <a:srgbClr val="C1DF1B"/>
                </a:solidFill>
              </a:rPr>
              <a:t>· Solidaire · </a:t>
            </a:r>
            <a:r>
              <a:rPr lang="fr-FR" sz="2400">
                <a:solidFill>
                  <a:srgbClr val="C1DF1B"/>
                </a:solidFill>
                <a:latin typeface="Arial"/>
                <a:ea typeface="Arial"/>
                <a:cs typeface="Arial"/>
                <a:sym typeface="Arial"/>
              </a:rPr>
              <a:t>Énergie · Eau · Matériaux et autres ressources · </a:t>
            </a:r>
            <a:r>
              <a:rPr b="1" lang="fr-FR" sz="2400">
                <a:solidFill>
                  <a:srgbClr val="FFFFFF"/>
                </a:solidFill>
                <a:highlight>
                  <a:srgbClr val="C2DF1A"/>
                </a:highlight>
              </a:rPr>
              <a:t>Confort et santé </a:t>
            </a:r>
            <a:endParaRPr b="1">
              <a:solidFill>
                <a:srgbClr val="FFFFFF"/>
              </a:solidFill>
              <a:highlight>
                <a:srgbClr val="C2DF1A"/>
              </a:highlight>
            </a:endParaRPr>
          </a:p>
        </p:txBody>
      </p:sp>
      <p:cxnSp>
        <p:nvCxnSpPr>
          <p:cNvPr id="357" name="Google Shape;357;p32"/>
          <p:cNvCxnSpPr/>
          <p:nvPr/>
        </p:nvCxnSpPr>
        <p:spPr>
          <a:xfrm>
            <a:off x="381000" y="9410700"/>
            <a:ext cx="12344400" cy="0"/>
          </a:xfrm>
          <a:prstGeom prst="straightConnector1">
            <a:avLst/>
          </a:prstGeom>
          <a:noFill/>
          <a:ln cap="flat" cmpd="sng" w="9525">
            <a:solidFill>
              <a:srgbClr val="C1DF1B"/>
            </a:solidFill>
            <a:prstDash val="solid"/>
            <a:round/>
            <a:headEnd len="sm" w="sm" type="none"/>
            <a:tailEnd len="sm" w="sm" type="none"/>
          </a:ln>
        </p:spPr>
      </p:cxnSp>
      <p:sp>
        <p:nvSpPr>
          <p:cNvPr id="358" name="Google Shape;358;p32"/>
          <p:cNvSpPr txBox="1"/>
          <p:nvPr/>
        </p:nvSpPr>
        <p:spPr>
          <a:xfrm>
            <a:off x="441150" y="1255950"/>
            <a:ext cx="105789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3600">
                <a:solidFill>
                  <a:schemeClr val="dk1"/>
                </a:solidFill>
              </a:rPr>
              <a:t>Logements</a:t>
            </a:r>
            <a:endParaRPr/>
          </a:p>
        </p:txBody>
      </p:sp>
      <p:sp>
        <p:nvSpPr>
          <p:cNvPr id="359" name="Google Shape;359;p32"/>
          <p:cNvSpPr txBox="1"/>
          <p:nvPr/>
        </p:nvSpPr>
        <p:spPr>
          <a:xfrm>
            <a:off x="-54075" y="-247500"/>
            <a:ext cx="7541100" cy="1817400"/>
          </a:xfrm>
          <a:prstGeom prst="rect">
            <a:avLst/>
          </a:prstGeom>
          <a:noFill/>
          <a:ln>
            <a:noFill/>
          </a:ln>
        </p:spPr>
        <p:txBody>
          <a:bodyPr anchorCtr="0" anchor="ctr" bIns="45700" lIns="91425" spcFirstLastPara="1" rIns="91425" wrap="square" tIns="45700">
            <a:normAutofit/>
          </a:bodyPr>
          <a:lstStyle/>
          <a:p>
            <a:pPr indent="0" lvl="0" marL="0" marR="0" rtl="0" algn="ctr">
              <a:spcBef>
                <a:spcPts val="0"/>
              </a:spcBef>
              <a:spcAft>
                <a:spcPts val="0"/>
              </a:spcAft>
              <a:buClr>
                <a:schemeClr val="dk1"/>
              </a:buClr>
              <a:buSzPts val="8800"/>
              <a:buFont typeface="Stardos Stencil"/>
              <a:buNone/>
            </a:pPr>
            <a:r>
              <a:rPr lang="fr-FR" sz="8800">
                <a:solidFill>
                  <a:schemeClr val="dk1"/>
                </a:solidFill>
                <a:latin typeface="Stardos Stencil"/>
                <a:ea typeface="Stardos Stencil"/>
                <a:cs typeface="Stardos Stencil"/>
                <a:sym typeface="Stardos Stencil"/>
              </a:rPr>
              <a:t>Présentation</a:t>
            </a:r>
            <a:endParaRPr/>
          </a:p>
        </p:txBody>
      </p:sp>
      <p:pic>
        <p:nvPicPr>
          <p:cNvPr id="360" name="Google Shape;360;p32"/>
          <p:cNvPicPr preferRelativeResize="0"/>
          <p:nvPr/>
        </p:nvPicPr>
        <p:blipFill>
          <a:blip r:embed="rId4">
            <a:alphaModFix/>
          </a:blip>
          <a:stretch>
            <a:fillRect/>
          </a:stretch>
        </p:blipFill>
        <p:spPr>
          <a:xfrm rot="6478156">
            <a:off x="16281390" y="8575586"/>
            <a:ext cx="659342" cy="951998"/>
          </a:xfrm>
          <a:prstGeom prst="rect">
            <a:avLst/>
          </a:prstGeom>
          <a:noFill/>
          <a:ln>
            <a:noFill/>
          </a:ln>
        </p:spPr>
      </p:pic>
      <p:pic>
        <p:nvPicPr>
          <p:cNvPr id="361" name="Google Shape;361;p32"/>
          <p:cNvPicPr preferRelativeResize="0"/>
          <p:nvPr/>
        </p:nvPicPr>
        <p:blipFill>
          <a:blip r:embed="rId5">
            <a:alphaModFix/>
          </a:blip>
          <a:stretch>
            <a:fillRect/>
          </a:stretch>
        </p:blipFill>
        <p:spPr>
          <a:xfrm>
            <a:off x="2467250" y="2054850"/>
            <a:ext cx="12685010" cy="7203450"/>
          </a:xfrm>
          <a:prstGeom prst="rect">
            <a:avLst/>
          </a:prstGeom>
          <a:noFill/>
          <a:ln>
            <a:noFill/>
          </a:ln>
        </p:spPr>
      </p:pic>
      <p:pic>
        <p:nvPicPr>
          <p:cNvPr id="362" name="Google Shape;362;p32"/>
          <p:cNvPicPr preferRelativeResize="0"/>
          <p:nvPr/>
        </p:nvPicPr>
        <p:blipFill>
          <a:blip r:embed="rId6">
            <a:alphaModFix/>
          </a:blip>
          <a:stretch>
            <a:fillRect/>
          </a:stretch>
        </p:blipFill>
        <p:spPr>
          <a:xfrm>
            <a:off x="13237470" y="1902445"/>
            <a:ext cx="4714250" cy="4529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pic>
        <p:nvPicPr>
          <p:cNvPr id="367" name="Google Shape;367;p33"/>
          <p:cNvPicPr preferRelativeResize="0"/>
          <p:nvPr/>
        </p:nvPicPr>
        <p:blipFill rotWithShape="1">
          <a:blip r:embed="rId3">
            <a:alphaModFix/>
          </a:blip>
          <a:srcRect b="0" l="0" r="0" t="0"/>
          <a:stretch/>
        </p:blipFill>
        <p:spPr>
          <a:xfrm>
            <a:off x="16161454" y="489528"/>
            <a:ext cx="1538991" cy="691572"/>
          </a:xfrm>
          <a:prstGeom prst="rect">
            <a:avLst/>
          </a:prstGeom>
          <a:noFill/>
          <a:ln>
            <a:noFill/>
          </a:ln>
        </p:spPr>
      </p:pic>
      <p:sp>
        <p:nvSpPr>
          <p:cNvPr id="368" name="Google Shape;368;p33"/>
          <p:cNvSpPr txBox="1"/>
          <p:nvPr/>
        </p:nvSpPr>
        <p:spPr>
          <a:xfrm>
            <a:off x="11430000" y="549729"/>
            <a:ext cx="4495800" cy="533400"/>
          </a:xfrm>
          <a:prstGeom prst="rect">
            <a:avLst/>
          </a:prstGeom>
          <a:noFill/>
          <a:ln>
            <a:noFill/>
          </a:ln>
        </p:spPr>
        <p:txBody>
          <a:bodyPr anchorCtr="0" anchor="ctr" bIns="45700" lIns="91425" spcFirstLastPara="1" rIns="91425" wrap="square" tIns="45700">
            <a:normAutofit fontScale="70000" lnSpcReduction="20000"/>
          </a:bodyPr>
          <a:lstStyle/>
          <a:p>
            <a:pPr indent="0" lvl="0" marL="0" rtl="0" algn="ctr">
              <a:spcBef>
                <a:spcPts val="0"/>
              </a:spcBef>
              <a:spcAft>
                <a:spcPts val="0"/>
              </a:spcAft>
              <a:buClr>
                <a:schemeClr val="dk1"/>
              </a:buClr>
              <a:buSzPct val="100000"/>
              <a:buFont typeface="Arial"/>
              <a:buNone/>
            </a:pPr>
            <a:r>
              <a:rPr i="1" lang="fr-FR" sz="2400">
                <a:solidFill>
                  <a:schemeClr val="dk1"/>
                </a:solidFill>
              </a:rPr>
              <a:t>Lots M5.1 et M5.2 – Noisy le Grand (93) - Conception</a:t>
            </a:r>
            <a:endParaRPr i="1" sz="2400">
              <a:solidFill>
                <a:schemeClr val="dk1"/>
              </a:solidFill>
              <a:latin typeface="Arial"/>
              <a:ea typeface="Arial"/>
              <a:cs typeface="Arial"/>
              <a:sym typeface="Arial"/>
            </a:endParaRPr>
          </a:p>
        </p:txBody>
      </p:sp>
      <p:sp>
        <p:nvSpPr>
          <p:cNvPr id="369" name="Google Shape;369;p33"/>
          <p:cNvSpPr txBox="1"/>
          <p:nvPr/>
        </p:nvSpPr>
        <p:spPr>
          <a:xfrm>
            <a:off x="304800" y="9410700"/>
            <a:ext cx="17521800" cy="702000"/>
          </a:xfrm>
          <a:prstGeom prst="rect">
            <a:avLst/>
          </a:prstGeom>
          <a:noFill/>
          <a:ln>
            <a:noFill/>
          </a:ln>
        </p:spPr>
        <p:txBody>
          <a:bodyPr anchorCtr="0" anchor="ctr" bIns="45700" lIns="91425" spcFirstLastPara="1" rIns="91425" wrap="square" tIns="45700">
            <a:normAutofit/>
          </a:bodyPr>
          <a:lstStyle/>
          <a:p>
            <a:pPr indent="0" lvl="0" marL="0" marR="0" rtl="0" algn="l">
              <a:spcBef>
                <a:spcPts val="0"/>
              </a:spcBef>
              <a:spcAft>
                <a:spcPts val="0"/>
              </a:spcAft>
              <a:buClr>
                <a:srgbClr val="C1DF1B"/>
              </a:buClr>
              <a:buSzPts val="2400"/>
              <a:buFont typeface="Arial"/>
              <a:buNone/>
            </a:pPr>
            <a:r>
              <a:rPr lang="fr-FR" sz="2400">
                <a:solidFill>
                  <a:srgbClr val="C1DF1B"/>
                </a:solidFill>
                <a:latin typeface="Arial"/>
                <a:ea typeface="Arial"/>
                <a:cs typeface="Arial"/>
                <a:sym typeface="Arial"/>
              </a:rPr>
              <a:t>Gestion de projet ·</a:t>
            </a:r>
            <a:r>
              <a:rPr lang="fr-FR" sz="2400">
                <a:solidFill>
                  <a:srgbClr val="C1DF1B"/>
                </a:solidFill>
              </a:rPr>
              <a:t>  Territoire et site </a:t>
            </a:r>
            <a:r>
              <a:rPr b="1" lang="fr-FR" sz="2400">
                <a:solidFill>
                  <a:schemeClr val="lt1"/>
                </a:solidFill>
                <a:latin typeface="Arial"/>
                <a:ea typeface="Arial"/>
                <a:cs typeface="Arial"/>
                <a:sym typeface="Arial"/>
              </a:rPr>
              <a:t> </a:t>
            </a:r>
            <a:r>
              <a:rPr lang="fr-FR" sz="2400">
                <a:solidFill>
                  <a:srgbClr val="C1DF1B"/>
                </a:solidFill>
              </a:rPr>
              <a:t>· Solidaire · </a:t>
            </a:r>
            <a:r>
              <a:rPr lang="fr-FR" sz="2400">
                <a:solidFill>
                  <a:srgbClr val="C1DF1B"/>
                </a:solidFill>
                <a:latin typeface="Arial"/>
                <a:ea typeface="Arial"/>
                <a:cs typeface="Arial"/>
                <a:sym typeface="Arial"/>
              </a:rPr>
              <a:t>Énergie · Eau · Matériaux et autres ressources · </a:t>
            </a:r>
            <a:r>
              <a:rPr b="1" lang="fr-FR" sz="2400">
                <a:solidFill>
                  <a:srgbClr val="FFFFFF"/>
                </a:solidFill>
                <a:highlight>
                  <a:srgbClr val="C2DF1A"/>
                </a:highlight>
              </a:rPr>
              <a:t>Confort et santé </a:t>
            </a:r>
            <a:endParaRPr b="1">
              <a:solidFill>
                <a:srgbClr val="FFFFFF"/>
              </a:solidFill>
              <a:highlight>
                <a:srgbClr val="C2DF1A"/>
              </a:highlight>
            </a:endParaRPr>
          </a:p>
        </p:txBody>
      </p:sp>
      <p:cxnSp>
        <p:nvCxnSpPr>
          <p:cNvPr id="370" name="Google Shape;370;p33"/>
          <p:cNvCxnSpPr/>
          <p:nvPr/>
        </p:nvCxnSpPr>
        <p:spPr>
          <a:xfrm>
            <a:off x="381000" y="9410700"/>
            <a:ext cx="12344400" cy="0"/>
          </a:xfrm>
          <a:prstGeom prst="straightConnector1">
            <a:avLst/>
          </a:prstGeom>
          <a:noFill/>
          <a:ln cap="flat" cmpd="sng" w="9525">
            <a:solidFill>
              <a:srgbClr val="C1DF1B"/>
            </a:solidFill>
            <a:prstDash val="solid"/>
            <a:round/>
            <a:headEnd len="sm" w="sm" type="none"/>
            <a:tailEnd len="sm" w="sm" type="none"/>
          </a:ln>
        </p:spPr>
      </p:cxnSp>
      <p:sp>
        <p:nvSpPr>
          <p:cNvPr id="371" name="Google Shape;371;p33"/>
          <p:cNvSpPr txBox="1"/>
          <p:nvPr/>
        </p:nvSpPr>
        <p:spPr>
          <a:xfrm>
            <a:off x="441150" y="1255950"/>
            <a:ext cx="105789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3600">
                <a:solidFill>
                  <a:schemeClr val="dk1"/>
                </a:solidFill>
              </a:rPr>
              <a:t>Evolutivité des l</a:t>
            </a:r>
            <a:r>
              <a:rPr lang="fr-FR" sz="3600">
                <a:solidFill>
                  <a:schemeClr val="dk1"/>
                </a:solidFill>
              </a:rPr>
              <a:t>ogements</a:t>
            </a:r>
            <a:endParaRPr/>
          </a:p>
        </p:txBody>
      </p:sp>
      <p:sp>
        <p:nvSpPr>
          <p:cNvPr id="372" name="Google Shape;372;p33"/>
          <p:cNvSpPr txBox="1"/>
          <p:nvPr/>
        </p:nvSpPr>
        <p:spPr>
          <a:xfrm>
            <a:off x="-54075" y="-247500"/>
            <a:ext cx="7541100" cy="1817400"/>
          </a:xfrm>
          <a:prstGeom prst="rect">
            <a:avLst/>
          </a:prstGeom>
          <a:noFill/>
          <a:ln>
            <a:noFill/>
          </a:ln>
        </p:spPr>
        <p:txBody>
          <a:bodyPr anchorCtr="0" anchor="ctr" bIns="45700" lIns="91425" spcFirstLastPara="1" rIns="91425" wrap="square" tIns="45700">
            <a:normAutofit/>
          </a:bodyPr>
          <a:lstStyle/>
          <a:p>
            <a:pPr indent="0" lvl="0" marL="0" marR="0" rtl="0" algn="ctr">
              <a:spcBef>
                <a:spcPts val="0"/>
              </a:spcBef>
              <a:spcAft>
                <a:spcPts val="0"/>
              </a:spcAft>
              <a:buClr>
                <a:schemeClr val="dk1"/>
              </a:buClr>
              <a:buSzPts val="8800"/>
              <a:buFont typeface="Stardos Stencil"/>
              <a:buNone/>
            </a:pPr>
            <a:r>
              <a:rPr lang="fr-FR" sz="8800">
                <a:solidFill>
                  <a:schemeClr val="dk1"/>
                </a:solidFill>
                <a:latin typeface="Stardos Stencil"/>
                <a:ea typeface="Stardos Stencil"/>
                <a:cs typeface="Stardos Stencil"/>
                <a:sym typeface="Stardos Stencil"/>
              </a:rPr>
              <a:t>Présentation</a:t>
            </a:r>
            <a:endParaRPr/>
          </a:p>
        </p:txBody>
      </p:sp>
      <p:pic>
        <p:nvPicPr>
          <p:cNvPr id="373" name="Google Shape;373;p33"/>
          <p:cNvPicPr preferRelativeResize="0"/>
          <p:nvPr/>
        </p:nvPicPr>
        <p:blipFill>
          <a:blip r:embed="rId4">
            <a:alphaModFix/>
          </a:blip>
          <a:stretch>
            <a:fillRect/>
          </a:stretch>
        </p:blipFill>
        <p:spPr>
          <a:xfrm>
            <a:off x="1547825" y="1902450"/>
            <a:ext cx="15009326" cy="757795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pic>
        <p:nvPicPr>
          <p:cNvPr id="378" name="Google Shape;378;p34"/>
          <p:cNvPicPr preferRelativeResize="0"/>
          <p:nvPr/>
        </p:nvPicPr>
        <p:blipFill rotWithShape="1">
          <a:blip r:embed="rId3">
            <a:alphaModFix/>
          </a:blip>
          <a:srcRect b="0" l="0" r="0" t="0"/>
          <a:stretch/>
        </p:blipFill>
        <p:spPr>
          <a:xfrm>
            <a:off x="16161454" y="489528"/>
            <a:ext cx="1538991" cy="691572"/>
          </a:xfrm>
          <a:prstGeom prst="rect">
            <a:avLst/>
          </a:prstGeom>
          <a:noFill/>
          <a:ln>
            <a:noFill/>
          </a:ln>
        </p:spPr>
      </p:pic>
      <p:sp>
        <p:nvSpPr>
          <p:cNvPr id="379" name="Google Shape;379;p34"/>
          <p:cNvSpPr txBox="1"/>
          <p:nvPr/>
        </p:nvSpPr>
        <p:spPr>
          <a:xfrm>
            <a:off x="11430000" y="549729"/>
            <a:ext cx="4495800" cy="533400"/>
          </a:xfrm>
          <a:prstGeom prst="rect">
            <a:avLst/>
          </a:prstGeom>
          <a:noFill/>
          <a:ln>
            <a:noFill/>
          </a:ln>
        </p:spPr>
        <p:txBody>
          <a:bodyPr anchorCtr="0" anchor="ctr" bIns="45700" lIns="91425" spcFirstLastPara="1" rIns="91425" wrap="square" tIns="45700">
            <a:normAutofit fontScale="70000" lnSpcReduction="20000"/>
          </a:bodyPr>
          <a:lstStyle/>
          <a:p>
            <a:pPr indent="0" lvl="0" marL="0" rtl="0" algn="ctr">
              <a:spcBef>
                <a:spcPts val="0"/>
              </a:spcBef>
              <a:spcAft>
                <a:spcPts val="0"/>
              </a:spcAft>
              <a:buClr>
                <a:schemeClr val="dk1"/>
              </a:buClr>
              <a:buSzPct val="100000"/>
              <a:buFont typeface="Arial"/>
              <a:buNone/>
            </a:pPr>
            <a:r>
              <a:rPr i="1" lang="fr-FR" sz="2400">
                <a:solidFill>
                  <a:schemeClr val="dk1"/>
                </a:solidFill>
              </a:rPr>
              <a:t>Lots M5.1 et M5.2 – Noisy le Grand (93) - Conception</a:t>
            </a:r>
            <a:endParaRPr i="1" sz="2400">
              <a:solidFill>
                <a:schemeClr val="dk1"/>
              </a:solidFill>
              <a:latin typeface="Arial"/>
              <a:ea typeface="Arial"/>
              <a:cs typeface="Arial"/>
              <a:sym typeface="Arial"/>
            </a:endParaRPr>
          </a:p>
        </p:txBody>
      </p:sp>
      <p:sp>
        <p:nvSpPr>
          <p:cNvPr id="380" name="Google Shape;380;p34"/>
          <p:cNvSpPr txBox="1"/>
          <p:nvPr/>
        </p:nvSpPr>
        <p:spPr>
          <a:xfrm>
            <a:off x="304800" y="9410700"/>
            <a:ext cx="17521800" cy="702000"/>
          </a:xfrm>
          <a:prstGeom prst="rect">
            <a:avLst/>
          </a:prstGeom>
          <a:noFill/>
          <a:ln>
            <a:noFill/>
          </a:ln>
        </p:spPr>
        <p:txBody>
          <a:bodyPr anchorCtr="0" anchor="ctr" bIns="45700" lIns="91425" spcFirstLastPara="1" rIns="91425" wrap="square" tIns="45700">
            <a:normAutofit/>
          </a:bodyPr>
          <a:lstStyle/>
          <a:p>
            <a:pPr indent="0" lvl="0" marL="0" marR="0" rtl="0" algn="l">
              <a:spcBef>
                <a:spcPts val="0"/>
              </a:spcBef>
              <a:spcAft>
                <a:spcPts val="0"/>
              </a:spcAft>
              <a:buClr>
                <a:srgbClr val="C1DF1B"/>
              </a:buClr>
              <a:buSzPts val="2400"/>
              <a:buFont typeface="Arial"/>
              <a:buNone/>
            </a:pPr>
            <a:r>
              <a:rPr lang="fr-FR" sz="2400">
                <a:solidFill>
                  <a:srgbClr val="C1DF1B"/>
                </a:solidFill>
                <a:latin typeface="Arial"/>
                <a:ea typeface="Arial"/>
                <a:cs typeface="Arial"/>
                <a:sym typeface="Arial"/>
              </a:rPr>
              <a:t>Gestion de projet · </a:t>
            </a:r>
            <a:r>
              <a:rPr b="1" lang="fr-FR" sz="2400">
                <a:solidFill>
                  <a:schemeClr val="lt1"/>
                </a:solidFill>
                <a:highlight>
                  <a:srgbClr val="C1DF1B"/>
                </a:highlight>
                <a:latin typeface="Arial"/>
                <a:ea typeface="Arial"/>
                <a:cs typeface="Arial"/>
                <a:sym typeface="Arial"/>
              </a:rPr>
              <a:t> Territoire et site </a:t>
            </a:r>
            <a:r>
              <a:rPr b="1" lang="fr-FR" sz="2400">
                <a:solidFill>
                  <a:schemeClr val="lt1"/>
                </a:solidFill>
                <a:latin typeface="Arial"/>
                <a:ea typeface="Arial"/>
                <a:cs typeface="Arial"/>
                <a:sym typeface="Arial"/>
              </a:rPr>
              <a:t> </a:t>
            </a:r>
            <a:r>
              <a:rPr lang="fr-FR" sz="2400">
                <a:solidFill>
                  <a:srgbClr val="C1DF1B"/>
                </a:solidFill>
                <a:latin typeface="Arial"/>
                <a:ea typeface="Arial"/>
                <a:cs typeface="Arial"/>
                <a:sym typeface="Arial"/>
              </a:rPr>
              <a:t>· </a:t>
            </a:r>
            <a:r>
              <a:rPr b="1" lang="fr-FR" sz="2400">
                <a:solidFill>
                  <a:schemeClr val="lt1"/>
                </a:solidFill>
                <a:highlight>
                  <a:srgbClr val="C1DF1B"/>
                </a:highlight>
              </a:rPr>
              <a:t>Solidaire </a:t>
            </a:r>
            <a:r>
              <a:rPr lang="fr-FR" sz="2400">
                <a:solidFill>
                  <a:srgbClr val="C1DF1B"/>
                </a:solidFill>
                <a:latin typeface="Arial"/>
                <a:ea typeface="Arial"/>
                <a:cs typeface="Arial"/>
                <a:sym typeface="Arial"/>
              </a:rPr>
              <a:t>· Énergie · Eau · Matériaux et autres ressources · </a:t>
            </a:r>
            <a:r>
              <a:rPr b="1" lang="fr-FR" sz="2400">
                <a:solidFill>
                  <a:srgbClr val="FFFFFF"/>
                </a:solidFill>
                <a:highlight>
                  <a:srgbClr val="C2DF1A"/>
                </a:highlight>
              </a:rPr>
              <a:t>Confort et santé </a:t>
            </a:r>
            <a:endParaRPr b="1">
              <a:solidFill>
                <a:srgbClr val="FFFFFF"/>
              </a:solidFill>
              <a:highlight>
                <a:srgbClr val="C2DF1A"/>
              </a:highlight>
            </a:endParaRPr>
          </a:p>
        </p:txBody>
      </p:sp>
      <p:cxnSp>
        <p:nvCxnSpPr>
          <p:cNvPr id="381" name="Google Shape;381;p34"/>
          <p:cNvCxnSpPr/>
          <p:nvPr/>
        </p:nvCxnSpPr>
        <p:spPr>
          <a:xfrm>
            <a:off x="381000" y="9410700"/>
            <a:ext cx="12344400" cy="0"/>
          </a:xfrm>
          <a:prstGeom prst="straightConnector1">
            <a:avLst/>
          </a:prstGeom>
          <a:noFill/>
          <a:ln cap="flat" cmpd="sng" w="9525">
            <a:solidFill>
              <a:srgbClr val="C1DF1B"/>
            </a:solidFill>
            <a:prstDash val="solid"/>
            <a:round/>
            <a:headEnd len="sm" w="sm" type="none"/>
            <a:tailEnd len="sm" w="sm" type="none"/>
          </a:ln>
        </p:spPr>
      </p:cxnSp>
      <p:sp>
        <p:nvSpPr>
          <p:cNvPr id="382" name="Google Shape;382;p34"/>
          <p:cNvSpPr txBox="1"/>
          <p:nvPr/>
        </p:nvSpPr>
        <p:spPr>
          <a:xfrm>
            <a:off x="441150" y="1255950"/>
            <a:ext cx="105789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3600">
                <a:solidFill>
                  <a:schemeClr val="dk1"/>
                </a:solidFill>
              </a:rPr>
              <a:t>EHPAD : des espaces de services </a:t>
            </a:r>
            <a:endParaRPr/>
          </a:p>
        </p:txBody>
      </p:sp>
      <p:sp>
        <p:nvSpPr>
          <p:cNvPr id="383" name="Google Shape;383;p34"/>
          <p:cNvSpPr txBox="1"/>
          <p:nvPr/>
        </p:nvSpPr>
        <p:spPr>
          <a:xfrm>
            <a:off x="0" y="-236700"/>
            <a:ext cx="7541100" cy="1817400"/>
          </a:xfrm>
          <a:prstGeom prst="rect">
            <a:avLst/>
          </a:prstGeom>
          <a:noFill/>
          <a:ln>
            <a:noFill/>
          </a:ln>
        </p:spPr>
        <p:txBody>
          <a:bodyPr anchorCtr="0" anchor="ctr" bIns="45700" lIns="91425" spcFirstLastPara="1" rIns="91425" wrap="square" tIns="45700">
            <a:normAutofit/>
          </a:bodyPr>
          <a:lstStyle/>
          <a:p>
            <a:pPr indent="0" lvl="0" marL="0" marR="0" rtl="0" algn="ctr">
              <a:spcBef>
                <a:spcPts val="0"/>
              </a:spcBef>
              <a:spcAft>
                <a:spcPts val="0"/>
              </a:spcAft>
              <a:buClr>
                <a:schemeClr val="dk1"/>
              </a:buClr>
              <a:buSzPts val="8800"/>
              <a:buFont typeface="Stardos Stencil"/>
              <a:buNone/>
            </a:pPr>
            <a:r>
              <a:rPr lang="fr-FR" sz="8800">
                <a:solidFill>
                  <a:schemeClr val="dk1"/>
                </a:solidFill>
                <a:latin typeface="Stardos Stencil"/>
                <a:ea typeface="Stardos Stencil"/>
                <a:cs typeface="Stardos Stencil"/>
                <a:sym typeface="Stardos Stencil"/>
              </a:rPr>
              <a:t>Présentation</a:t>
            </a:r>
            <a:endParaRPr/>
          </a:p>
        </p:txBody>
      </p:sp>
      <p:pic>
        <p:nvPicPr>
          <p:cNvPr id="384" name="Google Shape;384;p34"/>
          <p:cNvPicPr preferRelativeResize="0"/>
          <p:nvPr/>
        </p:nvPicPr>
        <p:blipFill>
          <a:blip r:embed="rId4">
            <a:alphaModFix/>
          </a:blip>
          <a:stretch>
            <a:fillRect/>
          </a:stretch>
        </p:blipFill>
        <p:spPr>
          <a:xfrm rot="6478156">
            <a:off x="16281390" y="8575586"/>
            <a:ext cx="659342" cy="951998"/>
          </a:xfrm>
          <a:prstGeom prst="rect">
            <a:avLst/>
          </a:prstGeom>
          <a:noFill/>
          <a:ln>
            <a:noFill/>
          </a:ln>
        </p:spPr>
      </p:pic>
      <p:pic>
        <p:nvPicPr>
          <p:cNvPr id="385" name="Google Shape;385;p34"/>
          <p:cNvPicPr preferRelativeResize="0"/>
          <p:nvPr/>
        </p:nvPicPr>
        <p:blipFill>
          <a:blip r:embed="rId5">
            <a:alphaModFix/>
          </a:blip>
          <a:stretch>
            <a:fillRect/>
          </a:stretch>
        </p:blipFill>
        <p:spPr>
          <a:xfrm>
            <a:off x="1621475" y="2000750"/>
            <a:ext cx="14435092" cy="7203449"/>
          </a:xfrm>
          <a:prstGeom prst="rect">
            <a:avLst/>
          </a:prstGeom>
          <a:noFill/>
          <a:ln>
            <a:noFill/>
          </a:ln>
        </p:spPr>
      </p:pic>
      <p:pic>
        <p:nvPicPr>
          <p:cNvPr id="386" name="Google Shape;386;p34"/>
          <p:cNvPicPr preferRelativeResize="0"/>
          <p:nvPr/>
        </p:nvPicPr>
        <p:blipFill>
          <a:blip r:embed="rId6">
            <a:alphaModFix/>
          </a:blip>
          <a:stretch>
            <a:fillRect/>
          </a:stretch>
        </p:blipFill>
        <p:spPr>
          <a:xfrm>
            <a:off x="15661525" y="2242425"/>
            <a:ext cx="2302925" cy="4064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pic>
        <p:nvPicPr>
          <p:cNvPr id="391" name="Google Shape;391;p35"/>
          <p:cNvPicPr preferRelativeResize="0"/>
          <p:nvPr/>
        </p:nvPicPr>
        <p:blipFill rotWithShape="1">
          <a:blip r:embed="rId3">
            <a:alphaModFix/>
          </a:blip>
          <a:srcRect b="0" l="0" r="0" t="0"/>
          <a:stretch/>
        </p:blipFill>
        <p:spPr>
          <a:xfrm>
            <a:off x="16161454" y="489528"/>
            <a:ext cx="1538991" cy="691572"/>
          </a:xfrm>
          <a:prstGeom prst="rect">
            <a:avLst/>
          </a:prstGeom>
          <a:noFill/>
          <a:ln>
            <a:noFill/>
          </a:ln>
        </p:spPr>
      </p:pic>
      <p:sp>
        <p:nvSpPr>
          <p:cNvPr id="392" name="Google Shape;392;p35"/>
          <p:cNvSpPr txBox="1"/>
          <p:nvPr/>
        </p:nvSpPr>
        <p:spPr>
          <a:xfrm>
            <a:off x="11430000" y="549729"/>
            <a:ext cx="4495800" cy="533400"/>
          </a:xfrm>
          <a:prstGeom prst="rect">
            <a:avLst/>
          </a:prstGeom>
          <a:noFill/>
          <a:ln>
            <a:noFill/>
          </a:ln>
        </p:spPr>
        <p:txBody>
          <a:bodyPr anchorCtr="0" anchor="ctr" bIns="45700" lIns="91425" spcFirstLastPara="1" rIns="91425" wrap="square" tIns="45700">
            <a:normAutofit fontScale="70000" lnSpcReduction="20000"/>
          </a:bodyPr>
          <a:lstStyle/>
          <a:p>
            <a:pPr indent="0" lvl="0" marL="0" rtl="0" algn="ctr">
              <a:spcBef>
                <a:spcPts val="0"/>
              </a:spcBef>
              <a:spcAft>
                <a:spcPts val="0"/>
              </a:spcAft>
              <a:buClr>
                <a:schemeClr val="dk1"/>
              </a:buClr>
              <a:buSzPct val="100000"/>
              <a:buFont typeface="Arial"/>
              <a:buNone/>
            </a:pPr>
            <a:r>
              <a:rPr i="1" lang="fr-FR" sz="2400">
                <a:solidFill>
                  <a:schemeClr val="dk1"/>
                </a:solidFill>
              </a:rPr>
              <a:t>Lots M5.1 et M5.2 – Noisy le Grand (93) - Conception</a:t>
            </a:r>
            <a:endParaRPr i="1" sz="2400">
              <a:solidFill>
                <a:schemeClr val="dk1"/>
              </a:solidFill>
              <a:latin typeface="Arial"/>
              <a:ea typeface="Arial"/>
              <a:cs typeface="Arial"/>
              <a:sym typeface="Arial"/>
            </a:endParaRPr>
          </a:p>
        </p:txBody>
      </p:sp>
      <p:sp>
        <p:nvSpPr>
          <p:cNvPr id="393" name="Google Shape;393;p35"/>
          <p:cNvSpPr txBox="1"/>
          <p:nvPr/>
        </p:nvSpPr>
        <p:spPr>
          <a:xfrm>
            <a:off x="304800" y="9410700"/>
            <a:ext cx="17521800" cy="702000"/>
          </a:xfrm>
          <a:prstGeom prst="rect">
            <a:avLst/>
          </a:prstGeom>
          <a:noFill/>
          <a:ln>
            <a:noFill/>
          </a:ln>
        </p:spPr>
        <p:txBody>
          <a:bodyPr anchorCtr="0" anchor="ctr" bIns="45700" lIns="91425" spcFirstLastPara="1" rIns="91425" wrap="square" tIns="45700">
            <a:normAutofit/>
          </a:bodyPr>
          <a:lstStyle/>
          <a:p>
            <a:pPr indent="0" lvl="0" marL="0" marR="0" rtl="0" algn="l">
              <a:spcBef>
                <a:spcPts val="0"/>
              </a:spcBef>
              <a:spcAft>
                <a:spcPts val="0"/>
              </a:spcAft>
              <a:buClr>
                <a:srgbClr val="C1DF1B"/>
              </a:buClr>
              <a:buSzPts val="2400"/>
              <a:buFont typeface="Arial"/>
              <a:buNone/>
            </a:pPr>
            <a:r>
              <a:rPr lang="fr-FR" sz="2400">
                <a:solidFill>
                  <a:srgbClr val="C1DF1B"/>
                </a:solidFill>
                <a:latin typeface="Arial"/>
                <a:ea typeface="Arial"/>
                <a:cs typeface="Arial"/>
                <a:sym typeface="Arial"/>
              </a:rPr>
              <a:t>Gestion de projet ·</a:t>
            </a:r>
            <a:r>
              <a:rPr lang="fr-FR" sz="2400">
                <a:solidFill>
                  <a:srgbClr val="C1DF1B"/>
                </a:solidFill>
                <a:highlight>
                  <a:schemeClr val="lt1"/>
                </a:highlight>
              </a:rPr>
              <a:t>  Territoire et site </a:t>
            </a:r>
            <a:r>
              <a:rPr b="1" lang="fr-FR" sz="2400">
                <a:solidFill>
                  <a:schemeClr val="lt1"/>
                </a:solidFill>
                <a:latin typeface="Arial"/>
                <a:ea typeface="Arial"/>
                <a:cs typeface="Arial"/>
                <a:sym typeface="Arial"/>
              </a:rPr>
              <a:t> </a:t>
            </a:r>
            <a:r>
              <a:rPr lang="fr-FR" sz="2400">
                <a:solidFill>
                  <a:srgbClr val="C1DF1B"/>
                </a:solidFill>
                <a:latin typeface="Arial"/>
                <a:ea typeface="Arial"/>
                <a:cs typeface="Arial"/>
                <a:sym typeface="Arial"/>
              </a:rPr>
              <a:t>· </a:t>
            </a:r>
            <a:r>
              <a:rPr b="1" lang="fr-FR" sz="2400">
                <a:solidFill>
                  <a:schemeClr val="lt1"/>
                </a:solidFill>
                <a:highlight>
                  <a:srgbClr val="C1DF1B"/>
                </a:highlight>
              </a:rPr>
              <a:t>Solidaire </a:t>
            </a:r>
            <a:r>
              <a:rPr lang="fr-FR" sz="2400">
                <a:solidFill>
                  <a:srgbClr val="C1DF1B"/>
                </a:solidFill>
                <a:latin typeface="Arial"/>
                <a:ea typeface="Arial"/>
                <a:cs typeface="Arial"/>
                <a:sym typeface="Arial"/>
              </a:rPr>
              <a:t>· Énergie · Eau · Matériaux et autres ressources · </a:t>
            </a:r>
            <a:r>
              <a:rPr b="1" lang="fr-FR" sz="2400">
                <a:solidFill>
                  <a:srgbClr val="FFFFFF"/>
                </a:solidFill>
                <a:highlight>
                  <a:srgbClr val="C2DF1A"/>
                </a:highlight>
              </a:rPr>
              <a:t>Confort et santé </a:t>
            </a:r>
            <a:endParaRPr b="1">
              <a:solidFill>
                <a:srgbClr val="FFFFFF"/>
              </a:solidFill>
              <a:highlight>
                <a:srgbClr val="C2DF1A"/>
              </a:highlight>
            </a:endParaRPr>
          </a:p>
        </p:txBody>
      </p:sp>
      <p:cxnSp>
        <p:nvCxnSpPr>
          <p:cNvPr id="394" name="Google Shape;394;p35"/>
          <p:cNvCxnSpPr/>
          <p:nvPr/>
        </p:nvCxnSpPr>
        <p:spPr>
          <a:xfrm>
            <a:off x="381000" y="9410700"/>
            <a:ext cx="12344400" cy="0"/>
          </a:xfrm>
          <a:prstGeom prst="straightConnector1">
            <a:avLst/>
          </a:prstGeom>
          <a:noFill/>
          <a:ln cap="flat" cmpd="sng" w="9525">
            <a:solidFill>
              <a:srgbClr val="C1DF1B"/>
            </a:solidFill>
            <a:prstDash val="solid"/>
            <a:round/>
            <a:headEnd len="sm" w="sm" type="none"/>
            <a:tailEnd len="sm" w="sm" type="none"/>
          </a:ln>
        </p:spPr>
      </p:cxnSp>
      <p:sp>
        <p:nvSpPr>
          <p:cNvPr id="395" name="Google Shape;395;p35"/>
          <p:cNvSpPr txBox="1"/>
          <p:nvPr/>
        </p:nvSpPr>
        <p:spPr>
          <a:xfrm>
            <a:off x="0" y="-236700"/>
            <a:ext cx="7541100" cy="1817400"/>
          </a:xfrm>
          <a:prstGeom prst="rect">
            <a:avLst/>
          </a:prstGeom>
          <a:noFill/>
          <a:ln>
            <a:noFill/>
          </a:ln>
        </p:spPr>
        <p:txBody>
          <a:bodyPr anchorCtr="0" anchor="ctr" bIns="45700" lIns="91425" spcFirstLastPara="1" rIns="91425" wrap="square" tIns="45700">
            <a:normAutofit/>
          </a:bodyPr>
          <a:lstStyle/>
          <a:p>
            <a:pPr indent="0" lvl="0" marL="0" marR="0" rtl="0" algn="ctr">
              <a:spcBef>
                <a:spcPts val="0"/>
              </a:spcBef>
              <a:spcAft>
                <a:spcPts val="0"/>
              </a:spcAft>
              <a:buClr>
                <a:schemeClr val="dk1"/>
              </a:buClr>
              <a:buSzPts val="8800"/>
              <a:buFont typeface="Stardos Stencil"/>
              <a:buNone/>
            </a:pPr>
            <a:r>
              <a:rPr lang="fr-FR" sz="8800">
                <a:solidFill>
                  <a:schemeClr val="dk1"/>
                </a:solidFill>
                <a:latin typeface="Stardos Stencil"/>
                <a:ea typeface="Stardos Stencil"/>
                <a:cs typeface="Stardos Stencil"/>
                <a:sym typeface="Stardos Stencil"/>
              </a:rPr>
              <a:t>Présentation</a:t>
            </a:r>
            <a:endParaRPr/>
          </a:p>
        </p:txBody>
      </p:sp>
      <p:sp>
        <p:nvSpPr>
          <p:cNvPr id="396" name="Google Shape;396;p35"/>
          <p:cNvSpPr txBox="1"/>
          <p:nvPr/>
        </p:nvSpPr>
        <p:spPr>
          <a:xfrm>
            <a:off x="441150" y="1255950"/>
            <a:ext cx="105789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3600">
                <a:solidFill>
                  <a:schemeClr val="dk1"/>
                </a:solidFill>
              </a:rPr>
              <a:t>EHPAD : des chambres adaptées au besoin</a:t>
            </a:r>
            <a:endParaRPr/>
          </a:p>
        </p:txBody>
      </p:sp>
      <p:pic>
        <p:nvPicPr>
          <p:cNvPr id="397" name="Google Shape;397;p35"/>
          <p:cNvPicPr preferRelativeResize="0"/>
          <p:nvPr/>
        </p:nvPicPr>
        <p:blipFill>
          <a:blip r:embed="rId4">
            <a:alphaModFix/>
          </a:blip>
          <a:stretch>
            <a:fillRect/>
          </a:stretch>
        </p:blipFill>
        <p:spPr>
          <a:xfrm>
            <a:off x="1107063" y="1414225"/>
            <a:ext cx="15248384" cy="79964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18"/>
          <p:cNvSpPr txBox="1"/>
          <p:nvPr>
            <p:ph type="title"/>
          </p:nvPr>
        </p:nvSpPr>
        <p:spPr>
          <a:xfrm>
            <a:off x="5029200" y="4572000"/>
            <a:ext cx="8229600" cy="1143000"/>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rgbClr val="7F7F7F"/>
              </a:buClr>
              <a:buSzPct val="100000"/>
              <a:buFont typeface="Arial"/>
              <a:buNone/>
            </a:pPr>
            <a:r>
              <a:rPr i="1" lang="fr-FR">
                <a:solidFill>
                  <a:srgbClr val="7F7F7F"/>
                </a:solidFill>
                <a:latin typeface="Arial"/>
                <a:ea typeface="Arial"/>
                <a:cs typeface="Arial"/>
                <a:sym typeface="Arial"/>
              </a:rPr>
              <a:t>Illustration de l’opération</a:t>
            </a:r>
            <a:br>
              <a:rPr i="1" lang="fr-FR">
                <a:solidFill>
                  <a:srgbClr val="7F7F7F"/>
                </a:solidFill>
                <a:latin typeface="Arial"/>
                <a:ea typeface="Arial"/>
                <a:cs typeface="Arial"/>
                <a:sym typeface="Arial"/>
              </a:rPr>
            </a:br>
            <a:endParaRPr i="1">
              <a:solidFill>
                <a:srgbClr val="7F7F7F"/>
              </a:solidFill>
              <a:latin typeface="Arial"/>
              <a:ea typeface="Arial"/>
              <a:cs typeface="Arial"/>
              <a:sym typeface="Arial"/>
            </a:endParaRPr>
          </a:p>
        </p:txBody>
      </p:sp>
      <p:pic>
        <p:nvPicPr>
          <p:cNvPr id="143" name="Google Shape;143;p18"/>
          <p:cNvPicPr preferRelativeResize="0"/>
          <p:nvPr/>
        </p:nvPicPr>
        <p:blipFill rotWithShape="1">
          <a:blip r:embed="rId3">
            <a:alphaModFix/>
          </a:blip>
          <a:srcRect b="0" l="0" r="0" t="0"/>
          <a:stretch/>
        </p:blipFill>
        <p:spPr>
          <a:xfrm>
            <a:off x="16161454" y="489528"/>
            <a:ext cx="1538992" cy="691572"/>
          </a:xfrm>
          <a:prstGeom prst="rect">
            <a:avLst/>
          </a:prstGeom>
          <a:noFill/>
          <a:ln>
            <a:noFill/>
          </a:ln>
        </p:spPr>
      </p:pic>
      <p:sp>
        <p:nvSpPr>
          <p:cNvPr id="144" name="Google Shape;144;p18"/>
          <p:cNvSpPr txBox="1"/>
          <p:nvPr/>
        </p:nvSpPr>
        <p:spPr>
          <a:xfrm>
            <a:off x="7620000" y="263814"/>
            <a:ext cx="8229600" cy="1143000"/>
          </a:xfrm>
          <a:prstGeom prst="rect">
            <a:avLst/>
          </a:prstGeom>
          <a:noFill/>
          <a:ln>
            <a:noFill/>
          </a:ln>
        </p:spPr>
        <p:txBody>
          <a:bodyPr anchorCtr="0" anchor="ctr" bIns="45700" lIns="91425" spcFirstLastPara="1" rIns="91425" wrap="square" tIns="45700">
            <a:normAutofit/>
          </a:bodyPr>
          <a:lstStyle/>
          <a:p>
            <a:pPr indent="0" lvl="0" marL="0" marR="0" rtl="0" algn="ctr">
              <a:spcBef>
                <a:spcPts val="0"/>
              </a:spcBef>
              <a:spcAft>
                <a:spcPts val="0"/>
              </a:spcAft>
              <a:buClr>
                <a:schemeClr val="dk1"/>
              </a:buClr>
              <a:buSzPts val="2800"/>
              <a:buFont typeface="Arial"/>
              <a:buNone/>
            </a:pPr>
            <a:r>
              <a:rPr i="1" lang="fr-FR" sz="2800">
                <a:solidFill>
                  <a:schemeClr val="dk1"/>
                </a:solidFill>
              </a:rPr>
              <a:t>Lot M5.1 et M5.2 ZAC des Bas Heurts</a:t>
            </a:r>
            <a:r>
              <a:rPr i="1" lang="fr-FR" sz="2800">
                <a:solidFill>
                  <a:schemeClr val="dk1"/>
                </a:solidFill>
                <a:latin typeface="Arial"/>
                <a:ea typeface="Arial"/>
                <a:cs typeface="Arial"/>
                <a:sym typeface="Arial"/>
              </a:rPr>
              <a:t> – </a:t>
            </a:r>
            <a:r>
              <a:rPr i="1" lang="fr-FR" sz="2800">
                <a:solidFill>
                  <a:schemeClr val="dk1"/>
                </a:solidFill>
              </a:rPr>
              <a:t>Noisy le Grand (93)</a:t>
            </a:r>
            <a:r>
              <a:rPr i="1" lang="fr-FR" sz="2800">
                <a:solidFill>
                  <a:schemeClr val="dk1"/>
                </a:solidFill>
                <a:latin typeface="Arial"/>
                <a:ea typeface="Arial"/>
                <a:cs typeface="Arial"/>
                <a:sym typeface="Arial"/>
              </a:rPr>
              <a:t> - Phase Co</a:t>
            </a:r>
            <a:r>
              <a:rPr i="1" lang="fr-FR" sz="2800">
                <a:solidFill>
                  <a:schemeClr val="dk1"/>
                </a:solidFill>
              </a:rPr>
              <a:t>nception</a:t>
            </a:r>
            <a:r>
              <a:rPr i="1" lang="fr-FR" sz="2800">
                <a:solidFill>
                  <a:schemeClr val="dk1"/>
                </a:solidFill>
                <a:latin typeface="Arial"/>
                <a:ea typeface="Arial"/>
                <a:cs typeface="Arial"/>
                <a:sym typeface="Arial"/>
              </a:rPr>
              <a:t> – N°</a:t>
            </a:r>
            <a:r>
              <a:rPr i="1" lang="fr-FR" sz="2800">
                <a:solidFill>
                  <a:schemeClr val="dk1"/>
                </a:solidFill>
              </a:rPr>
              <a:t>41</a:t>
            </a:r>
            <a:endParaRPr/>
          </a:p>
        </p:txBody>
      </p:sp>
      <p:pic>
        <p:nvPicPr>
          <p:cNvPr id="145" name="Google Shape;145;p18"/>
          <p:cNvPicPr preferRelativeResize="0"/>
          <p:nvPr/>
        </p:nvPicPr>
        <p:blipFill>
          <a:blip r:embed="rId4">
            <a:alphaModFix/>
          </a:blip>
          <a:stretch>
            <a:fillRect/>
          </a:stretch>
        </p:blipFill>
        <p:spPr>
          <a:xfrm>
            <a:off x="1533250" y="1516527"/>
            <a:ext cx="14555099" cy="8145401"/>
          </a:xfrm>
          <a:prstGeom prst="rect">
            <a:avLst/>
          </a:prstGeom>
          <a:noFill/>
          <a:ln cap="flat" cmpd="sng" w="25400">
            <a:solidFill>
              <a:srgbClr val="C1DF1B"/>
            </a:solidFill>
            <a:prstDash val="solid"/>
            <a:round/>
            <a:headEnd len="sm" w="sm" type="none"/>
            <a:tailEnd len="sm" w="sm" type="none"/>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pic>
        <p:nvPicPr>
          <p:cNvPr id="402" name="Google Shape;402;p36"/>
          <p:cNvPicPr preferRelativeResize="0"/>
          <p:nvPr/>
        </p:nvPicPr>
        <p:blipFill rotWithShape="1">
          <a:blip r:embed="rId3">
            <a:alphaModFix/>
          </a:blip>
          <a:srcRect b="0" l="0" r="0" t="0"/>
          <a:stretch/>
        </p:blipFill>
        <p:spPr>
          <a:xfrm>
            <a:off x="16161454" y="489528"/>
            <a:ext cx="1538991" cy="691572"/>
          </a:xfrm>
          <a:prstGeom prst="rect">
            <a:avLst/>
          </a:prstGeom>
          <a:noFill/>
          <a:ln>
            <a:noFill/>
          </a:ln>
        </p:spPr>
      </p:pic>
      <p:sp>
        <p:nvSpPr>
          <p:cNvPr id="403" name="Google Shape;403;p36"/>
          <p:cNvSpPr txBox="1"/>
          <p:nvPr/>
        </p:nvSpPr>
        <p:spPr>
          <a:xfrm>
            <a:off x="11430000" y="549729"/>
            <a:ext cx="4495800" cy="533400"/>
          </a:xfrm>
          <a:prstGeom prst="rect">
            <a:avLst/>
          </a:prstGeom>
          <a:noFill/>
          <a:ln>
            <a:noFill/>
          </a:ln>
        </p:spPr>
        <p:txBody>
          <a:bodyPr anchorCtr="0" anchor="ctr" bIns="45700" lIns="91425" spcFirstLastPara="1" rIns="91425" wrap="square" tIns="45700">
            <a:normAutofit fontScale="70000" lnSpcReduction="20000"/>
          </a:bodyPr>
          <a:lstStyle/>
          <a:p>
            <a:pPr indent="0" lvl="0" marL="0" rtl="0" algn="ctr">
              <a:spcBef>
                <a:spcPts val="0"/>
              </a:spcBef>
              <a:spcAft>
                <a:spcPts val="0"/>
              </a:spcAft>
              <a:buClr>
                <a:schemeClr val="dk1"/>
              </a:buClr>
              <a:buSzPct val="100000"/>
              <a:buFont typeface="Arial"/>
              <a:buNone/>
            </a:pPr>
            <a:r>
              <a:rPr i="1" lang="fr-FR" sz="2400">
                <a:solidFill>
                  <a:schemeClr val="dk1"/>
                </a:solidFill>
              </a:rPr>
              <a:t>Lots M5.1 et M5.2 – Noisy le Grand (93) - Conception</a:t>
            </a:r>
            <a:endParaRPr i="1" sz="2400">
              <a:solidFill>
                <a:schemeClr val="dk1"/>
              </a:solidFill>
              <a:latin typeface="Arial"/>
              <a:ea typeface="Arial"/>
              <a:cs typeface="Arial"/>
              <a:sym typeface="Arial"/>
            </a:endParaRPr>
          </a:p>
        </p:txBody>
      </p:sp>
      <p:sp>
        <p:nvSpPr>
          <p:cNvPr id="404" name="Google Shape;404;p36"/>
          <p:cNvSpPr txBox="1"/>
          <p:nvPr/>
        </p:nvSpPr>
        <p:spPr>
          <a:xfrm>
            <a:off x="304800" y="9410700"/>
            <a:ext cx="17521800" cy="702000"/>
          </a:xfrm>
          <a:prstGeom prst="rect">
            <a:avLst/>
          </a:prstGeom>
          <a:noFill/>
          <a:ln>
            <a:noFill/>
          </a:ln>
        </p:spPr>
        <p:txBody>
          <a:bodyPr anchorCtr="0" anchor="ctr" bIns="45700" lIns="91425" spcFirstLastPara="1" rIns="91425" wrap="square" tIns="45700">
            <a:normAutofit/>
          </a:bodyPr>
          <a:lstStyle/>
          <a:p>
            <a:pPr indent="0" lvl="0" marL="0" marR="0" rtl="0" algn="l">
              <a:spcBef>
                <a:spcPts val="0"/>
              </a:spcBef>
              <a:spcAft>
                <a:spcPts val="0"/>
              </a:spcAft>
              <a:buClr>
                <a:srgbClr val="C1DF1B"/>
              </a:buClr>
              <a:buSzPts val="2400"/>
              <a:buFont typeface="Arial"/>
              <a:buNone/>
            </a:pPr>
            <a:r>
              <a:rPr lang="fr-FR" sz="2400">
                <a:solidFill>
                  <a:srgbClr val="C1DF1B"/>
                </a:solidFill>
                <a:latin typeface="Arial"/>
                <a:ea typeface="Arial"/>
                <a:cs typeface="Arial"/>
                <a:sym typeface="Arial"/>
              </a:rPr>
              <a:t>Gestion de projet ·</a:t>
            </a:r>
            <a:r>
              <a:rPr lang="fr-FR" sz="2400">
                <a:solidFill>
                  <a:srgbClr val="C1DF1B"/>
                </a:solidFill>
                <a:highlight>
                  <a:schemeClr val="lt1"/>
                </a:highlight>
              </a:rPr>
              <a:t>  Territoire et site </a:t>
            </a:r>
            <a:r>
              <a:rPr b="1" lang="fr-FR" sz="2400">
                <a:solidFill>
                  <a:schemeClr val="lt1"/>
                </a:solidFill>
                <a:latin typeface="Arial"/>
                <a:ea typeface="Arial"/>
                <a:cs typeface="Arial"/>
                <a:sym typeface="Arial"/>
              </a:rPr>
              <a:t> </a:t>
            </a:r>
            <a:r>
              <a:rPr lang="fr-FR" sz="2400">
                <a:solidFill>
                  <a:srgbClr val="C1DF1B"/>
                </a:solidFill>
                <a:latin typeface="Arial"/>
                <a:ea typeface="Arial"/>
                <a:cs typeface="Arial"/>
                <a:sym typeface="Arial"/>
              </a:rPr>
              <a:t>· </a:t>
            </a:r>
            <a:r>
              <a:rPr b="1" lang="fr-FR" sz="2400">
                <a:solidFill>
                  <a:schemeClr val="lt1"/>
                </a:solidFill>
                <a:highlight>
                  <a:srgbClr val="C1DF1B"/>
                </a:highlight>
              </a:rPr>
              <a:t>Solidaire </a:t>
            </a:r>
            <a:r>
              <a:rPr lang="fr-FR" sz="2400">
                <a:solidFill>
                  <a:srgbClr val="C1DF1B"/>
                </a:solidFill>
                <a:latin typeface="Arial"/>
                <a:ea typeface="Arial"/>
                <a:cs typeface="Arial"/>
                <a:sym typeface="Arial"/>
              </a:rPr>
              <a:t>· Énergie · Eau · Matériaux et autres ressources · </a:t>
            </a:r>
            <a:r>
              <a:rPr b="1" lang="fr-FR" sz="2400">
                <a:solidFill>
                  <a:srgbClr val="FFFFFF"/>
                </a:solidFill>
                <a:highlight>
                  <a:srgbClr val="C2DF1A"/>
                </a:highlight>
              </a:rPr>
              <a:t>Confort et santé </a:t>
            </a:r>
            <a:endParaRPr b="1">
              <a:solidFill>
                <a:srgbClr val="FFFFFF"/>
              </a:solidFill>
              <a:highlight>
                <a:srgbClr val="C2DF1A"/>
              </a:highlight>
            </a:endParaRPr>
          </a:p>
        </p:txBody>
      </p:sp>
      <p:cxnSp>
        <p:nvCxnSpPr>
          <p:cNvPr id="405" name="Google Shape;405;p36"/>
          <p:cNvCxnSpPr/>
          <p:nvPr/>
        </p:nvCxnSpPr>
        <p:spPr>
          <a:xfrm>
            <a:off x="381000" y="9410700"/>
            <a:ext cx="12344400" cy="0"/>
          </a:xfrm>
          <a:prstGeom prst="straightConnector1">
            <a:avLst/>
          </a:prstGeom>
          <a:noFill/>
          <a:ln cap="flat" cmpd="sng" w="9525">
            <a:solidFill>
              <a:srgbClr val="C1DF1B"/>
            </a:solidFill>
            <a:prstDash val="solid"/>
            <a:round/>
            <a:headEnd len="sm" w="sm" type="none"/>
            <a:tailEnd len="sm" w="sm" type="none"/>
          </a:ln>
        </p:spPr>
      </p:cxnSp>
      <p:sp>
        <p:nvSpPr>
          <p:cNvPr id="406" name="Google Shape;406;p36"/>
          <p:cNvSpPr txBox="1"/>
          <p:nvPr/>
        </p:nvSpPr>
        <p:spPr>
          <a:xfrm>
            <a:off x="0" y="-236700"/>
            <a:ext cx="7541100" cy="1817400"/>
          </a:xfrm>
          <a:prstGeom prst="rect">
            <a:avLst/>
          </a:prstGeom>
          <a:noFill/>
          <a:ln>
            <a:noFill/>
          </a:ln>
        </p:spPr>
        <p:txBody>
          <a:bodyPr anchorCtr="0" anchor="ctr" bIns="45700" lIns="91425" spcFirstLastPara="1" rIns="91425" wrap="square" tIns="45700">
            <a:normAutofit/>
          </a:bodyPr>
          <a:lstStyle/>
          <a:p>
            <a:pPr indent="0" lvl="0" marL="0" marR="0" rtl="0" algn="ctr">
              <a:spcBef>
                <a:spcPts val="0"/>
              </a:spcBef>
              <a:spcAft>
                <a:spcPts val="0"/>
              </a:spcAft>
              <a:buClr>
                <a:schemeClr val="dk1"/>
              </a:buClr>
              <a:buSzPts val="8800"/>
              <a:buFont typeface="Stardos Stencil"/>
              <a:buNone/>
            </a:pPr>
            <a:r>
              <a:rPr lang="fr-FR" sz="8800">
                <a:solidFill>
                  <a:schemeClr val="dk1"/>
                </a:solidFill>
                <a:latin typeface="Stardos Stencil"/>
                <a:ea typeface="Stardos Stencil"/>
                <a:cs typeface="Stardos Stencil"/>
                <a:sym typeface="Stardos Stencil"/>
              </a:rPr>
              <a:t>Présentation</a:t>
            </a:r>
            <a:endParaRPr/>
          </a:p>
        </p:txBody>
      </p:sp>
      <p:sp>
        <p:nvSpPr>
          <p:cNvPr id="407" name="Google Shape;407;p36"/>
          <p:cNvSpPr txBox="1"/>
          <p:nvPr/>
        </p:nvSpPr>
        <p:spPr>
          <a:xfrm>
            <a:off x="441150" y="1255950"/>
            <a:ext cx="105789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3600">
                <a:solidFill>
                  <a:schemeClr val="dk1"/>
                </a:solidFill>
              </a:rPr>
              <a:t>EHPAD : des chambres adaptées au besoin</a:t>
            </a:r>
            <a:endParaRPr/>
          </a:p>
        </p:txBody>
      </p:sp>
      <p:pic>
        <p:nvPicPr>
          <p:cNvPr id="408" name="Google Shape;408;p36"/>
          <p:cNvPicPr preferRelativeResize="0"/>
          <p:nvPr/>
        </p:nvPicPr>
        <p:blipFill>
          <a:blip r:embed="rId4">
            <a:alphaModFix/>
          </a:blip>
          <a:stretch>
            <a:fillRect/>
          </a:stretch>
        </p:blipFill>
        <p:spPr>
          <a:xfrm>
            <a:off x="168738" y="1384575"/>
            <a:ext cx="17793925" cy="79499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pic>
        <p:nvPicPr>
          <p:cNvPr id="413" name="Google Shape;413;p37"/>
          <p:cNvPicPr preferRelativeResize="0"/>
          <p:nvPr/>
        </p:nvPicPr>
        <p:blipFill rotWithShape="1">
          <a:blip r:embed="rId3">
            <a:alphaModFix/>
          </a:blip>
          <a:srcRect b="0" l="0" r="0" t="0"/>
          <a:stretch/>
        </p:blipFill>
        <p:spPr>
          <a:xfrm>
            <a:off x="16161454" y="489528"/>
            <a:ext cx="1538991" cy="691572"/>
          </a:xfrm>
          <a:prstGeom prst="rect">
            <a:avLst/>
          </a:prstGeom>
          <a:noFill/>
          <a:ln>
            <a:noFill/>
          </a:ln>
        </p:spPr>
      </p:pic>
      <p:sp>
        <p:nvSpPr>
          <p:cNvPr id="414" name="Google Shape;414;p37"/>
          <p:cNvSpPr txBox="1"/>
          <p:nvPr/>
        </p:nvSpPr>
        <p:spPr>
          <a:xfrm>
            <a:off x="6837375" y="2942900"/>
            <a:ext cx="36057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b="1" i="1" sz="2800">
              <a:solidFill>
                <a:srgbClr val="7F7F7F"/>
              </a:solidFill>
            </a:endParaRPr>
          </a:p>
        </p:txBody>
      </p:sp>
      <p:sp>
        <p:nvSpPr>
          <p:cNvPr id="415" name="Google Shape;415;p37"/>
          <p:cNvSpPr txBox="1"/>
          <p:nvPr/>
        </p:nvSpPr>
        <p:spPr>
          <a:xfrm>
            <a:off x="11430000" y="549729"/>
            <a:ext cx="4495800" cy="533400"/>
          </a:xfrm>
          <a:prstGeom prst="rect">
            <a:avLst/>
          </a:prstGeom>
          <a:noFill/>
          <a:ln>
            <a:noFill/>
          </a:ln>
        </p:spPr>
        <p:txBody>
          <a:bodyPr anchorCtr="0" anchor="ctr" bIns="45700" lIns="91425" spcFirstLastPara="1" rIns="91425" wrap="square" tIns="45700">
            <a:normAutofit fontScale="70000" lnSpcReduction="20000"/>
          </a:bodyPr>
          <a:lstStyle/>
          <a:p>
            <a:pPr indent="0" lvl="0" marL="0" rtl="0" algn="ctr">
              <a:spcBef>
                <a:spcPts val="0"/>
              </a:spcBef>
              <a:spcAft>
                <a:spcPts val="0"/>
              </a:spcAft>
              <a:buClr>
                <a:schemeClr val="dk1"/>
              </a:buClr>
              <a:buSzPct val="100000"/>
              <a:buFont typeface="Arial"/>
              <a:buNone/>
            </a:pPr>
            <a:r>
              <a:rPr i="1" lang="fr-FR" sz="2400">
                <a:solidFill>
                  <a:schemeClr val="dk1"/>
                </a:solidFill>
              </a:rPr>
              <a:t>Lots M5.1 et M5.2 – Noisy le Grand (93) - Conception</a:t>
            </a:r>
            <a:endParaRPr i="1" sz="2400">
              <a:solidFill>
                <a:schemeClr val="dk1"/>
              </a:solidFill>
              <a:latin typeface="Arial"/>
              <a:ea typeface="Arial"/>
              <a:cs typeface="Arial"/>
              <a:sym typeface="Arial"/>
            </a:endParaRPr>
          </a:p>
        </p:txBody>
      </p:sp>
      <p:sp>
        <p:nvSpPr>
          <p:cNvPr id="416" name="Google Shape;416;p37"/>
          <p:cNvSpPr txBox="1"/>
          <p:nvPr/>
        </p:nvSpPr>
        <p:spPr>
          <a:xfrm>
            <a:off x="304800" y="9410700"/>
            <a:ext cx="17521800" cy="702000"/>
          </a:xfrm>
          <a:prstGeom prst="rect">
            <a:avLst/>
          </a:prstGeom>
          <a:noFill/>
          <a:ln>
            <a:noFill/>
          </a:ln>
        </p:spPr>
        <p:txBody>
          <a:bodyPr anchorCtr="0" anchor="ctr" bIns="45700" lIns="91425" spcFirstLastPara="1" rIns="91425" wrap="square" tIns="45700">
            <a:normAutofit/>
          </a:bodyPr>
          <a:lstStyle/>
          <a:p>
            <a:pPr indent="0" lvl="0" marL="0" marR="0" rtl="0" algn="l">
              <a:spcBef>
                <a:spcPts val="0"/>
              </a:spcBef>
              <a:spcAft>
                <a:spcPts val="0"/>
              </a:spcAft>
              <a:buClr>
                <a:srgbClr val="C1DF1B"/>
              </a:buClr>
              <a:buSzPts val="2400"/>
              <a:buFont typeface="Arial"/>
              <a:buNone/>
            </a:pPr>
            <a:r>
              <a:rPr lang="fr-FR" sz="2400">
                <a:solidFill>
                  <a:srgbClr val="C1DF1B"/>
                </a:solidFill>
                <a:latin typeface="Arial"/>
                <a:ea typeface="Arial"/>
                <a:cs typeface="Arial"/>
                <a:sym typeface="Arial"/>
              </a:rPr>
              <a:t>Gestion de projet </a:t>
            </a:r>
            <a:r>
              <a:rPr lang="fr-FR" sz="2400">
                <a:solidFill>
                  <a:srgbClr val="C1DF1B"/>
                </a:solidFill>
              </a:rPr>
              <a:t>·  Territoire et site  · </a:t>
            </a:r>
            <a:r>
              <a:rPr lang="fr-FR" sz="2400">
                <a:solidFill>
                  <a:srgbClr val="C1DF1B"/>
                </a:solidFill>
                <a:latin typeface="Arial"/>
                <a:ea typeface="Arial"/>
                <a:cs typeface="Arial"/>
                <a:sym typeface="Arial"/>
              </a:rPr>
              <a:t>Solidaire · Énergie · Eau ·</a:t>
            </a:r>
            <a:r>
              <a:rPr b="1" lang="fr-FR" sz="2400">
                <a:solidFill>
                  <a:srgbClr val="FFFFFF"/>
                </a:solidFill>
                <a:highlight>
                  <a:srgbClr val="C1DF1B"/>
                </a:highlight>
              </a:rPr>
              <a:t> Matériaux et autres ressources</a:t>
            </a:r>
            <a:r>
              <a:rPr lang="fr-FR" sz="2400">
                <a:solidFill>
                  <a:srgbClr val="C1DF1B"/>
                </a:solidFill>
                <a:latin typeface="Arial"/>
                <a:ea typeface="Arial"/>
                <a:cs typeface="Arial"/>
                <a:sym typeface="Arial"/>
              </a:rPr>
              <a:t> ·</a:t>
            </a:r>
            <a:r>
              <a:rPr b="1" lang="fr-FR" sz="2400">
                <a:solidFill>
                  <a:srgbClr val="C1DF1B"/>
                </a:solidFill>
                <a:highlight>
                  <a:srgbClr val="FFFFFF"/>
                </a:highlight>
              </a:rPr>
              <a:t> </a:t>
            </a:r>
            <a:r>
              <a:rPr lang="fr-FR" sz="2400">
                <a:solidFill>
                  <a:srgbClr val="C1DF1B"/>
                </a:solidFill>
                <a:highlight>
                  <a:srgbClr val="FFFFFF"/>
                </a:highlight>
              </a:rPr>
              <a:t>Confort et santé </a:t>
            </a:r>
            <a:endParaRPr>
              <a:solidFill>
                <a:srgbClr val="C1DF1B"/>
              </a:solidFill>
              <a:highlight>
                <a:srgbClr val="FFFFFF"/>
              </a:highlight>
            </a:endParaRPr>
          </a:p>
        </p:txBody>
      </p:sp>
      <p:cxnSp>
        <p:nvCxnSpPr>
          <p:cNvPr id="417" name="Google Shape;417;p37"/>
          <p:cNvCxnSpPr/>
          <p:nvPr/>
        </p:nvCxnSpPr>
        <p:spPr>
          <a:xfrm>
            <a:off x="381000" y="9410700"/>
            <a:ext cx="12344400" cy="0"/>
          </a:xfrm>
          <a:prstGeom prst="straightConnector1">
            <a:avLst/>
          </a:prstGeom>
          <a:noFill/>
          <a:ln cap="flat" cmpd="sng" w="9525">
            <a:solidFill>
              <a:srgbClr val="C1DF1B"/>
            </a:solidFill>
            <a:prstDash val="solid"/>
            <a:round/>
            <a:headEnd len="sm" w="sm" type="none"/>
            <a:tailEnd len="sm" w="sm" type="none"/>
          </a:ln>
        </p:spPr>
      </p:cxnSp>
      <p:pic>
        <p:nvPicPr>
          <p:cNvPr id="418" name="Google Shape;418;p37"/>
          <p:cNvPicPr preferRelativeResize="0"/>
          <p:nvPr/>
        </p:nvPicPr>
        <p:blipFill>
          <a:blip r:embed="rId4">
            <a:alphaModFix/>
          </a:blip>
          <a:stretch>
            <a:fillRect/>
          </a:stretch>
        </p:blipFill>
        <p:spPr>
          <a:xfrm>
            <a:off x="868200" y="1300100"/>
            <a:ext cx="16394998" cy="8301574"/>
          </a:xfrm>
          <a:prstGeom prst="rect">
            <a:avLst/>
          </a:prstGeom>
          <a:noFill/>
          <a:ln>
            <a:noFill/>
          </a:ln>
        </p:spPr>
      </p:pic>
      <p:sp>
        <p:nvSpPr>
          <p:cNvPr id="419" name="Google Shape;419;p37"/>
          <p:cNvSpPr txBox="1"/>
          <p:nvPr/>
        </p:nvSpPr>
        <p:spPr>
          <a:xfrm>
            <a:off x="-497575" y="-290775"/>
            <a:ext cx="7541100" cy="1817400"/>
          </a:xfrm>
          <a:prstGeom prst="rect">
            <a:avLst/>
          </a:prstGeom>
          <a:noFill/>
          <a:ln>
            <a:noFill/>
          </a:ln>
        </p:spPr>
        <p:txBody>
          <a:bodyPr anchorCtr="0" anchor="ctr" bIns="45700" lIns="91425" spcFirstLastPara="1" rIns="91425" wrap="square" tIns="45700">
            <a:normAutofit/>
          </a:bodyPr>
          <a:lstStyle/>
          <a:p>
            <a:pPr indent="0" lvl="0" marL="0" marR="0" rtl="0" algn="ctr">
              <a:spcBef>
                <a:spcPts val="0"/>
              </a:spcBef>
              <a:spcAft>
                <a:spcPts val="0"/>
              </a:spcAft>
              <a:buClr>
                <a:schemeClr val="dk1"/>
              </a:buClr>
              <a:buSzPts val="8800"/>
              <a:buFont typeface="Stardos Stencil"/>
              <a:buNone/>
            </a:pPr>
            <a:r>
              <a:rPr lang="fr-FR" sz="8800">
                <a:solidFill>
                  <a:schemeClr val="dk1"/>
                </a:solidFill>
                <a:latin typeface="Stardos Stencil"/>
                <a:ea typeface="Stardos Stencil"/>
                <a:cs typeface="Stardos Stencil"/>
                <a:sym typeface="Stardos Stencil"/>
              </a:rPr>
              <a:t>Matérialité</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pic>
        <p:nvPicPr>
          <p:cNvPr id="424" name="Google Shape;424;p38"/>
          <p:cNvPicPr preferRelativeResize="0"/>
          <p:nvPr/>
        </p:nvPicPr>
        <p:blipFill rotWithShape="1">
          <a:blip r:embed="rId3">
            <a:alphaModFix/>
          </a:blip>
          <a:srcRect b="0" l="0" r="0" t="0"/>
          <a:stretch/>
        </p:blipFill>
        <p:spPr>
          <a:xfrm>
            <a:off x="16161454" y="489528"/>
            <a:ext cx="1538992" cy="691572"/>
          </a:xfrm>
          <a:prstGeom prst="rect">
            <a:avLst/>
          </a:prstGeom>
          <a:noFill/>
          <a:ln>
            <a:noFill/>
          </a:ln>
        </p:spPr>
      </p:pic>
      <p:sp>
        <p:nvSpPr>
          <p:cNvPr id="425" name="Google Shape;425;p38"/>
          <p:cNvSpPr txBox="1"/>
          <p:nvPr/>
        </p:nvSpPr>
        <p:spPr>
          <a:xfrm>
            <a:off x="6761575" y="3914450"/>
            <a:ext cx="4918200" cy="310920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i="1" lang="fr-FR" sz="2800">
                <a:solidFill>
                  <a:srgbClr val="7F7F7F"/>
                </a:solidFill>
              </a:rPr>
              <a:t>Réflexion sur les matériaux possibles réemploi :   </a:t>
            </a:r>
            <a:endParaRPr b="1" i="1" sz="2800">
              <a:solidFill>
                <a:srgbClr val="7F7F7F"/>
              </a:solidFill>
            </a:endParaRPr>
          </a:p>
          <a:p>
            <a:pPr indent="-406400" lvl="0" marL="457200" marR="0" rtl="0" algn="just">
              <a:spcBef>
                <a:spcPts val="0"/>
              </a:spcBef>
              <a:spcAft>
                <a:spcPts val="0"/>
              </a:spcAft>
              <a:buClr>
                <a:srgbClr val="7F7F7F"/>
              </a:buClr>
              <a:buSzPts val="2800"/>
              <a:buChar char="-"/>
            </a:pPr>
            <a:r>
              <a:rPr b="1" i="1" lang="fr-FR" sz="2800">
                <a:solidFill>
                  <a:srgbClr val="7F7F7F"/>
                </a:solidFill>
              </a:rPr>
              <a:t>Matériaux intérieurs</a:t>
            </a:r>
            <a:endParaRPr b="1" i="1" sz="2800">
              <a:solidFill>
                <a:srgbClr val="7F7F7F"/>
              </a:solidFill>
            </a:endParaRPr>
          </a:p>
          <a:p>
            <a:pPr indent="-406400" lvl="0" marL="457200" marR="0" rtl="0" algn="just">
              <a:spcBef>
                <a:spcPts val="0"/>
              </a:spcBef>
              <a:spcAft>
                <a:spcPts val="0"/>
              </a:spcAft>
              <a:buClr>
                <a:srgbClr val="7F7F7F"/>
              </a:buClr>
              <a:buSzPts val="2800"/>
              <a:buChar char="-"/>
            </a:pPr>
            <a:r>
              <a:rPr b="1" i="1" lang="fr-FR" sz="2800">
                <a:solidFill>
                  <a:srgbClr val="7F7F7F"/>
                </a:solidFill>
              </a:rPr>
              <a:t>Equipements intérieurs</a:t>
            </a:r>
            <a:endParaRPr b="1" i="1" sz="2800">
              <a:solidFill>
                <a:srgbClr val="7F7F7F"/>
              </a:solidFill>
            </a:endParaRPr>
          </a:p>
          <a:p>
            <a:pPr indent="-406400" lvl="0" marL="457200" marR="0" rtl="0" algn="just">
              <a:spcBef>
                <a:spcPts val="0"/>
              </a:spcBef>
              <a:spcAft>
                <a:spcPts val="0"/>
              </a:spcAft>
              <a:buClr>
                <a:srgbClr val="7F7F7F"/>
              </a:buClr>
              <a:buSzPts val="2800"/>
              <a:buChar char="-"/>
            </a:pPr>
            <a:r>
              <a:rPr b="1" i="1" lang="fr-FR" sz="2800">
                <a:solidFill>
                  <a:srgbClr val="7F7F7F"/>
                </a:solidFill>
              </a:rPr>
              <a:t>Matériaux extérieurs </a:t>
            </a:r>
            <a:endParaRPr b="1" i="1" sz="2800">
              <a:solidFill>
                <a:srgbClr val="7F7F7F"/>
              </a:solidFill>
            </a:endParaRPr>
          </a:p>
          <a:p>
            <a:pPr indent="0" lvl="0" marL="0" marR="0" rtl="0" algn="just">
              <a:spcBef>
                <a:spcPts val="0"/>
              </a:spcBef>
              <a:spcAft>
                <a:spcPts val="0"/>
              </a:spcAft>
              <a:buNone/>
            </a:pPr>
            <a:r>
              <a:t/>
            </a:r>
            <a:endParaRPr b="1" i="1" sz="2800">
              <a:solidFill>
                <a:srgbClr val="7F7F7F"/>
              </a:solidFill>
            </a:endParaRPr>
          </a:p>
          <a:p>
            <a:pPr indent="0" lvl="0" marL="0" marR="0" rtl="0" algn="just">
              <a:spcBef>
                <a:spcPts val="0"/>
              </a:spcBef>
              <a:spcAft>
                <a:spcPts val="0"/>
              </a:spcAft>
              <a:buNone/>
            </a:pPr>
            <a:r>
              <a:rPr b="1" i="1" lang="fr-FR" sz="2800">
                <a:solidFill>
                  <a:srgbClr val="7F7F7F"/>
                </a:solidFill>
              </a:rPr>
              <a:t>Plusieurs pistes possibles</a:t>
            </a:r>
            <a:endParaRPr b="1" i="1" sz="2800">
              <a:solidFill>
                <a:srgbClr val="7F7F7F"/>
              </a:solidFill>
            </a:endParaRPr>
          </a:p>
        </p:txBody>
      </p:sp>
      <p:sp>
        <p:nvSpPr>
          <p:cNvPr id="426" name="Google Shape;426;p38"/>
          <p:cNvSpPr txBox="1"/>
          <p:nvPr/>
        </p:nvSpPr>
        <p:spPr>
          <a:xfrm>
            <a:off x="304800" y="9410700"/>
            <a:ext cx="17172900" cy="702000"/>
          </a:xfrm>
          <a:prstGeom prst="rect">
            <a:avLst/>
          </a:prstGeom>
          <a:noFill/>
          <a:ln>
            <a:noFill/>
          </a:ln>
        </p:spPr>
        <p:txBody>
          <a:bodyPr anchorCtr="0" anchor="ctr" bIns="45700" lIns="91425" spcFirstLastPara="1" rIns="91425" wrap="square" tIns="45700">
            <a:normAutofit/>
          </a:bodyPr>
          <a:lstStyle/>
          <a:p>
            <a:pPr indent="0" lvl="0" marL="0" marR="0" rtl="0" algn="l">
              <a:spcBef>
                <a:spcPts val="0"/>
              </a:spcBef>
              <a:spcAft>
                <a:spcPts val="0"/>
              </a:spcAft>
              <a:buClr>
                <a:srgbClr val="C1DF1B"/>
              </a:buClr>
              <a:buSzPts val="2400"/>
              <a:buFont typeface="Arial"/>
              <a:buNone/>
            </a:pPr>
            <a:r>
              <a:rPr lang="fr-FR" sz="2400">
                <a:solidFill>
                  <a:srgbClr val="C1DF1B"/>
                </a:solidFill>
                <a:latin typeface="Arial"/>
                <a:ea typeface="Arial"/>
                <a:cs typeface="Arial"/>
                <a:sym typeface="Arial"/>
              </a:rPr>
              <a:t>Gestion de projet · Territoire et site ·  Solidaire · Énergie · Eau · </a:t>
            </a:r>
            <a:r>
              <a:rPr lang="fr-FR" sz="2400">
                <a:solidFill>
                  <a:schemeClr val="lt1"/>
                </a:solidFill>
                <a:highlight>
                  <a:srgbClr val="C1DF1B"/>
                </a:highlight>
                <a:latin typeface="Arial"/>
                <a:ea typeface="Arial"/>
                <a:cs typeface="Arial"/>
                <a:sym typeface="Arial"/>
              </a:rPr>
              <a:t> </a:t>
            </a:r>
            <a:r>
              <a:rPr b="1" lang="fr-FR" sz="2400">
                <a:solidFill>
                  <a:schemeClr val="lt1"/>
                </a:solidFill>
                <a:highlight>
                  <a:srgbClr val="C1DF1B"/>
                </a:highlight>
                <a:latin typeface="Arial"/>
                <a:ea typeface="Arial"/>
                <a:cs typeface="Arial"/>
                <a:sym typeface="Arial"/>
              </a:rPr>
              <a:t>Matériaux et autres ressources </a:t>
            </a:r>
            <a:r>
              <a:rPr b="1" lang="fr-FR" sz="2400">
                <a:solidFill>
                  <a:schemeClr val="lt1"/>
                </a:solidFill>
                <a:latin typeface="Arial"/>
                <a:ea typeface="Arial"/>
                <a:cs typeface="Arial"/>
                <a:sym typeface="Arial"/>
              </a:rPr>
              <a:t> </a:t>
            </a:r>
            <a:r>
              <a:rPr lang="fr-FR" sz="2400">
                <a:solidFill>
                  <a:srgbClr val="C1DF1B"/>
                </a:solidFill>
                <a:latin typeface="Arial"/>
                <a:ea typeface="Arial"/>
                <a:cs typeface="Arial"/>
                <a:sym typeface="Arial"/>
              </a:rPr>
              <a:t>· Confort et santé </a:t>
            </a:r>
            <a:endParaRPr/>
          </a:p>
        </p:txBody>
      </p:sp>
      <p:cxnSp>
        <p:nvCxnSpPr>
          <p:cNvPr id="427" name="Google Shape;427;p38"/>
          <p:cNvCxnSpPr/>
          <p:nvPr/>
        </p:nvCxnSpPr>
        <p:spPr>
          <a:xfrm>
            <a:off x="381000" y="9410700"/>
            <a:ext cx="12344400" cy="0"/>
          </a:xfrm>
          <a:prstGeom prst="straightConnector1">
            <a:avLst/>
          </a:prstGeom>
          <a:noFill/>
          <a:ln cap="flat" cmpd="sng" w="9525">
            <a:solidFill>
              <a:srgbClr val="C1DF1B"/>
            </a:solidFill>
            <a:prstDash val="solid"/>
            <a:round/>
            <a:headEnd len="sm" w="sm" type="none"/>
            <a:tailEnd len="sm" w="sm" type="none"/>
          </a:ln>
        </p:spPr>
      </p:cxnSp>
      <p:sp>
        <p:nvSpPr>
          <p:cNvPr id="428" name="Google Shape;428;p38"/>
          <p:cNvSpPr txBox="1"/>
          <p:nvPr/>
        </p:nvSpPr>
        <p:spPr>
          <a:xfrm>
            <a:off x="-497575" y="-138375"/>
            <a:ext cx="7541100" cy="1817400"/>
          </a:xfrm>
          <a:prstGeom prst="rect">
            <a:avLst/>
          </a:prstGeom>
          <a:noFill/>
          <a:ln>
            <a:noFill/>
          </a:ln>
        </p:spPr>
        <p:txBody>
          <a:bodyPr anchorCtr="0" anchor="ctr" bIns="45700" lIns="91425" spcFirstLastPara="1" rIns="91425" wrap="square" tIns="45700">
            <a:normAutofit/>
          </a:bodyPr>
          <a:lstStyle/>
          <a:p>
            <a:pPr indent="0" lvl="0" marL="0" marR="0" rtl="0" algn="ctr">
              <a:spcBef>
                <a:spcPts val="0"/>
              </a:spcBef>
              <a:spcAft>
                <a:spcPts val="0"/>
              </a:spcAft>
              <a:buClr>
                <a:schemeClr val="dk1"/>
              </a:buClr>
              <a:buSzPts val="8800"/>
              <a:buFont typeface="Stardos Stencil"/>
              <a:buNone/>
            </a:pPr>
            <a:r>
              <a:rPr lang="fr-FR" sz="8800">
                <a:solidFill>
                  <a:schemeClr val="dk1"/>
                </a:solidFill>
                <a:latin typeface="Stardos Stencil"/>
                <a:ea typeface="Stardos Stencil"/>
                <a:cs typeface="Stardos Stencil"/>
                <a:sym typeface="Stardos Stencil"/>
              </a:rPr>
              <a:t>Matérialité</a:t>
            </a:r>
            <a:endParaRPr/>
          </a:p>
        </p:txBody>
      </p:sp>
      <p:sp>
        <p:nvSpPr>
          <p:cNvPr id="429" name="Google Shape;429;p38"/>
          <p:cNvSpPr txBox="1"/>
          <p:nvPr/>
        </p:nvSpPr>
        <p:spPr>
          <a:xfrm>
            <a:off x="11430000" y="549729"/>
            <a:ext cx="4495800" cy="533400"/>
          </a:xfrm>
          <a:prstGeom prst="rect">
            <a:avLst/>
          </a:prstGeom>
          <a:noFill/>
          <a:ln>
            <a:noFill/>
          </a:ln>
        </p:spPr>
        <p:txBody>
          <a:bodyPr anchorCtr="0" anchor="ctr" bIns="45700" lIns="91425" spcFirstLastPara="1" rIns="91425" wrap="square" tIns="45700">
            <a:normAutofit fontScale="70000" lnSpcReduction="20000"/>
          </a:bodyPr>
          <a:lstStyle/>
          <a:p>
            <a:pPr indent="0" lvl="0" marL="0" rtl="0" algn="ctr">
              <a:spcBef>
                <a:spcPts val="0"/>
              </a:spcBef>
              <a:spcAft>
                <a:spcPts val="0"/>
              </a:spcAft>
              <a:buClr>
                <a:schemeClr val="dk1"/>
              </a:buClr>
              <a:buSzPct val="100000"/>
              <a:buFont typeface="Arial"/>
              <a:buNone/>
            </a:pPr>
            <a:r>
              <a:rPr i="1" lang="fr-FR" sz="2400">
                <a:solidFill>
                  <a:schemeClr val="dk1"/>
                </a:solidFill>
              </a:rPr>
              <a:t>Lots M5.1 et M5.2 – Noisy le Grand (93) - Conception</a:t>
            </a:r>
            <a:endParaRPr i="1" sz="2400">
              <a:solidFill>
                <a:schemeClr val="dk1"/>
              </a:solidFill>
              <a:latin typeface="Arial"/>
              <a:ea typeface="Arial"/>
              <a:cs typeface="Arial"/>
              <a:sym typeface="Arial"/>
            </a:endParaRPr>
          </a:p>
        </p:txBody>
      </p:sp>
      <p:pic>
        <p:nvPicPr>
          <p:cNvPr id="430" name="Google Shape;430;p38"/>
          <p:cNvPicPr preferRelativeResize="0"/>
          <p:nvPr/>
        </p:nvPicPr>
        <p:blipFill>
          <a:blip r:embed="rId4">
            <a:alphaModFix/>
          </a:blip>
          <a:stretch>
            <a:fillRect/>
          </a:stretch>
        </p:blipFill>
        <p:spPr>
          <a:xfrm>
            <a:off x="2045375" y="1736675"/>
            <a:ext cx="2807100" cy="2116000"/>
          </a:xfrm>
          <a:prstGeom prst="rect">
            <a:avLst/>
          </a:prstGeom>
          <a:noFill/>
          <a:ln>
            <a:noFill/>
          </a:ln>
        </p:spPr>
      </p:pic>
      <p:sp>
        <p:nvSpPr>
          <p:cNvPr id="431" name="Google Shape;431;p38"/>
          <p:cNvSpPr txBox="1"/>
          <p:nvPr/>
        </p:nvSpPr>
        <p:spPr>
          <a:xfrm>
            <a:off x="1335075" y="4083175"/>
            <a:ext cx="4105500" cy="53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FR" sz="2700">
                <a:solidFill>
                  <a:schemeClr val="dk1"/>
                </a:solidFill>
                <a:latin typeface="Calibri"/>
                <a:ea typeface="Calibri"/>
                <a:cs typeface="Calibri"/>
                <a:sym typeface="Calibri"/>
              </a:rPr>
              <a:t>Robinetteries des parties communes </a:t>
            </a:r>
            <a:endParaRPr sz="2700">
              <a:solidFill>
                <a:schemeClr val="dk1"/>
              </a:solidFill>
              <a:latin typeface="Calibri"/>
              <a:ea typeface="Calibri"/>
              <a:cs typeface="Calibri"/>
              <a:sym typeface="Calibri"/>
            </a:endParaRPr>
          </a:p>
        </p:txBody>
      </p:sp>
      <p:pic>
        <p:nvPicPr>
          <p:cNvPr id="432" name="Google Shape;432;p38"/>
          <p:cNvPicPr preferRelativeResize="0"/>
          <p:nvPr/>
        </p:nvPicPr>
        <p:blipFill>
          <a:blip r:embed="rId5">
            <a:alphaModFix/>
          </a:blip>
          <a:stretch>
            <a:fillRect/>
          </a:stretch>
        </p:blipFill>
        <p:spPr>
          <a:xfrm>
            <a:off x="13439500" y="1442850"/>
            <a:ext cx="2266950" cy="2409825"/>
          </a:xfrm>
          <a:prstGeom prst="rect">
            <a:avLst/>
          </a:prstGeom>
          <a:noFill/>
          <a:ln>
            <a:noFill/>
          </a:ln>
        </p:spPr>
      </p:pic>
      <p:sp>
        <p:nvSpPr>
          <p:cNvPr id="433" name="Google Shape;433;p38"/>
          <p:cNvSpPr txBox="1"/>
          <p:nvPr/>
        </p:nvSpPr>
        <p:spPr>
          <a:xfrm>
            <a:off x="13317350" y="4106250"/>
            <a:ext cx="3609600" cy="79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FR" sz="2700">
                <a:solidFill>
                  <a:schemeClr val="dk1"/>
                </a:solidFill>
                <a:latin typeface="Calibri"/>
                <a:ea typeface="Calibri"/>
                <a:cs typeface="Calibri"/>
                <a:sym typeface="Calibri"/>
              </a:rPr>
              <a:t>Pavés extérieurs</a:t>
            </a:r>
            <a:endParaRPr sz="2700">
              <a:solidFill>
                <a:schemeClr val="dk1"/>
              </a:solidFill>
              <a:latin typeface="Calibri"/>
              <a:ea typeface="Calibri"/>
              <a:cs typeface="Calibri"/>
              <a:sym typeface="Calibri"/>
            </a:endParaRPr>
          </a:p>
        </p:txBody>
      </p:sp>
      <p:pic>
        <p:nvPicPr>
          <p:cNvPr id="434" name="Google Shape;434;p38"/>
          <p:cNvPicPr preferRelativeResize="0"/>
          <p:nvPr/>
        </p:nvPicPr>
        <p:blipFill>
          <a:blip r:embed="rId6">
            <a:alphaModFix/>
          </a:blip>
          <a:stretch>
            <a:fillRect/>
          </a:stretch>
        </p:blipFill>
        <p:spPr>
          <a:xfrm>
            <a:off x="1486775" y="5474688"/>
            <a:ext cx="3924300" cy="2590800"/>
          </a:xfrm>
          <a:prstGeom prst="rect">
            <a:avLst/>
          </a:prstGeom>
          <a:noFill/>
          <a:ln>
            <a:noFill/>
          </a:ln>
        </p:spPr>
      </p:pic>
      <p:sp>
        <p:nvSpPr>
          <p:cNvPr id="435" name="Google Shape;435;p38"/>
          <p:cNvSpPr txBox="1"/>
          <p:nvPr/>
        </p:nvSpPr>
        <p:spPr>
          <a:xfrm>
            <a:off x="1486775" y="8392350"/>
            <a:ext cx="3340800" cy="69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FR" sz="2700">
                <a:solidFill>
                  <a:schemeClr val="dk1"/>
                </a:solidFill>
                <a:latin typeface="Calibri"/>
                <a:ea typeface="Calibri"/>
                <a:cs typeface="Calibri"/>
                <a:sym typeface="Calibri"/>
              </a:rPr>
              <a:t>Mobilier d’extérieur</a:t>
            </a:r>
            <a:endParaRPr sz="2700">
              <a:solidFill>
                <a:schemeClr val="dk1"/>
              </a:solidFill>
              <a:latin typeface="Calibri"/>
              <a:ea typeface="Calibri"/>
              <a:cs typeface="Calibri"/>
              <a:sym typeface="Calibri"/>
            </a:endParaRPr>
          </a:p>
        </p:txBody>
      </p:sp>
      <p:pic>
        <p:nvPicPr>
          <p:cNvPr id="436" name="Google Shape;436;p38"/>
          <p:cNvPicPr preferRelativeResize="0"/>
          <p:nvPr/>
        </p:nvPicPr>
        <p:blipFill>
          <a:blip r:embed="rId7">
            <a:alphaModFix/>
          </a:blip>
          <a:stretch>
            <a:fillRect/>
          </a:stretch>
        </p:blipFill>
        <p:spPr>
          <a:xfrm>
            <a:off x="13440988" y="5522325"/>
            <a:ext cx="3362325" cy="2495550"/>
          </a:xfrm>
          <a:prstGeom prst="rect">
            <a:avLst/>
          </a:prstGeom>
          <a:noFill/>
          <a:ln>
            <a:noFill/>
          </a:ln>
        </p:spPr>
      </p:pic>
      <p:sp>
        <p:nvSpPr>
          <p:cNvPr id="437" name="Google Shape;437;p38"/>
          <p:cNvSpPr txBox="1"/>
          <p:nvPr/>
        </p:nvSpPr>
        <p:spPr>
          <a:xfrm>
            <a:off x="12533125" y="8488600"/>
            <a:ext cx="4624500" cy="69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FR" sz="2700">
                <a:solidFill>
                  <a:schemeClr val="dk1"/>
                </a:solidFill>
                <a:latin typeface="Calibri"/>
                <a:ea typeface="Calibri"/>
                <a:cs typeface="Calibri"/>
                <a:sym typeface="Calibri"/>
              </a:rPr>
              <a:t>Carrelage pour la crèche</a:t>
            </a:r>
            <a:endParaRPr sz="2700">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41" name="Shape 441"/>
        <p:cNvGrpSpPr/>
        <p:nvPr/>
      </p:nvGrpSpPr>
      <p:grpSpPr>
        <a:xfrm>
          <a:off x="0" y="0"/>
          <a:ext cx="0" cy="0"/>
          <a:chOff x="0" y="0"/>
          <a:chExt cx="0" cy="0"/>
        </a:xfrm>
      </p:grpSpPr>
      <p:pic>
        <p:nvPicPr>
          <p:cNvPr id="442" name="Google Shape;442;p39"/>
          <p:cNvPicPr preferRelativeResize="0"/>
          <p:nvPr/>
        </p:nvPicPr>
        <p:blipFill rotWithShape="1">
          <a:blip r:embed="rId3">
            <a:alphaModFix/>
          </a:blip>
          <a:srcRect b="0" l="0" r="0" t="0"/>
          <a:stretch/>
        </p:blipFill>
        <p:spPr>
          <a:xfrm>
            <a:off x="16161454" y="489528"/>
            <a:ext cx="1538991" cy="691572"/>
          </a:xfrm>
          <a:prstGeom prst="rect">
            <a:avLst/>
          </a:prstGeom>
          <a:noFill/>
          <a:ln>
            <a:noFill/>
          </a:ln>
        </p:spPr>
      </p:pic>
      <p:sp>
        <p:nvSpPr>
          <p:cNvPr id="443" name="Google Shape;443;p39"/>
          <p:cNvSpPr txBox="1"/>
          <p:nvPr/>
        </p:nvSpPr>
        <p:spPr>
          <a:xfrm>
            <a:off x="2209800" y="4762500"/>
            <a:ext cx="13868400" cy="523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fr-FR" sz="2800">
                <a:solidFill>
                  <a:schemeClr val="dk1"/>
                </a:solidFill>
              </a:rPr>
              <a:t>Un paysage reliant le site à son quartier</a:t>
            </a:r>
            <a:endParaRPr i="1"/>
          </a:p>
        </p:txBody>
      </p:sp>
      <p:sp>
        <p:nvSpPr>
          <p:cNvPr id="444" name="Google Shape;444;p39"/>
          <p:cNvSpPr txBox="1"/>
          <p:nvPr>
            <p:ph type="title"/>
          </p:nvPr>
        </p:nvSpPr>
        <p:spPr>
          <a:xfrm>
            <a:off x="11430000" y="549729"/>
            <a:ext cx="4495800" cy="533400"/>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chemeClr val="lt1"/>
              </a:buClr>
              <a:buSzPct val="100000"/>
              <a:buFont typeface="Arial"/>
              <a:buNone/>
            </a:pPr>
            <a:r>
              <a:rPr i="1" lang="fr-FR" sz="2400">
                <a:solidFill>
                  <a:schemeClr val="lt1"/>
                </a:solidFill>
                <a:latin typeface="Arial"/>
                <a:ea typeface="Arial"/>
                <a:cs typeface="Arial"/>
                <a:sym typeface="Arial"/>
              </a:rPr>
              <a:t>Nom de l’opération – Ville (Dpt) - Phase</a:t>
            </a:r>
            <a:endParaRPr/>
          </a:p>
        </p:txBody>
      </p:sp>
      <p:sp>
        <p:nvSpPr>
          <p:cNvPr id="445" name="Google Shape;445;p39"/>
          <p:cNvSpPr txBox="1"/>
          <p:nvPr/>
        </p:nvSpPr>
        <p:spPr>
          <a:xfrm>
            <a:off x="11430000" y="549729"/>
            <a:ext cx="4495800" cy="533400"/>
          </a:xfrm>
          <a:prstGeom prst="rect">
            <a:avLst/>
          </a:prstGeom>
          <a:noFill/>
          <a:ln>
            <a:noFill/>
          </a:ln>
        </p:spPr>
        <p:txBody>
          <a:bodyPr anchorCtr="0" anchor="ctr" bIns="45700" lIns="91425" spcFirstLastPara="1" rIns="91425" wrap="square" tIns="45700">
            <a:normAutofit fontScale="70000" lnSpcReduction="20000"/>
          </a:bodyPr>
          <a:lstStyle/>
          <a:p>
            <a:pPr indent="0" lvl="0" marL="0" rtl="0" algn="ctr">
              <a:spcBef>
                <a:spcPts val="0"/>
              </a:spcBef>
              <a:spcAft>
                <a:spcPts val="0"/>
              </a:spcAft>
              <a:buClr>
                <a:schemeClr val="dk1"/>
              </a:buClr>
              <a:buSzPct val="100000"/>
              <a:buFont typeface="Arial"/>
              <a:buNone/>
            </a:pPr>
            <a:r>
              <a:rPr i="1" lang="fr-FR" sz="2400">
                <a:solidFill>
                  <a:schemeClr val="dk1"/>
                </a:solidFill>
              </a:rPr>
              <a:t>Lots M5.1 et M5.2 – Noisy le Grand (93) - Conception</a:t>
            </a:r>
            <a:endParaRPr/>
          </a:p>
        </p:txBody>
      </p:sp>
      <p:sp>
        <p:nvSpPr>
          <p:cNvPr id="446" name="Google Shape;446;p39"/>
          <p:cNvSpPr txBox="1"/>
          <p:nvPr/>
        </p:nvSpPr>
        <p:spPr>
          <a:xfrm>
            <a:off x="457200" y="1609165"/>
            <a:ext cx="51816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a:p>
        </p:txBody>
      </p:sp>
      <p:sp>
        <p:nvSpPr>
          <p:cNvPr id="447" name="Google Shape;447;p39"/>
          <p:cNvSpPr txBox="1"/>
          <p:nvPr/>
        </p:nvSpPr>
        <p:spPr>
          <a:xfrm>
            <a:off x="304800" y="-29125"/>
            <a:ext cx="7541100" cy="2095500"/>
          </a:xfrm>
          <a:prstGeom prst="rect">
            <a:avLst/>
          </a:prstGeom>
          <a:noFill/>
          <a:ln>
            <a:noFill/>
          </a:ln>
        </p:spPr>
        <p:txBody>
          <a:bodyPr anchorCtr="0" anchor="ctr" bIns="45700" lIns="91425" spcFirstLastPara="1" rIns="91425" wrap="square" tIns="45700">
            <a:normAutofit/>
          </a:bodyPr>
          <a:lstStyle/>
          <a:p>
            <a:pPr indent="0" lvl="0" marL="0" marR="0" rtl="0" algn="ctr">
              <a:spcBef>
                <a:spcPts val="0"/>
              </a:spcBef>
              <a:spcAft>
                <a:spcPts val="0"/>
              </a:spcAft>
              <a:buClr>
                <a:schemeClr val="dk1"/>
              </a:buClr>
              <a:buSzPts val="8800"/>
              <a:buFont typeface="Stardos Stencil"/>
              <a:buNone/>
            </a:pPr>
            <a:r>
              <a:rPr lang="fr-FR" sz="8800">
                <a:solidFill>
                  <a:schemeClr val="dk1"/>
                </a:solidFill>
                <a:latin typeface="Stardos Stencil"/>
                <a:ea typeface="Stardos Stencil"/>
                <a:cs typeface="Stardos Stencil"/>
                <a:sym typeface="Stardos Stencil"/>
              </a:rPr>
              <a:t>Paysage</a:t>
            </a:r>
            <a:endParaRPr/>
          </a:p>
        </p:txBody>
      </p:sp>
      <p:cxnSp>
        <p:nvCxnSpPr>
          <p:cNvPr id="448" name="Google Shape;448;p39"/>
          <p:cNvCxnSpPr/>
          <p:nvPr/>
        </p:nvCxnSpPr>
        <p:spPr>
          <a:xfrm>
            <a:off x="2095500" y="5442410"/>
            <a:ext cx="14097000" cy="0"/>
          </a:xfrm>
          <a:prstGeom prst="straightConnector1">
            <a:avLst/>
          </a:prstGeom>
          <a:noFill/>
          <a:ln cap="flat" cmpd="sng" w="19050">
            <a:solidFill>
              <a:srgbClr val="C1DF1B"/>
            </a:solidFill>
            <a:prstDash val="solid"/>
            <a:round/>
            <a:headEnd len="sm" w="sm" type="none"/>
            <a:tailEnd len="sm" w="sm" type="none"/>
          </a:ln>
        </p:spPr>
      </p:cxn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pic>
        <p:nvPicPr>
          <p:cNvPr id="453" name="Google Shape;453;p40"/>
          <p:cNvPicPr preferRelativeResize="0"/>
          <p:nvPr/>
        </p:nvPicPr>
        <p:blipFill rotWithShape="1">
          <a:blip r:embed="rId3">
            <a:alphaModFix/>
          </a:blip>
          <a:srcRect b="0" l="0" r="0" t="0"/>
          <a:stretch/>
        </p:blipFill>
        <p:spPr>
          <a:xfrm>
            <a:off x="16161454" y="489528"/>
            <a:ext cx="1538991" cy="691572"/>
          </a:xfrm>
          <a:prstGeom prst="rect">
            <a:avLst/>
          </a:prstGeom>
          <a:noFill/>
          <a:ln>
            <a:noFill/>
          </a:ln>
        </p:spPr>
      </p:pic>
      <p:sp>
        <p:nvSpPr>
          <p:cNvPr id="454" name="Google Shape;454;p40"/>
          <p:cNvSpPr txBox="1"/>
          <p:nvPr/>
        </p:nvSpPr>
        <p:spPr>
          <a:xfrm>
            <a:off x="11430000" y="549729"/>
            <a:ext cx="4495800" cy="533400"/>
          </a:xfrm>
          <a:prstGeom prst="rect">
            <a:avLst/>
          </a:prstGeom>
          <a:noFill/>
          <a:ln>
            <a:noFill/>
          </a:ln>
        </p:spPr>
        <p:txBody>
          <a:bodyPr anchorCtr="0" anchor="ctr" bIns="45700" lIns="91425" spcFirstLastPara="1" rIns="91425" wrap="square" tIns="45700">
            <a:normAutofit fontScale="77500"/>
          </a:bodyPr>
          <a:lstStyle/>
          <a:p>
            <a:pPr indent="0" lvl="0" marL="0" marR="0" rtl="0" algn="ctr">
              <a:spcBef>
                <a:spcPts val="0"/>
              </a:spcBef>
              <a:spcAft>
                <a:spcPts val="0"/>
              </a:spcAft>
              <a:buClr>
                <a:schemeClr val="dk1"/>
              </a:buClr>
              <a:buSzPct val="100000"/>
              <a:buFont typeface="Arial"/>
              <a:buNone/>
            </a:pPr>
            <a:r>
              <a:rPr i="1" lang="fr-FR" sz="2400">
                <a:solidFill>
                  <a:schemeClr val="dk1"/>
                </a:solidFill>
                <a:latin typeface="Arial"/>
                <a:ea typeface="Arial"/>
                <a:cs typeface="Arial"/>
                <a:sym typeface="Arial"/>
              </a:rPr>
              <a:t>Nom de l’opération – Ville (Dpt) - Phase</a:t>
            </a:r>
            <a:endParaRPr i="1" sz="2400">
              <a:solidFill>
                <a:schemeClr val="dk1"/>
              </a:solidFill>
              <a:latin typeface="Arial"/>
              <a:ea typeface="Arial"/>
              <a:cs typeface="Arial"/>
              <a:sym typeface="Arial"/>
            </a:endParaRPr>
          </a:p>
        </p:txBody>
      </p:sp>
      <p:sp>
        <p:nvSpPr>
          <p:cNvPr id="455" name="Google Shape;455;p40"/>
          <p:cNvSpPr txBox="1"/>
          <p:nvPr/>
        </p:nvSpPr>
        <p:spPr>
          <a:xfrm>
            <a:off x="304800" y="9410700"/>
            <a:ext cx="13258800" cy="702000"/>
          </a:xfrm>
          <a:prstGeom prst="rect">
            <a:avLst/>
          </a:prstGeom>
          <a:noFill/>
          <a:ln>
            <a:noFill/>
          </a:ln>
        </p:spPr>
        <p:txBody>
          <a:bodyPr anchorCtr="0" anchor="ctr" bIns="45700" lIns="91425" spcFirstLastPara="1" rIns="91425" wrap="square" tIns="45700">
            <a:normAutofit lnSpcReduction="20000"/>
          </a:bodyPr>
          <a:lstStyle/>
          <a:p>
            <a:pPr indent="0" lvl="0" marL="0" marR="0" rtl="0" algn="l">
              <a:spcBef>
                <a:spcPts val="0"/>
              </a:spcBef>
              <a:spcAft>
                <a:spcPts val="0"/>
              </a:spcAft>
              <a:buClr>
                <a:srgbClr val="C1DF1B"/>
              </a:buClr>
              <a:buSzPts val="2400"/>
              <a:buFont typeface="Arial"/>
              <a:buNone/>
            </a:pPr>
            <a:r>
              <a:rPr lang="fr-FR" sz="2400">
                <a:solidFill>
                  <a:srgbClr val="C1DF1B"/>
                </a:solidFill>
                <a:latin typeface="Arial"/>
                <a:ea typeface="Arial"/>
                <a:cs typeface="Arial"/>
                <a:sym typeface="Arial"/>
              </a:rPr>
              <a:t>Gestion de projet · </a:t>
            </a:r>
            <a:r>
              <a:rPr b="1" lang="fr-FR" sz="2400">
                <a:solidFill>
                  <a:schemeClr val="lt1"/>
                </a:solidFill>
                <a:highlight>
                  <a:srgbClr val="C1DF1B"/>
                </a:highlight>
              </a:rPr>
              <a:t>Territoire et site </a:t>
            </a:r>
            <a:r>
              <a:rPr lang="fr-FR" sz="2400">
                <a:solidFill>
                  <a:srgbClr val="C1DF1B"/>
                </a:solidFill>
                <a:latin typeface="Arial"/>
                <a:ea typeface="Arial"/>
                <a:cs typeface="Arial"/>
                <a:sym typeface="Arial"/>
              </a:rPr>
              <a:t>·  Solidaire · Énergie · </a:t>
            </a:r>
            <a:r>
              <a:rPr b="1" lang="fr-FR" sz="2400">
                <a:solidFill>
                  <a:schemeClr val="lt1"/>
                </a:solidFill>
                <a:highlight>
                  <a:srgbClr val="C1DF1B"/>
                </a:highlight>
                <a:latin typeface="Arial"/>
                <a:ea typeface="Arial"/>
                <a:cs typeface="Arial"/>
                <a:sym typeface="Arial"/>
              </a:rPr>
              <a:t> Eau </a:t>
            </a:r>
            <a:r>
              <a:rPr lang="fr-FR" sz="2400">
                <a:solidFill>
                  <a:srgbClr val="C1DF1B"/>
                </a:solidFill>
                <a:latin typeface="Arial"/>
                <a:ea typeface="Arial"/>
                <a:cs typeface="Arial"/>
                <a:sym typeface="Arial"/>
              </a:rPr>
              <a:t> · Matériaux et autres ressources · Confort et santé </a:t>
            </a:r>
            <a:endParaRPr/>
          </a:p>
        </p:txBody>
      </p:sp>
      <p:cxnSp>
        <p:nvCxnSpPr>
          <p:cNvPr id="456" name="Google Shape;456;p40"/>
          <p:cNvCxnSpPr/>
          <p:nvPr/>
        </p:nvCxnSpPr>
        <p:spPr>
          <a:xfrm>
            <a:off x="381000" y="9410700"/>
            <a:ext cx="12344400" cy="0"/>
          </a:xfrm>
          <a:prstGeom prst="straightConnector1">
            <a:avLst/>
          </a:prstGeom>
          <a:noFill/>
          <a:ln cap="flat" cmpd="sng" w="9525">
            <a:solidFill>
              <a:srgbClr val="C1DF1B"/>
            </a:solidFill>
            <a:prstDash val="solid"/>
            <a:round/>
            <a:headEnd len="sm" w="sm" type="none"/>
            <a:tailEnd len="sm" w="sm" type="none"/>
          </a:ln>
        </p:spPr>
      </p:cxnSp>
      <p:pic>
        <p:nvPicPr>
          <p:cNvPr id="457" name="Google Shape;457;p40"/>
          <p:cNvPicPr preferRelativeResize="0"/>
          <p:nvPr/>
        </p:nvPicPr>
        <p:blipFill>
          <a:blip r:embed="rId4">
            <a:alphaModFix/>
          </a:blip>
          <a:stretch>
            <a:fillRect/>
          </a:stretch>
        </p:blipFill>
        <p:spPr>
          <a:xfrm>
            <a:off x="4903575" y="1028425"/>
            <a:ext cx="5581650" cy="1905000"/>
          </a:xfrm>
          <a:prstGeom prst="rect">
            <a:avLst/>
          </a:prstGeom>
          <a:noFill/>
          <a:ln>
            <a:noFill/>
          </a:ln>
        </p:spPr>
      </p:pic>
      <p:pic>
        <p:nvPicPr>
          <p:cNvPr id="458" name="Google Shape;458;p40"/>
          <p:cNvPicPr preferRelativeResize="0"/>
          <p:nvPr/>
        </p:nvPicPr>
        <p:blipFill>
          <a:blip r:embed="rId5">
            <a:alphaModFix/>
          </a:blip>
          <a:stretch>
            <a:fillRect/>
          </a:stretch>
        </p:blipFill>
        <p:spPr>
          <a:xfrm>
            <a:off x="10953850" y="1305150"/>
            <a:ext cx="6978275" cy="7981500"/>
          </a:xfrm>
          <a:prstGeom prst="rect">
            <a:avLst/>
          </a:prstGeom>
          <a:noFill/>
          <a:ln>
            <a:noFill/>
          </a:ln>
        </p:spPr>
      </p:pic>
      <p:pic>
        <p:nvPicPr>
          <p:cNvPr id="459" name="Google Shape;459;p40"/>
          <p:cNvPicPr preferRelativeResize="0"/>
          <p:nvPr/>
        </p:nvPicPr>
        <p:blipFill>
          <a:blip r:embed="rId6">
            <a:alphaModFix/>
          </a:blip>
          <a:stretch>
            <a:fillRect/>
          </a:stretch>
        </p:blipFill>
        <p:spPr>
          <a:xfrm>
            <a:off x="4799150" y="7439775"/>
            <a:ext cx="5974474" cy="1695762"/>
          </a:xfrm>
          <a:prstGeom prst="rect">
            <a:avLst/>
          </a:prstGeom>
          <a:noFill/>
          <a:ln>
            <a:noFill/>
          </a:ln>
        </p:spPr>
      </p:pic>
      <p:pic>
        <p:nvPicPr>
          <p:cNvPr id="460" name="Google Shape;460;p40"/>
          <p:cNvPicPr preferRelativeResize="0"/>
          <p:nvPr/>
        </p:nvPicPr>
        <p:blipFill>
          <a:blip r:embed="rId7">
            <a:alphaModFix/>
          </a:blip>
          <a:stretch>
            <a:fillRect/>
          </a:stretch>
        </p:blipFill>
        <p:spPr>
          <a:xfrm>
            <a:off x="655900" y="3605537"/>
            <a:ext cx="6229350" cy="3705225"/>
          </a:xfrm>
          <a:prstGeom prst="rect">
            <a:avLst/>
          </a:prstGeom>
          <a:noFill/>
          <a:ln>
            <a:noFill/>
          </a:ln>
        </p:spPr>
      </p:pic>
      <p:sp>
        <p:nvSpPr>
          <p:cNvPr id="461" name="Google Shape;461;p40"/>
          <p:cNvSpPr txBox="1"/>
          <p:nvPr/>
        </p:nvSpPr>
        <p:spPr>
          <a:xfrm>
            <a:off x="-1317775" y="-321200"/>
            <a:ext cx="7541100" cy="2095500"/>
          </a:xfrm>
          <a:prstGeom prst="rect">
            <a:avLst/>
          </a:prstGeom>
          <a:noFill/>
          <a:ln>
            <a:noFill/>
          </a:ln>
        </p:spPr>
        <p:txBody>
          <a:bodyPr anchorCtr="0" anchor="ctr" bIns="45700" lIns="91425" spcFirstLastPara="1" rIns="91425" wrap="square" tIns="45700">
            <a:normAutofit/>
          </a:bodyPr>
          <a:lstStyle/>
          <a:p>
            <a:pPr indent="0" lvl="0" marL="0" marR="0" rtl="0" algn="ctr">
              <a:spcBef>
                <a:spcPts val="0"/>
              </a:spcBef>
              <a:spcAft>
                <a:spcPts val="0"/>
              </a:spcAft>
              <a:buClr>
                <a:schemeClr val="dk1"/>
              </a:buClr>
              <a:buSzPts val="8800"/>
              <a:buFont typeface="Stardos Stencil"/>
              <a:buNone/>
            </a:pPr>
            <a:r>
              <a:rPr lang="fr-FR" sz="8800">
                <a:solidFill>
                  <a:schemeClr val="dk1"/>
                </a:solidFill>
                <a:latin typeface="Stardos Stencil"/>
                <a:ea typeface="Stardos Stencil"/>
                <a:cs typeface="Stardos Stencil"/>
                <a:sym typeface="Stardos Stencil"/>
              </a:rPr>
              <a:t>Paysage</a:t>
            </a:r>
            <a:endParaRPr/>
          </a:p>
        </p:txBody>
      </p:sp>
      <p:sp>
        <p:nvSpPr>
          <p:cNvPr id="462" name="Google Shape;462;p40"/>
          <p:cNvSpPr txBox="1"/>
          <p:nvPr/>
        </p:nvSpPr>
        <p:spPr>
          <a:xfrm>
            <a:off x="441150" y="1255950"/>
            <a:ext cx="105789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3600">
                <a:solidFill>
                  <a:schemeClr val="dk1"/>
                </a:solidFill>
              </a:rPr>
              <a:t>De l’eau au sol</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pic>
        <p:nvPicPr>
          <p:cNvPr id="467" name="Google Shape;467;p41"/>
          <p:cNvPicPr preferRelativeResize="0"/>
          <p:nvPr/>
        </p:nvPicPr>
        <p:blipFill rotWithShape="1">
          <a:blip r:embed="rId3">
            <a:alphaModFix/>
          </a:blip>
          <a:srcRect b="0" l="0" r="0" t="0"/>
          <a:stretch/>
        </p:blipFill>
        <p:spPr>
          <a:xfrm>
            <a:off x="16161454" y="489528"/>
            <a:ext cx="1538992" cy="691572"/>
          </a:xfrm>
          <a:prstGeom prst="rect">
            <a:avLst/>
          </a:prstGeom>
          <a:noFill/>
          <a:ln>
            <a:noFill/>
          </a:ln>
        </p:spPr>
      </p:pic>
      <p:sp>
        <p:nvSpPr>
          <p:cNvPr id="468" name="Google Shape;468;p41"/>
          <p:cNvSpPr txBox="1"/>
          <p:nvPr/>
        </p:nvSpPr>
        <p:spPr>
          <a:xfrm>
            <a:off x="4533900" y="2476500"/>
            <a:ext cx="9220200" cy="30780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t/>
            </a:r>
            <a:endParaRPr/>
          </a:p>
        </p:txBody>
      </p:sp>
      <p:sp>
        <p:nvSpPr>
          <p:cNvPr id="469" name="Google Shape;469;p41"/>
          <p:cNvSpPr txBox="1"/>
          <p:nvPr/>
        </p:nvSpPr>
        <p:spPr>
          <a:xfrm>
            <a:off x="11430000" y="549729"/>
            <a:ext cx="4495800" cy="533400"/>
          </a:xfrm>
          <a:prstGeom prst="rect">
            <a:avLst/>
          </a:prstGeom>
          <a:noFill/>
          <a:ln>
            <a:noFill/>
          </a:ln>
        </p:spPr>
        <p:txBody>
          <a:bodyPr anchorCtr="0" anchor="ctr" bIns="45700" lIns="91425" spcFirstLastPara="1" rIns="91425" wrap="square" tIns="45700">
            <a:normAutofit fontScale="70000" lnSpcReduction="20000"/>
          </a:bodyPr>
          <a:lstStyle/>
          <a:p>
            <a:pPr indent="0" lvl="0" marL="0" rtl="0" algn="ctr">
              <a:spcBef>
                <a:spcPts val="0"/>
              </a:spcBef>
              <a:spcAft>
                <a:spcPts val="0"/>
              </a:spcAft>
              <a:buClr>
                <a:schemeClr val="dk1"/>
              </a:buClr>
              <a:buSzPct val="100000"/>
              <a:buFont typeface="Arial"/>
              <a:buNone/>
            </a:pPr>
            <a:r>
              <a:rPr i="1" lang="fr-FR" sz="2400">
                <a:solidFill>
                  <a:schemeClr val="dk1"/>
                </a:solidFill>
              </a:rPr>
              <a:t>Lots M5.1 et M5.2 – Noisy le Grand (93) - Conception</a:t>
            </a:r>
            <a:endParaRPr i="1" sz="2400">
              <a:solidFill>
                <a:schemeClr val="dk1"/>
              </a:solidFill>
              <a:latin typeface="Arial"/>
              <a:ea typeface="Arial"/>
              <a:cs typeface="Arial"/>
              <a:sym typeface="Arial"/>
            </a:endParaRPr>
          </a:p>
        </p:txBody>
      </p:sp>
      <p:sp>
        <p:nvSpPr>
          <p:cNvPr id="470" name="Google Shape;470;p41"/>
          <p:cNvSpPr txBox="1"/>
          <p:nvPr/>
        </p:nvSpPr>
        <p:spPr>
          <a:xfrm>
            <a:off x="304800" y="9410700"/>
            <a:ext cx="16329300" cy="702000"/>
          </a:xfrm>
          <a:prstGeom prst="rect">
            <a:avLst/>
          </a:prstGeom>
          <a:noFill/>
          <a:ln>
            <a:noFill/>
          </a:ln>
        </p:spPr>
        <p:txBody>
          <a:bodyPr anchorCtr="0" anchor="ctr" bIns="45700" lIns="91425" spcFirstLastPara="1" rIns="91425" wrap="square" tIns="45700">
            <a:normAutofit/>
          </a:bodyPr>
          <a:lstStyle/>
          <a:p>
            <a:pPr indent="0" lvl="0" marL="0" marR="0" rtl="0" algn="l">
              <a:spcBef>
                <a:spcPts val="0"/>
              </a:spcBef>
              <a:spcAft>
                <a:spcPts val="0"/>
              </a:spcAft>
              <a:buClr>
                <a:srgbClr val="C1DF1B"/>
              </a:buClr>
              <a:buSzPts val="2400"/>
              <a:buFont typeface="Arial"/>
              <a:buNone/>
            </a:pPr>
            <a:r>
              <a:rPr lang="fr-FR" sz="2400">
                <a:solidFill>
                  <a:srgbClr val="C1DF1B"/>
                </a:solidFill>
                <a:latin typeface="Arial"/>
                <a:ea typeface="Arial"/>
                <a:cs typeface="Arial"/>
                <a:sym typeface="Arial"/>
              </a:rPr>
              <a:t>Gestion de projet · </a:t>
            </a:r>
            <a:r>
              <a:rPr b="1" lang="fr-FR" sz="2400">
                <a:solidFill>
                  <a:srgbClr val="FFFFFF"/>
                </a:solidFill>
                <a:highlight>
                  <a:srgbClr val="C1DF1B"/>
                </a:highlight>
              </a:rPr>
              <a:t>Territoire et site </a:t>
            </a:r>
            <a:r>
              <a:rPr lang="fr-FR" sz="2400">
                <a:solidFill>
                  <a:srgbClr val="C1DF1B"/>
                </a:solidFill>
                <a:latin typeface="Arial"/>
                <a:ea typeface="Arial"/>
                <a:cs typeface="Arial"/>
                <a:sym typeface="Arial"/>
              </a:rPr>
              <a:t>·  Solidaire · Énergie · </a:t>
            </a:r>
            <a:r>
              <a:rPr b="1" lang="fr-FR" sz="2400">
                <a:solidFill>
                  <a:schemeClr val="lt1"/>
                </a:solidFill>
                <a:highlight>
                  <a:srgbClr val="C1DF1B"/>
                </a:highlight>
                <a:latin typeface="Arial"/>
                <a:ea typeface="Arial"/>
                <a:cs typeface="Arial"/>
                <a:sym typeface="Arial"/>
              </a:rPr>
              <a:t> Eau </a:t>
            </a:r>
            <a:r>
              <a:rPr lang="fr-FR" sz="2400">
                <a:solidFill>
                  <a:srgbClr val="C1DF1B"/>
                </a:solidFill>
                <a:latin typeface="Arial"/>
                <a:ea typeface="Arial"/>
                <a:cs typeface="Arial"/>
                <a:sym typeface="Arial"/>
              </a:rPr>
              <a:t> · Matériaux et autres ressources · Confort et santé </a:t>
            </a:r>
            <a:endParaRPr/>
          </a:p>
        </p:txBody>
      </p:sp>
      <p:cxnSp>
        <p:nvCxnSpPr>
          <p:cNvPr id="471" name="Google Shape;471;p41"/>
          <p:cNvCxnSpPr/>
          <p:nvPr/>
        </p:nvCxnSpPr>
        <p:spPr>
          <a:xfrm>
            <a:off x="381000" y="9410700"/>
            <a:ext cx="12344400" cy="0"/>
          </a:xfrm>
          <a:prstGeom prst="straightConnector1">
            <a:avLst/>
          </a:prstGeom>
          <a:noFill/>
          <a:ln cap="flat" cmpd="sng" w="9525">
            <a:solidFill>
              <a:srgbClr val="C1DF1B"/>
            </a:solidFill>
            <a:prstDash val="solid"/>
            <a:round/>
            <a:headEnd len="sm" w="sm" type="none"/>
            <a:tailEnd len="sm" w="sm" type="none"/>
          </a:ln>
        </p:spPr>
      </p:cxnSp>
      <p:pic>
        <p:nvPicPr>
          <p:cNvPr id="472" name="Google Shape;472;p41"/>
          <p:cNvPicPr preferRelativeResize="0"/>
          <p:nvPr/>
        </p:nvPicPr>
        <p:blipFill>
          <a:blip r:embed="rId4">
            <a:alphaModFix/>
          </a:blip>
          <a:stretch>
            <a:fillRect/>
          </a:stretch>
        </p:blipFill>
        <p:spPr>
          <a:xfrm>
            <a:off x="571475" y="3865275"/>
            <a:ext cx="5350176" cy="3042244"/>
          </a:xfrm>
          <a:prstGeom prst="rect">
            <a:avLst/>
          </a:prstGeom>
          <a:noFill/>
          <a:ln>
            <a:noFill/>
          </a:ln>
        </p:spPr>
      </p:pic>
      <p:sp>
        <p:nvSpPr>
          <p:cNvPr id="473" name="Google Shape;473;p41"/>
          <p:cNvSpPr txBox="1"/>
          <p:nvPr/>
        </p:nvSpPr>
        <p:spPr>
          <a:xfrm>
            <a:off x="942575" y="2476500"/>
            <a:ext cx="3753600" cy="109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FR" sz="3200">
                <a:solidFill>
                  <a:schemeClr val="dk1"/>
                </a:solidFill>
                <a:latin typeface="Calibri"/>
                <a:ea typeface="Calibri"/>
                <a:cs typeface="Calibri"/>
                <a:sym typeface="Calibri"/>
              </a:rPr>
              <a:t>Espaces communs des logements</a:t>
            </a:r>
            <a:endParaRPr sz="3200">
              <a:solidFill>
                <a:schemeClr val="dk1"/>
              </a:solidFill>
              <a:latin typeface="Calibri"/>
              <a:ea typeface="Calibri"/>
              <a:cs typeface="Calibri"/>
              <a:sym typeface="Calibri"/>
            </a:endParaRPr>
          </a:p>
        </p:txBody>
      </p:sp>
      <p:pic>
        <p:nvPicPr>
          <p:cNvPr id="474" name="Google Shape;474;p41"/>
          <p:cNvPicPr preferRelativeResize="0"/>
          <p:nvPr/>
        </p:nvPicPr>
        <p:blipFill>
          <a:blip r:embed="rId5">
            <a:alphaModFix/>
          </a:blip>
          <a:stretch>
            <a:fillRect/>
          </a:stretch>
        </p:blipFill>
        <p:spPr>
          <a:xfrm>
            <a:off x="12507726" y="3865263"/>
            <a:ext cx="5405949" cy="2251075"/>
          </a:xfrm>
          <a:prstGeom prst="rect">
            <a:avLst/>
          </a:prstGeom>
          <a:noFill/>
          <a:ln>
            <a:noFill/>
          </a:ln>
        </p:spPr>
      </p:pic>
      <p:sp>
        <p:nvSpPr>
          <p:cNvPr id="475" name="Google Shape;475;p41"/>
          <p:cNvSpPr txBox="1"/>
          <p:nvPr/>
        </p:nvSpPr>
        <p:spPr>
          <a:xfrm>
            <a:off x="7408025" y="5194975"/>
            <a:ext cx="4283700" cy="60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FR" sz="3200">
                <a:solidFill>
                  <a:schemeClr val="dk1"/>
                </a:solidFill>
                <a:latin typeface="Calibri"/>
                <a:ea typeface="Calibri"/>
                <a:cs typeface="Calibri"/>
                <a:sym typeface="Calibri"/>
              </a:rPr>
              <a:t>Espace crèche</a:t>
            </a:r>
            <a:endParaRPr sz="3200">
              <a:solidFill>
                <a:schemeClr val="dk1"/>
              </a:solidFill>
              <a:latin typeface="Calibri"/>
              <a:ea typeface="Calibri"/>
              <a:cs typeface="Calibri"/>
              <a:sym typeface="Calibri"/>
            </a:endParaRPr>
          </a:p>
        </p:txBody>
      </p:sp>
      <p:sp>
        <p:nvSpPr>
          <p:cNvPr id="476" name="Google Shape;476;p41"/>
          <p:cNvSpPr txBox="1"/>
          <p:nvPr/>
        </p:nvSpPr>
        <p:spPr>
          <a:xfrm>
            <a:off x="13444750" y="2530650"/>
            <a:ext cx="3991500" cy="98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FR" sz="3200">
                <a:solidFill>
                  <a:schemeClr val="dk1"/>
                </a:solidFill>
                <a:latin typeface="Calibri"/>
                <a:ea typeface="Calibri"/>
                <a:cs typeface="Calibri"/>
                <a:sym typeface="Calibri"/>
              </a:rPr>
              <a:t>Jardin EHPAD</a:t>
            </a:r>
            <a:endParaRPr sz="3200">
              <a:solidFill>
                <a:schemeClr val="dk1"/>
              </a:solidFill>
              <a:latin typeface="Calibri"/>
              <a:ea typeface="Calibri"/>
              <a:cs typeface="Calibri"/>
              <a:sym typeface="Calibri"/>
            </a:endParaRPr>
          </a:p>
        </p:txBody>
      </p:sp>
      <p:pic>
        <p:nvPicPr>
          <p:cNvPr id="477" name="Google Shape;477;p41"/>
          <p:cNvPicPr preferRelativeResize="0"/>
          <p:nvPr/>
        </p:nvPicPr>
        <p:blipFill>
          <a:blip r:embed="rId6">
            <a:alphaModFix/>
          </a:blip>
          <a:stretch>
            <a:fillRect/>
          </a:stretch>
        </p:blipFill>
        <p:spPr>
          <a:xfrm>
            <a:off x="6792900" y="6147500"/>
            <a:ext cx="5140776" cy="2964375"/>
          </a:xfrm>
          <a:prstGeom prst="rect">
            <a:avLst/>
          </a:prstGeom>
          <a:noFill/>
          <a:ln>
            <a:noFill/>
          </a:ln>
        </p:spPr>
      </p:pic>
      <p:sp>
        <p:nvSpPr>
          <p:cNvPr id="478" name="Google Shape;478;p41"/>
          <p:cNvSpPr txBox="1"/>
          <p:nvPr/>
        </p:nvSpPr>
        <p:spPr>
          <a:xfrm>
            <a:off x="-1317775" y="-321200"/>
            <a:ext cx="7541100" cy="2095500"/>
          </a:xfrm>
          <a:prstGeom prst="rect">
            <a:avLst/>
          </a:prstGeom>
          <a:noFill/>
          <a:ln>
            <a:noFill/>
          </a:ln>
        </p:spPr>
        <p:txBody>
          <a:bodyPr anchorCtr="0" anchor="ctr" bIns="45700" lIns="91425" spcFirstLastPara="1" rIns="91425" wrap="square" tIns="45700">
            <a:normAutofit/>
          </a:bodyPr>
          <a:lstStyle/>
          <a:p>
            <a:pPr indent="0" lvl="0" marL="0" marR="0" rtl="0" algn="ctr">
              <a:spcBef>
                <a:spcPts val="0"/>
              </a:spcBef>
              <a:spcAft>
                <a:spcPts val="0"/>
              </a:spcAft>
              <a:buClr>
                <a:schemeClr val="dk1"/>
              </a:buClr>
              <a:buSzPts val="8800"/>
              <a:buFont typeface="Stardos Stencil"/>
              <a:buNone/>
            </a:pPr>
            <a:r>
              <a:rPr lang="fr-FR" sz="8800">
                <a:solidFill>
                  <a:schemeClr val="dk1"/>
                </a:solidFill>
                <a:latin typeface="Stardos Stencil"/>
                <a:ea typeface="Stardos Stencil"/>
                <a:cs typeface="Stardos Stencil"/>
                <a:sym typeface="Stardos Stencil"/>
              </a:rPr>
              <a:t>Paysage</a:t>
            </a:r>
            <a:endParaRPr/>
          </a:p>
        </p:txBody>
      </p:sp>
      <p:sp>
        <p:nvSpPr>
          <p:cNvPr id="479" name="Google Shape;479;p41"/>
          <p:cNvSpPr txBox="1"/>
          <p:nvPr/>
        </p:nvSpPr>
        <p:spPr>
          <a:xfrm>
            <a:off x="441150" y="1255950"/>
            <a:ext cx="105789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3600">
                <a:solidFill>
                  <a:schemeClr val="dk1"/>
                </a:solidFill>
              </a:rPr>
              <a:t>Des espaces verts collectifs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83" name="Shape 483"/>
        <p:cNvGrpSpPr/>
        <p:nvPr/>
      </p:nvGrpSpPr>
      <p:grpSpPr>
        <a:xfrm>
          <a:off x="0" y="0"/>
          <a:ext cx="0" cy="0"/>
          <a:chOff x="0" y="0"/>
          <a:chExt cx="0" cy="0"/>
        </a:xfrm>
      </p:grpSpPr>
      <p:pic>
        <p:nvPicPr>
          <p:cNvPr id="484" name="Google Shape;484;p42"/>
          <p:cNvPicPr preferRelativeResize="0"/>
          <p:nvPr/>
        </p:nvPicPr>
        <p:blipFill rotWithShape="1">
          <a:blip r:embed="rId3">
            <a:alphaModFix/>
          </a:blip>
          <a:srcRect b="0" l="0" r="0" t="0"/>
          <a:stretch/>
        </p:blipFill>
        <p:spPr>
          <a:xfrm>
            <a:off x="16161454" y="489528"/>
            <a:ext cx="1538992" cy="691572"/>
          </a:xfrm>
          <a:prstGeom prst="rect">
            <a:avLst/>
          </a:prstGeom>
          <a:noFill/>
          <a:ln>
            <a:noFill/>
          </a:ln>
        </p:spPr>
      </p:pic>
      <p:sp>
        <p:nvSpPr>
          <p:cNvPr id="485" name="Google Shape;485;p42"/>
          <p:cNvSpPr txBox="1"/>
          <p:nvPr/>
        </p:nvSpPr>
        <p:spPr>
          <a:xfrm>
            <a:off x="2209800" y="4762500"/>
            <a:ext cx="13868400" cy="523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fr-FR" sz="2800">
                <a:solidFill>
                  <a:schemeClr val="dk1"/>
                </a:solidFill>
              </a:rPr>
              <a:t>Une démarche énergétique en réflexion</a:t>
            </a:r>
            <a:endParaRPr i="1"/>
          </a:p>
        </p:txBody>
      </p:sp>
      <p:sp>
        <p:nvSpPr>
          <p:cNvPr id="486" name="Google Shape;486;p42"/>
          <p:cNvSpPr txBox="1"/>
          <p:nvPr>
            <p:ph type="title"/>
          </p:nvPr>
        </p:nvSpPr>
        <p:spPr>
          <a:xfrm>
            <a:off x="11430000" y="549729"/>
            <a:ext cx="4495800" cy="533400"/>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chemeClr val="lt1"/>
              </a:buClr>
              <a:buSzPct val="100000"/>
              <a:buFont typeface="Arial"/>
              <a:buNone/>
            </a:pPr>
            <a:r>
              <a:rPr i="1" lang="fr-FR" sz="2400">
                <a:solidFill>
                  <a:schemeClr val="lt1"/>
                </a:solidFill>
                <a:latin typeface="Arial"/>
                <a:ea typeface="Arial"/>
                <a:cs typeface="Arial"/>
                <a:sym typeface="Arial"/>
              </a:rPr>
              <a:t>Nom de l’opération – Ville (Dpt) - Phase</a:t>
            </a:r>
            <a:endParaRPr/>
          </a:p>
        </p:txBody>
      </p:sp>
      <p:sp>
        <p:nvSpPr>
          <p:cNvPr id="487" name="Google Shape;487;p42"/>
          <p:cNvSpPr txBox="1"/>
          <p:nvPr/>
        </p:nvSpPr>
        <p:spPr>
          <a:xfrm>
            <a:off x="11430000" y="549729"/>
            <a:ext cx="4495800" cy="533400"/>
          </a:xfrm>
          <a:prstGeom prst="rect">
            <a:avLst/>
          </a:prstGeom>
          <a:noFill/>
          <a:ln>
            <a:noFill/>
          </a:ln>
        </p:spPr>
        <p:txBody>
          <a:bodyPr anchorCtr="0" anchor="ctr" bIns="45700" lIns="91425" spcFirstLastPara="1" rIns="91425" wrap="square" tIns="45700">
            <a:normAutofit fontScale="70000" lnSpcReduction="20000"/>
          </a:bodyPr>
          <a:lstStyle/>
          <a:p>
            <a:pPr indent="0" lvl="0" marL="0" rtl="0" algn="ctr">
              <a:spcBef>
                <a:spcPts val="0"/>
              </a:spcBef>
              <a:spcAft>
                <a:spcPts val="0"/>
              </a:spcAft>
              <a:buClr>
                <a:schemeClr val="dk1"/>
              </a:buClr>
              <a:buSzPct val="100000"/>
              <a:buFont typeface="Arial"/>
              <a:buNone/>
            </a:pPr>
            <a:r>
              <a:rPr i="1" lang="fr-FR" sz="2400">
                <a:solidFill>
                  <a:schemeClr val="dk1"/>
                </a:solidFill>
              </a:rPr>
              <a:t>Lots M5.1 et M5.2 – Noisy le Grand (93) - Conception</a:t>
            </a:r>
            <a:endParaRPr/>
          </a:p>
        </p:txBody>
      </p:sp>
      <p:sp>
        <p:nvSpPr>
          <p:cNvPr id="488" name="Google Shape;488;p42"/>
          <p:cNvSpPr txBox="1"/>
          <p:nvPr/>
        </p:nvSpPr>
        <p:spPr>
          <a:xfrm>
            <a:off x="457200" y="1609165"/>
            <a:ext cx="51816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a:p>
        </p:txBody>
      </p:sp>
      <p:sp>
        <p:nvSpPr>
          <p:cNvPr id="489" name="Google Shape;489;p42"/>
          <p:cNvSpPr txBox="1"/>
          <p:nvPr/>
        </p:nvSpPr>
        <p:spPr>
          <a:xfrm>
            <a:off x="304800" y="-29125"/>
            <a:ext cx="7541100" cy="2095500"/>
          </a:xfrm>
          <a:prstGeom prst="rect">
            <a:avLst/>
          </a:prstGeom>
          <a:noFill/>
          <a:ln>
            <a:noFill/>
          </a:ln>
        </p:spPr>
        <p:txBody>
          <a:bodyPr anchorCtr="0" anchor="ctr" bIns="45700" lIns="91425" spcFirstLastPara="1" rIns="91425" wrap="square" tIns="45700">
            <a:normAutofit/>
          </a:bodyPr>
          <a:lstStyle/>
          <a:p>
            <a:pPr indent="0" lvl="0" marL="0" marR="0" rtl="0" algn="ctr">
              <a:spcBef>
                <a:spcPts val="0"/>
              </a:spcBef>
              <a:spcAft>
                <a:spcPts val="0"/>
              </a:spcAft>
              <a:buClr>
                <a:schemeClr val="dk1"/>
              </a:buClr>
              <a:buSzPts val="8800"/>
              <a:buFont typeface="Stardos Stencil"/>
              <a:buNone/>
            </a:pPr>
            <a:r>
              <a:rPr lang="fr-FR" sz="8800">
                <a:solidFill>
                  <a:schemeClr val="dk1"/>
                </a:solidFill>
                <a:latin typeface="Stardos Stencil"/>
                <a:ea typeface="Stardos Stencil"/>
                <a:cs typeface="Stardos Stencil"/>
                <a:sym typeface="Stardos Stencil"/>
              </a:rPr>
              <a:t>Energie</a:t>
            </a:r>
            <a:endParaRPr/>
          </a:p>
        </p:txBody>
      </p:sp>
      <p:cxnSp>
        <p:nvCxnSpPr>
          <p:cNvPr id="490" name="Google Shape;490;p42"/>
          <p:cNvCxnSpPr/>
          <p:nvPr/>
        </p:nvCxnSpPr>
        <p:spPr>
          <a:xfrm>
            <a:off x="2095500" y="5442410"/>
            <a:ext cx="14097000" cy="0"/>
          </a:xfrm>
          <a:prstGeom prst="straightConnector1">
            <a:avLst/>
          </a:prstGeom>
          <a:noFill/>
          <a:ln cap="flat" cmpd="sng" w="19050">
            <a:solidFill>
              <a:srgbClr val="C1DF1B"/>
            </a:solidFill>
            <a:prstDash val="solid"/>
            <a:round/>
            <a:headEnd len="sm" w="sm" type="none"/>
            <a:tailEnd len="sm" w="sm" type="none"/>
          </a:ln>
        </p:spPr>
      </p:cxn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pic>
        <p:nvPicPr>
          <p:cNvPr id="495" name="Google Shape;495;p43"/>
          <p:cNvPicPr preferRelativeResize="0"/>
          <p:nvPr/>
        </p:nvPicPr>
        <p:blipFill rotWithShape="1">
          <a:blip r:embed="rId3">
            <a:alphaModFix/>
          </a:blip>
          <a:srcRect b="0" l="0" r="0" t="0"/>
          <a:stretch/>
        </p:blipFill>
        <p:spPr>
          <a:xfrm>
            <a:off x="16161454" y="489528"/>
            <a:ext cx="1538991" cy="691572"/>
          </a:xfrm>
          <a:prstGeom prst="rect">
            <a:avLst/>
          </a:prstGeom>
          <a:noFill/>
          <a:ln>
            <a:noFill/>
          </a:ln>
        </p:spPr>
      </p:pic>
      <p:sp>
        <p:nvSpPr>
          <p:cNvPr id="496" name="Google Shape;496;p43"/>
          <p:cNvSpPr txBox="1"/>
          <p:nvPr/>
        </p:nvSpPr>
        <p:spPr>
          <a:xfrm>
            <a:off x="11430000" y="549729"/>
            <a:ext cx="4495800" cy="533400"/>
          </a:xfrm>
          <a:prstGeom prst="rect">
            <a:avLst/>
          </a:prstGeom>
          <a:noFill/>
          <a:ln>
            <a:noFill/>
          </a:ln>
        </p:spPr>
        <p:txBody>
          <a:bodyPr anchorCtr="0" anchor="ctr" bIns="45700" lIns="91425" spcFirstLastPara="1" rIns="91425" wrap="square" tIns="45700">
            <a:normAutofit fontScale="70000" lnSpcReduction="20000"/>
          </a:bodyPr>
          <a:lstStyle/>
          <a:p>
            <a:pPr indent="0" lvl="0" marL="0" rtl="0" algn="ctr">
              <a:spcBef>
                <a:spcPts val="0"/>
              </a:spcBef>
              <a:spcAft>
                <a:spcPts val="0"/>
              </a:spcAft>
              <a:buClr>
                <a:schemeClr val="dk1"/>
              </a:buClr>
              <a:buSzPct val="100000"/>
              <a:buFont typeface="Arial"/>
              <a:buNone/>
            </a:pPr>
            <a:r>
              <a:rPr i="1" lang="fr-FR" sz="2400">
                <a:solidFill>
                  <a:schemeClr val="dk1"/>
                </a:solidFill>
              </a:rPr>
              <a:t>Lots M5.1 et M5.2 – Noisy le Grand (93) - Conception</a:t>
            </a:r>
            <a:endParaRPr i="1" sz="2400">
              <a:solidFill>
                <a:schemeClr val="dk1"/>
              </a:solidFill>
              <a:latin typeface="Arial"/>
              <a:ea typeface="Arial"/>
              <a:cs typeface="Arial"/>
              <a:sym typeface="Arial"/>
            </a:endParaRPr>
          </a:p>
        </p:txBody>
      </p:sp>
      <p:sp>
        <p:nvSpPr>
          <p:cNvPr id="497" name="Google Shape;497;p43"/>
          <p:cNvSpPr txBox="1"/>
          <p:nvPr/>
        </p:nvSpPr>
        <p:spPr>
          <a:xfrm>
            <a:off x="304800" y="9410700"/>
            <a:ext cx="16807200" cy="702000"/>
          </a:xfrm>
          <a:prstGeom prst="rect">
            <a:avLst/>
          </a:prstGeom>
          <a:noFill/>
          <a:ln>
            <a:noFill/>
          </a:ln>
        </p:spPr>
        <p:txBody>
          <a:bodyPr anchorCtr="0" anchor="ctr" bIns="45700" lIns="91425" spcFirstLastPara="1" rIns="91425" wrap="square" tIns="45700">
            <a:normAutofit/>
          </a:bodyPr>
          <a:lstStyle/>
          <a:p>
            <a:pPr indent="0" lvl="0" marL="0" marR="0" rtl="0" algn="l">
              <a:spcBef>
                <a:spcPts val="0"/>
              </a:spcBef>
              <a:spcAft>
                <a:spcPts val="0"/>
              </a:spcAft>
              <a:buClr>
                <a:srgbClr val="C1DF1B"/>
              </a:buClr>
              <a:buSzPts val="2400"/>
              <a:buFont typeface="Arial"/>
              <a:buNone/>
            </a:pPr>
            <a:r>
              <a:rPr lang="fr-FR" sz="2400">
                <a:solidFill>
                  <a:srgbClr val="C1DF1B"/>
                </a:solidFill>
                <a:latin typeface="Arial"/>
                <a:ea typeface="Arial"/>
                <a:cs typeface="Arial"/>
                <a:sym typeface="Arial"/>
              </a:rPr>
              <a:t>Gestion de projet · Territoire et site ·  Solidaire · </a:t>
            </a:r>
            <a:r>
              <a:rPr b="1" lang="fr-FR" sz="2400">
                <a:solidFill>
                  <a:schemeClr val="lt1"/>
                </a:solidFill>
                <a:highlight>
                  <a:srgbClr val="C1DF1B"/>
                </a:highlight>
                <a:latin typeface="Arial"/>
                <a:ea typeface="Arial"/>
                <a:cs typeface="Arial"/>
                <a:sym typeface="Arial"/>
              </a:rPr>
              <a:t> Énergie </a:t>
            </a:r>
            <a:r>
              <a:rPr lang="fr-FR" sz="2400">
                <a:solidFill>
                  <a:srgbClr val="C1DF1B"/>
                </a:solidFill>
                <a:latin typeface="Arial"/>
                <a:ea typeface="Arial"/>
                <a:cs typeface="Arial"/>
                <a:sym typeface="Arial"/>
              </a:rPr>
              <a:t> · Eau · Matériaux et autres ressources · </a:t>
            </a:r>
            <a:r>
              <a:rPr b="1" lang="fr-FR" sz="2400">
                <a:solidFill>
                  <a:schemeClr val="lt1"/>
                </a:solidFill>
                <a:highlight>
                  <a:srgbClr val="C1DF1B"/>
                </a:highlight>
              </a:rPr>
              <a:t>Confort et santé</a:t>
            </a:r>
            <a:r>
              <a:rPr lang="fr-FR" sz="2400">
                <a:solidFill>
                  <a:srgbClr val="C1DF1B"/>
                </a:solidFill>
                <a:latin typeface="Arial"/>
                <a:ea typeface="Arial"/>
                <a:cs typeface="Arial"/>
                <a:sym typeface="Arial"/>
              </a:rPr>
              <a:t> </a:t>
            </a:r>
            <a:endParaRPr/>
          </a:p>
        </p:txBody>
      </p:sp>
      <p:cxnSp>
        <p:nvCxnSpPr>
          <p:cNvPr id="498" name="Google Shape;498;p43"/>
          <p:cNvCxnSpPr/>
          <p:nvPr/>
        </p:nvCxnSpPr>
        <p:spPr>
          <a:xfrm>
            <a:off x="381000" y="9410700"/>
            <a:ext cx="12344400" cy="0"/>
          </a:xfrm>
          <a:prstGeom prst="straightConnector1">
            <a:avLst/>
          </a:prstGeom>
          <a:noFill/>
          <a:ln cap="flat" cmpd="sng" w="9525">
            <a:solidFill>
              <a:srgbClr val="C1DF1B"/>
            </a:solidFill>
            <a:prstDash val="solid"/>
            <a:round/>
            <a:headEnd len="sm" w="sm" type="none"/>
            <a:tailEnd len="sm" w="sm" type="none"/>
          </a:ln>
        </p:spPr>
      </p:cxnSp>
      <p:pic>
        <p:nvPicPr>
          <p:cNvPr id="499" name="Google Shape;499;p43"/>
          <p:cNvPicPr preferRelativeResize="0"/>
          <p:nvPr/>
        </p:nvPicPr>
        <p:blipFill>
          <a:blip r:embed="rId4">
            <a:alphaModFix/>
          </a:blip>
          <a:stretch>
            <a:fillRect/>
          </a:stretch>
        </p:blipFill>
        <p:spPr>
          <a:xfrm>
            <a:off x="304800" y="2045188"/>
            <a:ext cx="4630825" cy="3084125"/>
          </a:xfrm>
          <a:prstGeom prst="rect">
            <a:avLst/>
          </a:prstGeom>
          <a:noFill/>
          <a:ln>
            <a:noFill/>
          </a:ln>
        </p:spPr>
      </p:pic>
      <p:sp>
        <p:nvSpPr>
          <p:cNvPr id="500" name="Google Shape;500;p43"/>
          <p:cNvSpPr txBox="1"/>
          <p:nvPr/>
        </p:nvSpPr>
        <p:spPr>
          <a:xfrm>
            <a:off x="5694350" y="1811300"/>
            <a:ext cx="11936100" cy="110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FR" sz="3200">
                <a:solidFill>
                  <a:schemeClr val="dk1"/>
                </a:solidFill>
                <a:latin typeface="Calibri"/>
                <a:ea typeface="Calibri"/>
                <a:cs typeface="Calibri"/>
                <a:sym typeface="Calibri"/>
              </a:rPr>
              <a:t>Murs en MOB dans les étages, isolés avec de la fibre de bois (biosourcé et λ = 0,036W/m.K</a:t>
            </a:r>
            <a:endParaRPr sz="3200">
              <a:solidFill>
                <a:schemeClr val="dk1"/>
              </a:solidFill>
              <a:latin typeface="Calibri"/>
              <a:ea typeface="Calibri"/>
              <a:cs typeface="Calibri"/>
              <a:sym typeface="Calibri"/>
            </a:endParaRPr>
          </a:p>
          <a:p>
            <a:pPr indent="0" lvl="0" marL="0" rtl="0" algn="l">
              <a:spcBef>
                <a:spcPts val="0"/>
              </a:spcBef>
              <a:spcAft>
                <a:spcPts val="0"/>
              </a:spcAft>
              <a:buNone/>
            </a:pPr>
            <a:r>
              <a:rPr lang="fr-FR" sz="3200">
                <a:solidFill>
                  <a:schemeClr val="dk1"/>
                </a:solidFill>
                <a:latin typeface="Calibri"/>
                <a:ea typeface="Calibri"/>
                <a:cs typeface="Calibri"/>
                <a:sym typeface="Calibri"/>
              </a:rPr>
              <a:t>Faible inertie</a:t>
            </a:r>
            <a:endParaRPr sz="3200">
              <a:solidFill>
                <a:schemeClr val="dk1"/>
              </a:solidFill>
              <a:latin typeface="Calibri"/>
              <a:ea typeface="Calibri"/>
              <a:cs typeface="Calibri"/>
              <a:sym typeface="Calibri"/>
            </a:endParaRPr>
          </a:p>
          <a:p>
            <a:pPr indent="0" lvl="0" marL="0" rtl="0" algn="l">
              <a:spcBef>
                <a:spcPts val="0"/>
              </a:spcBef>
              <a:spcAft>
                <a:spcPts val="0"/>
              </a:spcAft>
              <a:buNone/>
            </a:pPr>
            <a:r>
              <a:t/>
            </a:r>
            <a:endParaRPr sz="3200">
              <a:solidFill>
                <a:schemeClr val="dk1"/>
              </a:solidFill>
              <a:latin typeface="Calibri"/>
              <a:ea typeface="Calibri"/>
              <a:cs typeface="Calibri"/>
              <a:sym typeface="Calibri"/>
            </a:endParaRPr>
          </a:p>
          <a:p>
            <a:pPr indent="0" lvl="0" marL="0" rtl="0" algn="l">
              <a:spcBef>
                <a:spcPts val="0"/>
              </a:spcBef>
              <a:spcAft>
                <a:spcPts val="0"/>
              </a:spcAft>
              <a:buNone/>
            </a:pPr>
            <a:r>
              <a:rPr lang="fr-FR" sz="3200">
                <a:solidFill>
                  <a:schemeClr val="dk1"/>
                </a:solidFill>
                <a:latin typeface="Calibri"/>
                <a:ea typeface="Calibri"/>
                <a:cs typeface="Calibri"/>
                <a:sym typeface="Calibri"/>
              </a:rPr>
              <a:t>Compensation par structure interne en béton (planchers et structures circulation)</a:t>
            </a:r>
            <a:endParaRPr sz="3200">
              <a:solidFill>
                <a:schemeClr val="dk1"/>
              </a:solidFill>
              <a:latin typeface="Calibri"/>
              <a:ea typeface="Calibri"/>
              <a:cs typeface="Calibri"/>
              <a:sym typeface="Calibri"/>
            </a:endParaRPr>
          </a:p>
          <a:p>
            <a:pPr indent="0" lvl="0" marL="0" rtl="0" algn="l">
              <a:spcBef>
                <a:spcPts val="0"/>
              </a:spcBef>
              <a:spcAft>
                <a:spcPts val="0"/>
              </a:spcAft>
              <a:buNone/>
            </a:pPr>
            <a:r>
              <a:t/>
            </a:r>
            <a:endParaRPr sz="3200">
              <a:solidFill>
                <a:schemeClr val="dk1"/>
              </a:solidFill>
              <a:latin typeface="Calibri"/>
              <a:ea typeface="Calibri"/>
              <a:cs typeface="Calibri"/>
              <a:sym typeface="Calibri"/>
            </a:endParaRPr>
          </a:p>
        </p:txBody>
      </p:sp>
      <p:pic>
        <p:nvPicPr>
          <p:cNvPr id="501" name="Google Shape;501;p43"/>
          <p:cNvPicPr preferRelativeResize="0"/>
          <p:nvPr/>
        </p:nvPicPr>
        <p:blipFill>
          <a:blip r:embed="rId5">
            <a:alphaModFix/>
          </a:blip>
          <a:stretch>
            <a:fillRect/>
          </a:stretch>
        </p:blipFill>
        <p:spPr>
          <a:xfrm>
            <a:off x="304800" y="5457900"/>
            <a:ext cx="3600450" cy="3686175"/>
          </a:xfrm>
          <a:prstGeom prst="rect">
            <a:avLst/>
          </a:prstGeom>
          <a:noFill/>
          <a:ln>
            <a:noFill/>
          </a:ln>
        </p:spPr>
      </p:pic>
      <p:sp>
        <p:nvSpPr>
          <p:cNvPr id="502" name="Google Shape;502;p43"/>
          <p:cNvSpPr txBox="1"/>
          <p:nvPr/>
        </p:nvSpPr>
        <p:spPr>
          <a:xfrm>
            <a:off x="4298925" y="5874975"/>
            <a:ext cx="8522400" cy="326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FR" sz="3200">
                <a:solidFill>
                  <a:schemeClr val="dk1"/>
                </a:solidFill>
                <a:latin typeface="Calibri"/>
                <a:ea typeface="Calibri"/>
                <a:cs typeface="Calibri"/>
                <a:sym typeface="Calibri"/>
              </a:rPr>
              <a:t>Confort d’été à optimiser avec la future STD : </a:t>
            </a:r>
            <a:endParaRPr sz="3200">
              <a:solidFill>
                <a:schemeClr val="dk1"/>
              </a:solidFill>
              <a:latin typeface="Calibri"/>
              <a:ea typeface="Calibri"/>
              <a:cs typeface="Calibri"/>
              <a:sym typeface="Calibri"/>
            </a:endParaRPr>
          </a:p>
          <a:p>
            <a:pPr indent="-431800" lvl="0" marL="457200" rtl="0" algn="l">
              <a:spcBef>
                <a:spcPts val="0"/>
              </a:spcBef>
              <a:spcAft>
                <a:spcPts val="0"/>
              </a:spcAft>
              <a:buClr>
                <a:schemeClr val="dk1"/>
              </a:buClr>
              <a:buSzPts val="3200"/>
              <a:buFont typeface="Calibri"/>
              <a:buChar char="-"/>
            </a:pPr>
            <a:r>
              <a:rPr lang="fr-FR" sz="3200">
                <a:solidFill>
                  <a:schemeClr val="dk1"/>
                </a:solidFill>
                <a:latin typeface="Calibri"/>
                <a:ea typeface="Calibri"/>
                <a:cs typeface="Calibri"/>
                <a:sym typeface="Calibri"/>
              </a:rPr>
              <a:t>optimisation ouverture et protection</a:t>
            </a:r>
            <a:endParaRPr sz="3200">
              <a:solidFill>
                <a:schemeClr val="dk1"/>
              </a:solidFill>
              <a:latin typeface="Calibri"/>
              <a:ea typeface="Calibri"/>
              <a:cs typeface="Calibri"/>
              <a:sym typeface="Calibri"/>
            </a:endParaRPr>
          </a:p>
          <a:p>
            <a:pPr indent="-431800" lvl="0" marL="457200" rtl="0" algn="l">
              <a:spcBef>
                <a:spcPts val="0"/>
              </a:spcBef>
              <a:spcAft>
                <a:spcPts val="0"/>
              </a:spcAft>
              <a:buClr>
                <a:schemeClr val="dk1"/>
              </a:buClr>
              <a:buSzPts val="3200"/>
              <a:buFont typeface="Calibri"/>
              <a:buChar char="-"/>
            </a:pPr>
            <a:r>
              <a:rPr lang="fr-FR" sz="3200">
                <a:solidFill>
                  <a:schemeClr val="dk1"/>
                </a:solidFill>
                <a:latin typeface="Calibri"/>
                <a:ea typeface="Calibri"/>
                <a:cs typeface="Calibri"/>
                <a:sym typeface="Calibri"/>
              </a:rPr>
              <a:t>surventilation / brasseur d’air</a:t>
            </a:r>
            <a:endParaRPr sz="3200">
              <a:solidFill>
                <a:schemeClr val="dk1"/>
              </a:solidFill>
              <a:latin typeface="Calibri"/>
              <a:ea typeface="Calibri"/>
              <a:cs typeface="Calibri"/>
              <a:sym typeface="Calibri"/>
            </a:endParaRPr>
          </a:p>
          <a:p>
            <a:pPr indent="-431800" lvl="0" marL="457200" rtl="0" algn="l">
              <a:spcBef>
                <a:spcPts val="0"/>
              </a:spcBef>
              <a:spcAft>
                <a:spcPts val="0"/>
              </a:spcAft>
              <a:buClr>
                <a:schemeClr val="dk1"/>
              </a:buClr>
              <a:buSzPts val="3200"/>
              <a:buFont typeface="Calibri"/>
              <a:buChar char="-"/>
            </a:pPr>
            <a:r>
              <a:rPr lang="fr-FR" sz="3200">
                <a:solidFill>
                  <a:schemeClr val="dk1"/>
                </a:solidFill>
                <a:latin typeface="Calibri"/>
                <a:ea typeface="Calibri"/>
                <a:cs typeface="Calibri"/>
                <a:sym typeface="Calibri"/>
              </a:rPr>
              <a:t>optimisation de l’inertie</a:t>
            </a:r>
            <a:endParaRPr sz="3200">
              <a:solidFill>
                <a:schemeClr val="dk1"/>
              </a:solidFill>
              <a:latin typeface="Calibri"/>
              <a:ea typeface="Calibri"/>
              <a:cs typeface="Calibri"/>
              <a:sym typeface="Calibri"/>
            </a:endParaRPr>
          </a:p>
        </p:txBody>
      </p:sp>
      <p:pic>
        <p:nvPicPr>
          <p:cNvPr id="503" name="Google Shape;503;p43"/>
          <p:cNvPicPr preferRelativeResize="0"/>
          <p:nvPr/>
        </p:nvPicPr>
        <p:blipFill>
          <a:blip r:embed="rId6">
            <a:alphaModFix/>
          </a:blip>
          <a:stretch>
            <a:fillRect/>
          </a:stretch>
        </p:blipFill>
        <p:spPr>
          <a:xfrm>
            <a:off x="12725400" y="5801475"/>
            <a:ext cx="4330475" cy="2999021"/>
          </a:xfrm>
          <a:prstGeom prst="rect">
            <a:avLst/>
          </a:prstGeom>
          <a:noFill/>
          <a:ln>
            <a:noFill/>
          </a:ln>
        </p:spPr>
      </p:pic>
      <p:sp>
        <p:nvSpPr>
          <p:cNvPr id="504" name="Google Shape;504;p43"/>
          <p:cNvSpPr txBox="1"/>
          <p:nvPr/>
        </p:nvSpPr>
        <p:spPr>
          <a:xfrm>
            <a:off x="-2805450" y="-378875"/>
            <a:ext cx="11636700" cy="2095500"/>
          </a:xfrm>
          <a:prstGeom prst="rect">
            <a:avLst/>
          </a:prstGeom>
          <a:noFill/>
          <a:ln>
            <a:noFill/>
          </a:ln>
        </p:spPr>
        <p:txBody>
          <a:bodyPr anchorCtr="0" anchor="ctr" bIns="45700" lIns="91425" spcFirstLastPara="1" rIns="91425" wrap="square" tIns="45700">
            <a:normAutofit/>
          </a:bodyPr>
          <a:lstStyle/>
          <a:p>
            <a:pPr indent="0" lvl="0" marL="0" marR="0" rtl="0" algn="ctr">
              <a:spcBef>
                <a:spcPts val="0"/>
              </a:spcBef>
              <a:spcAft>
                <a:spcPts val="0"/>
              </a:spcAft>
              <a:buClr>
                <a:schemeClr val="dk1"/>
              </a:buClr>
              <a:buSzPts val="8800"/>
              <a:buFont typeface="Stardos Stencil"/>
              <a:buNone/>
            </a:pPr>
            <a:r>
              <a:rPr lang="fr-FR" sz="8800">
                <a:solidFill>
                  <a:schemeClr val="dk1"/>
                </a:solidFill>
                <a:latin typeface="Stardos Stencil"/>
                <a:ea typeface="Stardos Stencil"/>
                <a:cs typeface="Stardos Stencil"/>
                <a:sym typeface="Stardos Stencil"/>
              </a:rPr>
              <a:t>Enveloppe</a:t>
            </a:r>
            <a:r>
              <a:rPr lang="fr-FR" sz="8800">
                <a:solidFill>
                  <a:schemeClr val="dk1"/>
                </a:solidFill>
                <a:latin typeface="Stardos Stencil"/>
                <a:ea typeface="Stardos Stencil"/>
                <a:cs typeface="Stardos Stencil"/>
                <a:sym typeface="Stardos Stencil"/>
              </a:rPr>
              <a:t>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p44"/>
          <p:cNvSpPr/>
          <p:nvPr/>
        </p:nvSpPr>
        <p:spPr>
          <a:xfrm>
            <a:off x="896471" y="1585705"/>
            <a:ext cx="5275729" cy="585995"/>
          </a:xfrm>
          <a:prstGeom prst="rect">
            <a:avLst/>
          </a:prstGeom>
          <a:solidFill>
            <a:srgbClr val="C1DF1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510" name="Google Shape;510;p44"/>
          <p:cNvPicPr preferRelativeResize="0"/>
          <p:nvPr/>
        </p:nvPicPr>
        <p:blipFill rotWithShape="1">
          <a:blip r:embed="rId3">
            <a:alphaModFix/>
          </a:blip>
          <a:srcRect b="0" l="0" r="0" t="0"/>
          <a:stretch/>
        </p:blipFill>
        <p:spPr>
          <a:xfrm>
            <a:off x="16161454" y="489528"/>
            <a:ext cx="1538992" cy="691572"/>
          </a:xfrm>
          <a:prstGeom prst="rect">
            <a:avLst/>
          </a:prstGeom>
          <a:noFill/>
          <a:ln>
            <a:noFill/>
          </a:ln>
        </p:spPr>
      </p:pic>
      <p:sp>
        <p:nvSpPr>
          <p:cNvPr id="511" name="Google Shape;511;p44"/>
          <p:cNvSpPr/>
          <p:nvPr/>
        </p:nvSpPr>
        <p:spPr>
          <a:xfrm>
            <a:off x="886946" y="1545205"/>
            <a:ext cx="5275800" cy="3486300"/>
          </a:xfrm>
          <a:prstGeom prst="rect">
            <a:avLst/>
          </a:prstGeom>
          <a:noFill/>
          <a:ln cap="flat" cmpd="sng" w="25400">
            <a:solidFill>
              <a:srgbClr val="C1DF1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pic>
        <p:nvPicPr>
          <p:cNvPr descr="flamme.gif" id="512" name="Google Shape;512;p44"/>
          <p:cNvPicPr preferRelativeResize="0"/>
          <p:nvPr/>
        </p:nvPicPr>
        <p:blipFill rotWithShape="1">
          <a:blip r:embed="rId4">
            <a:alphaModFix/>
          </a:blip>
          <a:srcRect b="0" l="0" r="0" t="0"/>
          <a:stretch/>
        </p:blipFill>
        <p:spPr>
          <a:xfrm>
            <a:off x="5581648" y="1545194"/>
            <a:ext cx="571504" cy="667015"/>
          </a:xfrm>
          <a:prstGeom prst="rect">
            <a:avLst/>
          </a:prstGeom>
          <a:noFill/>
          <a:ln>
            <a:noFill/>
          </a:ln>
        </p:spPr>
      </p:pic>
      <p:sp>
        <p:nvSpPr>
          <p:cNvPr id="513" name="Google Shape;513;p44"/>
          <p:cNvSpPr/>
          <p:nvPr/>
        </p:nvSpPr>
        <p:spPr>
          <a:xfrm>
            <a:off x="896471" y="5391150"/>
            <a:ext cx="5275729" cy="3486150"/>
          </a:xfrm>
          <a:prstGeom prst="rect">
            <a:avLst/>
          </a:prstGeom>
          <a:noFill/>
          <a:ln cap="flat" cmpd="sng" w="25400">
            <a:solidFill>
              <a:srgbClr val="C1DF1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514" name="Google Shape;514;p44"/>
          <p:cNvSpPr/>
          <p:nvPr/>
        </p:nvSpPr>
        <p:spPr>
          <a:xfrm>
            <a:off x="12097871" y="5391150"/>
            <a:ext cx="5275729" cy="3486150"/>
          </a:xfrm>
          <a:prstGeom prst="rect">
            <a:avLst/>
          </a:prstGeom>
          <a:noFill/>
          <a:ln cap="flat" cmpd="sng" w="25400">
            <a:solidFill>
              <a:srgbClr val="C1DF1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515" name="Google Shape;515;p44"/>
          <p:cNvSpPr/>
          <p:nvPr/>
        </p:nvSpPr>
        <p:spPr>
          <a:xfrm>
            <a:off x="12125321" y="1593278"/>
            <a:ext cx="5275729" cy="3486150"/>
          </a:xfrm>
          <a:prstGeom prst="rect">
            <a:avLst/>
          </a:prstGeom>
          <a:noFill/>
          <a:ln cap="flat" cmpd="sng" w="25400">
            <a:solidFill>
              <a:srgbClr val="C1DF1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516" name="Google Shape;516;p44"/>
          <p:cNvSpPr/>
          <p:nvPr/>
        </p:nvSpPr>
        <p:spPr>
          <a:xfrm>
            <a:off x="6506135" y="1581150"/>
            <a:ext cx="5275729" cy="3486150"/>
          </a:xfrm>
          <a:prstGeom prst="rect">
            <a:avLst/>
          </a:prstGeom>
          <a:noFill/>
          <a:ln cap="flat" cmpd="sng" w="25400">
            <a:solidFill>
              <a:srgbClr val="C1DF1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517" name="Google Shape;517;p44"/>
          <p:cNvSpPr/>
          <p:nvPr/>
        </p:nvSpPr>
        <p:spPr>
          <a:xfrm>
            <a:off x="6535271" y="5421974"/>
            <a:ext cx="5275729" cy="3486150"/>
          </a:xfrm>
          <a:prstGeom prst="rect">
            <a:avLst/>
          </a:prstGeom>
          <a:noFill/>
          <a:ln cap="flat" cmpd="sng" w="25400">
            <a:solidFill>
              <a:srgbClr val="C1DF1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518" name="Google Shape;518;p44"/>
          <p:cNvSpPr/>
          <p:nvPr/>
        </p:nvSpPr>
        <p:spPr>
          <a:xfrm>
            <a:off x="886947" y="5391148"/>
            <a:ext cx="5275729" cy="585995"/>
          </a:xfrm>
          <a:prstGeom prst="rect">
            <a:avLst/>
          </a:prstGeom>
          <a:solidFill>
            <a:srgbClr val="C1DF1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9" name="Google Shape;519;p44"/>
          <p:cNvSpPr/>
          <p:nvPr/>
        </p:nvSpPr>
        <p:spPr>
          <a:xfrm>
            <a:off x="12088345" y="5391148"/>
            <a:ext cx="5275729" cy="585995"/>
          </a:xfrm>
          <a:prstGeom prst="rect">
            <a:avLst/>
          </a:prstGeom>
          <a:solidFill>
            <a:srgbClr val="C1DF1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0" name="Google Shape;520;p44"/>
          <p:cNvSpPr/>
          <p:nvPr/>
        </p:nvSpPr>
        <p:spPr>
          <a:xfrm>
            <a:off x="12125321" y="1593277"/>
            <a:ext cx="5275729" cy="585995"/>
          </a:xfrm>
          <a:prstGeom prst="rect">
            <a:avLst/>
          </a:prstGeom>
          <a:solidFill>
            <a:srgbClr val="C1DF1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1" name="Google Shape;521;p44"/>
          <p:cNvSpPr/>
          <p:nvPr/>
        </p:nvSpPr>
        <p:spPr>
          <a:xfrm>
            <a:off x="6506135" y="1577740"/>
            <a:ext cx="5275729" cy="585995"/>
          </a:xfrm>
          <a:prstGeom prst="rect">
            <a:avLst/>
          </a:prstGeom>
          <a:solidFill>
            <a:srgbClr val="C1DF1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2" name="Google Shape;522;p44"/>
          <p:cNvSpPr/>
          <p:nvPr/>
        </p:nvSpPr>
        <p:spPr>
          <a:xfrm>
            <a:off x="6525746" y="5430308"/>
            <a:ext cx="5275729" cy="585995"/>
          </a:xfrm>
          <a:prstGeom prst="rect">
            <a:avLst/>
          </a:prstGeom>
          <a:solidFill>
            <a:srgbClr val="C1DF1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3" name="Google Shape;523;p44"/>
          <p:cNvSpPr txBox="1"/>
          <p:nvPr/>
        </p:nvSpPr>
        <p:spPr>
          <a:xfrm>
            <a:off x="886945" y="1617090"/>
            <a:ext cx="411480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fr-FR" sz="2800">
                <a:solidFill>
                  <a:schemeClr val="lt1"/>
                </a:solidFill>
                <a:latin typeface="Arial"/>
                <a:ea typeface="Arial"/>
                <a:cs typeface="Arial"/>
                <a:sym typeface="Arial"/>
              </a:rPr>
              <a:t>CHAUFFAGE</a:t>
            </a:r>
            <a:endParaRPr/>
          </a:p>
        </p:txBody>
      </p:sp>
      <p:sp>
        <p:nvSpPr>
          <p:cNvPr id="524" name="Google Shape;524;p44"/>
          <p:cNvSpPr txBox="1"/>
          <p:nvPr/>
        </p:nvSpPr>
        <p:spPr>
          <a:xfrm>
            <a:off x="905995" y="5443601"/>
            <a:ext cx="411480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fr-FR" sz="2800">
                <a:solidFill>
                  <a:schemeClr val="lt1"/>
                </a:solidFill>
                <a:latin typeface="Arial"/>
                <a:ea typeface="Arial"/>
                <a:cs typeface="Arial"/>
                <a:sym typeface="Arial"/>
              </a:rPr>
              <a:t>REFROIDISSEMENT</a:t>
            </a:r>
            <a:endParaRPr/>
          </a:p>
        </p:txBody>
      </p:sp>
      <p:sp>
        <p:nvSpPr>
          <p:cNvPr id="525" name="Google Shape;525;p44"/>
          <p:cNvSpPr txBox="1"/>
          <p:nvPr/>
        </p:nvSpPr>
        <p:spPr>
          <a:xfrm>
            <a:off x="12097869" y="5422535"/>
            <a:ext cx="411480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fr-FR" sz="2800">
                <a:solidFill>
                  <a:schemeClr val="lt1"/>
                </a:solidFill>
                <a:latin typeface="Arial"/>
                <a:ea typeface="Arial"/>
                <a:cs typeface="Arial"/>
                <a:sym typeface="Arial"/>
              </a:rPr>
              <a:t>ÉCLAIRAGE</a:t>
            </a:r>
            <a:endParaRPr/>
          </a:p>
        </p:txBody>
      </p:sp>
      <p:sp>
        <p:nvSpPr>
          <p:cNvPr id="526" name="Google Shape;526;p44"/>
          <p:cNvSpPr txBox="1"/>
          <p:nvPr/>
        </p:nvSpPr>
        <p:spPr>
          <a:xfrm>
            <a:off x="12134847" y="1632999"/>
            <a:ext cx="411480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fr-FR" sz="2800">
                <a:solidFill>
                  <a:schemeClr val="lt1"/>
                </a:solidFill>
                <a:latin typeface="Arial"/>
                <a:ea typeface="Arial"/>
                <a:cs typeface="Arial"/>
                <a:sym typeface="Arial"/>
              </a:rPr>
              <a:t>VENTILATION</a:t>
            </a:r>
            <a:endParaRPr/>
          </a:p>
        </p:txBody>
      </p:sp>
      <p:sp>
        <p:nvSpPr>
          <p:cNvPr id="527" name="Google Shape;527;p44"/>
          <p:cNvSpPr txBox="1"/>
          <p:nvPr/>
        </p:nvSpPr>
        <p:spPr>
          <a:xfrm>
            <a:off x="6487085" y="1609127"/>
            <a:ext cx="411480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fr-FR" sz="2800">
                <a:solidFill>
                  <a:schemeClr val="lt1"/>
                </a:solidFill>
                <a:latin typeface="Arial"/>
                <a:ea typeface="Arial"/>
                <a:cs typeface="Arial"/>
                <a:sym typeface="Arial"/>
              </a:rPr>
              <a:t>ECS</a:t>
            </a:r>
            <a:endParaRPr/>
          </a:p>
        </p:txBody>
      </p:sp>
      <p:sp>
        <p:nvSpPr>
          <p:cNvPr id="528" name="Google Shape;528;p44"/>
          <p:cNvSpPr txBox="1"/>
          <p:nvPr/>
        </p:nvSpPr>
        <p:spPr>
          <a:xfrm>
            <a:off x="6535269" y="5459644"/>
            <a:ext cx="411480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fr-FR" sz="2800">
                <a:solidFill>
                  <a:schemeClr val="lt1"/>
                </a:solidFill>
                <a:latin typeface="Arial"/>
                <a:ea typeface="Arial"/>
                <a:cs typeface="Arial"/>
                <a:sym typeface="Arial"/>
              </a:rPr>
              <a:t>PRODUCTION D’ÉNERGIE</a:t>
            </a:r>
            <a:endParaRPr/>
          </a:p>
        </p:txBody>
      </p:sp>
      <p:pic>
        <p:nvPicPr>
          <p:cNvPr descr="FLOCON.gif" id="529" name="Google Shape;529;p44"/>
          <p:cNvPicPr preferRelativeResize="0"/>
          <p:nvPr/>
        </p:nvPicPr>
        <p:blipFill rotWithShape="1">
          <a:blip r:embed="rId5">
            <a:alphaModFix/>
          </a:blip>
          <a:srcRect b="0" l="0" r="0" t="0"/>
          <a:stretch/>
        </p:blipFill>
        <p:spPr>
          <a:xfrm>
            <a:off x="5615476" y="5415770"/>
            <a:ext cx="547200" cy="547200"/>
          </a:xfrm>
          <a:prstGeom prst="rect">
            <a:avLst/>
          </a:prstGeom>
          <a:noFill/>
          <a:ln>
            <a:noFill/>
          </a:ln>
        </p:spPr>
      </p:pic>
      <p:pic>
        <p:nvPicPr>
          <p:cNvPr descr="AMPOULE.gif" id="530" name="Google Shape;530;p44"/>
          <p:cNvPicPr preferRelativeResize="0"/>
          <p:nvPr/>
        </p:nvPicPr>
        <p:blipFill rotWithShape="1">
          <a:blip r:embed="rId6">
            <a:alphaModFix/>
          </a:blip>
          <a:srcRect b="0" l="0" r="0" t="0"/>
          <a:stretch/>
        </p:blipFill>
        <p:spPr>
          <a:xfrm>
            <a:off x="16915626" y="5489119"/>
            <a:ext cx="342902" cy="428628"/>
          </a:xfrm>
          <a:prstGeom prst="rect">
            <a:avLst/>
          </a:prstGeom>
          <a:noFill/>
          <a:ln>
            <a:noFill/>
          </a:ln>
        </p:spPr>
      </p:pic>
      <p:pic>
        <p:nvPicPr>
          <p:cNvPr descr="ventil.gif" id="531" name="Google Shape;531;p44"/>
          <p:cNvPicPr preferRelativeResize="0"/>
          <p:nvPr/>
        </p:nvPicPr>
        <p:blipFill rotWithShape="1">
          <a:blip r:embed="rId7">
            <a:alphaModFix/>
          </a:blip>
          <a:srcRect b="0" l="0" r="0" t="0"/>
          <a:stretch/>
        </p:blipFill>
        <p:spPr>
          <a:xfrm>
            <a:off x="16828027" y="1653572"/>
            <a:ext cx="439071" cy="458585"/>
          </a:xfrm>
          <a:prstGeom prst="rect">
            <a:avLst/>
          </a:prstGeom>
          <a:noFill/>
          <a:ln>
            <a:noFill/>
          </a:ln>
        </p:spPr>
      </p:pic>
      <p:pic>
        <p:nvPicPr>
          <p:cNvPr descr="GOUTTE.gif" id="532" name="Google Shape;532;p44"/>
          <p:cNvPicPr preferRelativeResize="0"/>
          <p:nvPr/>
        </p:nvPicPr>
        <p:blipFill rotWithShape="1">
          <a:blip r:embed="rId8">
            <a:alphaModFix/>
          </a:blip>
          <a:srcRect b="0" l="0" r="0" t="0"/>
          <a:stretch/>
        </p:blipFill>
        <p:spPr>
          <a:xfrm>
            <a:off x="11254599" y="1609127"/>
            <a:ext cx="500066" cy="500066"/>
          </a:xfrm>
          <a:prstGeom prst="rect">
            <a:avLst/>
          </a:prstGeom>
          <a:solidFill>
            <a:srgbClr val="C1DF1B"/>
          </a:solidFill>
          <a:ln>
            <a:noFill/>
          </a:ln>
        </p:spPr>
      </p:pic>
      <p:pic>
        <p:nvPicPr>
          <p:cNvPr descr="panneau solaire.gif" id="533" name="Google Shape;533;p44"/>
          <p:cNvPicPr preferRelativeResize="0"/>
          <p:nvPr/>
        </p:nvPicPr>
        <p:blipFill rotWithShape="1">
          <a:blip r:embed="rId9">
            <a:alphaModFix/>
          </a:blip>
          <a:srcRect b="0" l="0" r="0" t="0"/>
          <a:stretch/>
        </p:blipFill>
        <p:spPr>
          <a:xfrm>
            <a:off x="11431032" y="5517888"/>
            <a:ext cx="357190" cy="391208"/>
          </a:xfrm>
          <a:prstGeom prst="rect">
            <a:avLst/>
          </a:prstGeom>
          <a:noFill/>
          <a:ln>
            <a:noFill/>
          </a:ln>
        </p:spPr>
      </p:pic>
      <p:pic>
        <p:nvPicPr>
          <p:cNvPr descr="eolienne.gif" id="534" name="Google Shape;534;p44"/>
          <p:cNvPicPr preferRelativeResize="0"/>
          <p:nvPr/>
        </p:nvPicPr>
        <p:blipFill rotWithShape="1">
          <a:blip r:embed="rId10">
            <a:alphaModFix/>
          </a:blip>
          <a:srcRect b="0" l="0" r="0" t="0"/>
          <a:stretch/>
        </p:blipFill>
        <p:spPr>
          <a:xfrm>
            <a:off x="11073842" y="5480468"/>
            <a:ext cx="357190" cy="504993"/>
          </a:xfrm>
          <a:prstGeom prst="rect">
            <a:avLst/>
          </a:prstGeom>
          <a:noFill/>
          <a:ln>
            <a:noFill/>
          </a:ln>
        </p:spPr>
      </p:pic>
      <p:sp>
        <p:nvSpPr>
          <p:cNvPr id="535" name="Google Shape;535;p44"/>
          <p:cNvSpPr txBox="1"/>
          <p:nvPr/>
        </p:nvSpPr>
        <p:spPr>
          <a:xfrm>
            <a:off x="1278000" y="2482625"/>
            <a:ext cx="4693500" cy="2016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fr-FR" sz="2500">
                <a:solidFill>
                  <a:srgbClr val="7F7F7F"/>
                </a:solidFill>
              </a:rPr>
              <a:t>PAC à récupération de chaleur latente </a:t>
            </a:r>
            <a:endParaRPr i="1" sz="2500">
              <a:solidFill>
                <a:srgbClr val="7F7F7F"/>
              </a:solidFill>
            </a:endParaRPr>
          </a:p>
          <a:p>
            <a:pPr indent="0" lvl="0" marL="0" marR="0" rtl="0" algn="l">
              <a:spcBef>
                <a:spcPts val="0"/>
              </a:spcBef>
              <a:spcAft>
                <a:spcPts val="0"/>
              </a:spcAft>
              <a:buNone/>
            </a:pPr>
            <a:r>
              <a:t/>
            </a:r>
            <a:endParaRPr i="1" sz="2500">
              <a:solidFill>
                <a:srgbClr val="7F7F7F"/>
              </a:solidFill>
            </a:endParaRPr>
          </a:p>
          <a:p>
            <a:pPr indent="0" lvl="0" marL="0" marR="0" rtl="0" algn="l">
              <a:spcBef>
                <a:spcPts val="0"/>
              </a:spcBef>
              <a:spcAft>
                <a:spcPts val="0"/>
              </a:spcAft>
              <a:buNone/>
            </a:pPr>
            <a:r>
              <a:rPr i="1" lang="fr-FR" sz="2500">
                <a:solidFill>
                  <a:srgbClr val="7F7F7F"/>
                </a:solidFill>
              </a:rPr>
              <a:t>Radiateurs dans les logements</a:t>
            </a:r>
            <a:endParaRPr i="1" sz="2500">
              <a:solidFill>
                <a:srgbClr val="7F7F7F"/>
              </a:solidFill>
            </a:endParaRPr>
          </a:p>
          <a:p>
            <a:pPr indent="0" lvl="0" marL="0" marR="0" rtl="0" algn="l">
              <a:spcBef>
                <a:spcPts val="0"/>
              </a:spcBef>
              <a:spcAft>
                <a:spcPts val="0"/>
              </a:spcAft>
              <a:buNone/>
            </a:pPr>
            <a:r>
              <a:rPr i="1" lang="fr-FR" sz="2500">
                <a:solidFill>
                  <a:srgbClr val="7F7F7F"/>
                </a:solidFill>
              </a:rPr>
              <a:t>VC dans les espaces communs</a:t>
            </a:r>
            <a:endParaRPr i="1" sz="2500">
              <a:solidFill>
                <a:srgbClr val="7F7F7F"/>
              </a:solidFill>
            </a:endParaRPr>
          </a:p>
        </p:txBody>
      </p:sp>
      <p:sp>
        <p:nvSpPr>
          <p:cNvPr id="536" name="Google Shape;536;p44"/>
          <p:cNvSpPr txBox="1"/>
          <p:nvPr/>
        </p:nvSpPr>
        <p:spPr>
          <a:xfrm>
            <a:off x="12576737" y="2267213"/>
            <a:ext cx="4251300" cy="2401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fr-FR" sz="2500">
                <a:solidFill>
                  <a:srgbClr val="7F7F7F"/>
                </a:solidFill>
              </a:rPr>
              <a:t>Simple flux dans les logements et les chambres</a:t>
            </a:r>
            <a:endParaRPr i="1" sz="2500">
              <a:solidFill>
                <a:srgbClr val="7F7F7F"/>
              </a:solidFill>
            </a:endParaRPr>
          </a:p>
          <a:p>
            <a:pPr indent="0" lvl="0" marL="0" marR="0" rtl="0" algn="l">
              <a:spcBef>
                <a:spcPts val="0"/>
              </a:spcBef>
              <a:spcAft>
                <a:spcPts val="0"/>
              </a:spcAft>
              <a:buNone/>
            </a:pPr>
            <a:r>
              <a:t/>
            </a:r>
            <a:endParaRPr i="1" sz="2500">
              <a:solidFill>
                <a:srgbClr val="7F7F7F"/>
              </a:solidFill>
            </a:endParaRPr>
          </a:p>
          <a:p>
            <a:pPr indent="0" lvl="0" marL="0" marR="0" rtl="0" algn="l">
              <a:spcBef>
                <a:spcPts val="0"/>
              </a:spcBef>
              <a:spcAft>
                <a:spcPts val="0"/>
              </a:spcAft>
              <a:buNone/>
            </a:pPr>
            <a:r>
              <a:rPr i="1" lang="fr-FR" sz="2500">
                <a:solidFill>
                  <a:srgbClr val="7F7F7F"/>
                </a:solidFill>
              </a:rPr>
              <a:t>Double flux dans espaces commun et service (réseau classe A)</a:t>
            </a:r>
            <a:endParaRPr i="1" sz="2500">
              <a:solidFill>
                <a:srgbClr val="7F7F7F"/>
              </a:solidFill>
            </a:endParaRPr>
          </a:p>
        </p:txBody>
      </p:sp>
      <p:sp>
        <p:nvSpPr>
          <p:cNvPr id="537" name="Google Shape;537;p44"/>
          <p:cNvSpPr txBox="1"/>
          <p:nvPr/>
        </p:nvSpPr>
        <p:spPr>
          <a:xfrm>
            <a:off x="12397050" y="6552363"/>
            <a:ext cx="4251300" cy="163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fr-FR" sz="2500">
                <a:solidFill>
                  <a:srgbClr val="7F7F7F"/>
                </a:solidFill>
              </a:rPr>
              <a:t>LED (&gt;5W/m²)</a:t>
            </a:r>
            <a:endParaRPr i="1" sz="2500">
              <a:solidFill>
                <a:srgbClr val="7F7F7F"/>
              </a:solidFill>
            </a:endParaRPr>
          </a:p>
          <a:p>
            <a:pPr indent="0" lvl="0" marL="0" marR="0" rtl="0" algn="l">
              <a:spcBef>
                <a:spcPts val="0"/>
              </a:spcBef>
              <a:spcAft>
                <a:spcPts val="0"/>
              </a:spcAft>
              <a:buNone/>
            </a:pPr>
            <a:r>
              <a:rPr i="1" lang="fr-FR" sz="2500">
                <a:solidFill>
                  <a:srgbClr val="7F7F7F"/>
                </a:solidFill>
              </a:rPr>
              <a:t>Détection sur parties communes</a:t>
            </a:r>
            <a:endParaRPr i="1" sz="2500">
              <a:solidFill>
                <a:srgbClr val="7F7F7F"/>
              </a:solidFill>
            </a:endParaRPr>
          </a:p>
          <a:p>
            <a:pPr indent="0" lvl="0" marL="0" marR="0" rtl="0" algn="l">
              <a:spcBef>
                <a:spcPts val="0"/>
              </a:spcBef>
              <a:spcAft>
                <a:spcPts val="0"/>
              </a:spcAft>
              <a:buNone/>
            </a:pPr>
            <a:r>
              <a:rPr i="1" lang="fr-FR" sz="2500">
                <a:solidFill>
                  <a:srgbClr val="7F7F7F"/>
                </a:solidFill>
              </a:rPr>
              <a:t>Programmation horaire</a:t>
            </a:r>
            <a:endParaRPr i="1" sz="2500">
              <a:solidFill>
                <a:srgbClr val="7F7F7F"/>
              </a:solidFill>
            </a:endParaRPr>
          </a:p>
        </p:txBody>
      </p:sp>
      <p:sp>
        <p:nvSpPr>
          <p:cNvPr id="538" name="Google Shape;538;p44"/>
          <p:cNvSpPr txBox="1"/>
          <p:nvPr/>
        </p:nvSpPr>
        <p:spPr>
          <a:xfrm>
            <a:off x="7040488" y="2538075"/>
            <a:ext cx="4015800" cy="1246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fr-FR" sz="2500">
                <a:solidFill>
                  <a:srgbClr val="7F7F7F"/>
                </a:solidFill>
              </a:rPr>
              <a:t>PAC à récupération de chaleur latente (Désurchauffeur)</a:t>
            </a:r>
            <a:endParaRPr sz="2500">
              <a:solidFill>
                <a:schemeClr val="dk1"/>
              </a:solidFill>
              <a:latin typeface="Calibri"/>
              <a:ea typeface="Calibri"/>
              <a:cs typeface="Calibri"/>
              <a:sym typeface="Calibri"/>
            </a:endParaRPr>
          </a:p>
        </p:txBody>
      </p:sp>
      <p:sp>
        <p:nvSpPr>
          <p:cNvPr id="539" name="Google Shape;539;p44"/>
          <p:cNvSpPr txBox="1"/>
          <p:nvPr/>
        </p:nvSpPr>
        <p:spPr>
          <a:xfrm>
            <a:off x="7212938" y="6546300"/>
            <a:ext cx="3844200" cy="1246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fr-FR" sz="2500">
                <a:solidFill>
                  <a:srgbClr val="888888"/>
                </a:solidFill>
              </a:rPr>
              <a:t>En cours de réflexion : panneaux </a:t>
            </a:r>
            <a:r>
              <a:rPr i="1" lang="fr-FR" sz="2500">
                <a:solidFill>
                  <a:srgbClr val="888888"/>
                </a:solidFill>
              </a:rPr>
              <a:t>photovoltaïques</a:t>
            </a:r>
            <a:endParaRPr i="1" sz="2500">
              <a:solidFill>
                <a:srgbClr val="888888"/>
              </a:solidFill>
            </a:endParaRPr>
          </a:p>
        </p:txBody>
      </p:sp>
      <p:sp>
        <p:nvSpPr>
          <p:cNvPr id="540" name="Google Shape;540;p44"/>
          <p:cNvSpPr txBox="1"/>
          <p:nvPr/>
        </p:nvSpPr>
        <p:spPr>
          <a:xfrm>
            <a:off x="11430000" y="549729"/>
            <a:ext cx="4495800" cy="533400"/>
          </a:xfrm>
          <a:prstGeom prst="rect">
            <a:avLst/>
          </a:prstGeom>
          <a:noFill/>
          <a:ln>
            <a:noFill/>
          </a:ln>
        </p:spPr>
        <p:txBody>
          <a:bodyPr anchorCtr="0" anchor="ctr" bIns="45700" lIns="91425" spcFirstLastPara="1" rIns="91425" wrap="square" tIns="45700">
            <a:normAutofit fontScale="70000" lnSpcReduction="20000"/>
          </a:bodyPr>
          <a:lstStyle/>
          <a:p>
            <a:pPr indent="0" lvl="0" marL="0" rtl="0" algn="ctr">
              <a:spcBef>
                <a:spcPts val="0"/>
              </a:spcBef>
              <a:spcAft>
                <a:spcPts val="0"/>
              </a:spcAft>
              <a:buClr>
                <a:schemeClr val="dk1"/>
              </a:buClr>
              <a:buSzPct val="100000"/>
              <a:buFont typeface="Arial"/>
              <a:buNone/>
            </a:pPr>
            <a:r>
              <a:rPr i="1" lang="fr-FR" sz="2400">
                <a:solidFill>
                  <a:schemeClr val="dk1"/>
                </a:solidFill>
              </a:rPr>
              <a:t>Lots M5.1 et M5.2 – Noisy le Grand (93) - Conception</a:t>
            </a:r>
            <a:endParaRPr i="1" sz="2400">
              <a:solidFill>
                <a:schemeClr val="dk1"/>
              </a:solidFill>
              <a:latin typeface="Arial"/>
              <a:ea typeface="Arial"/>
              <a:cs typeface="Arial"/>
              <a:sym typeface="Arial"/>
            </a:endParaRPr>
          </a:p>
        </p:txBody>
      </p:sp>
      <p:sp>
        <p:nvSpPr>
          <p:cNvPr id="541" name="Google Shape;541;p44"/>
          <p:cNvSpPr txBox="1"/>
          <p:nvPr/>
        </p:nvSpPr>
        <p:spPr>
          <a:xfrm>
            <a:off x="304800" y="9410700"/>
            <a:ext cx="17260800" cy="702000"/>
          </a:xfrm>
          <a:prstGeom prst="rect">
            <a:avLst/>
          </a:prstGeom>
          <a:noFill/>
          <a:ln>
            <a:noFill/>
          </a:ln>
        </p:spPr>
        <p:txBody>
          <a:bodyPr anchorCtr="0" anchor="ctr" bIns="45700" lIns="91425" spcFirstLastPara="1" rIns="91425" wrap="square" tIns="45700">
            <a:normAutofit/>
          </a:bodyPr>
          <a:lstStyle/>
          <a:p>
            <a:pPr indent="0" lvl="0" marL="0" marR="0" rtl="0" algn="l">
              <a:spcBef>
                <a:spcPts val="0"/>
              </a:spcBef>
              <a:spcAft>
                <a:spcPts val="0"/>
              </a:spcAft>
              <a:buClr>
                <a:srgbClr val="C1DF1B"/>
              </a:buClr>
              <a:buSzPts val="2400"/>
              <a:buFont typeface="Arial"/>
              <a:buNone/>
            </a:pPr>
            <a:r>
              <a:rPr lang="fr-FR" sz="2400">
                <a:solidFill>
                  <a:srgbClr val="C1DF1B"/>
                </a:solidFill>
                <a:latin typeface="Arial"/>
                <a:ea typeface="Arial"/>
                <a:cs typeface="Arial"/>
                <a:sym typeface="Arial"/>
              </a:rPr>
              <a:t>Gestion de projet · Territoire et site ·  Solidaire · </a:t>
            </a:r>
            <a:r>
              <a:rPr b="1" lang="fr-FR" sz="2400">
                <a:solidFill>
                  <a:schemeClr val="lt1"/>
                </a:solidFill>
                <a:highlight>
                  <a:srgbClr val="C1DF1B"/>
                </a:highlight>
                <a:latin typeface="Arial"/>
                <a:ea typeface="Arial"/>
                <a:cs typeface="Arial"/>
                <a:sym typeface="Arial"/>
              </a:rPr>
              <a:t> Énergie </a:t>
            </a:r>
            <a:r>
              <a:rPr lang="fr-FR" sz="2400">
                <a:solidFill>
                  <a:srgbClr val="C1DF1B"/>
                </a:solidFill>
                <a:latin typeface="Arial"/>
                <a:ea typeface="Arial"/>
                <a:cs typeface="Arial"/>
                <a:sym typeface="Arial"/>
              </a:rPr>
              <a:t> · Eau · Matériaux et autres ressources · Confort et santé </a:t>
            </a:r>
            <a:endParaRPr/>
          </a:p>
        </p:txBody>
      </p:sp>
      <p:cxnSp>
        <p:nvCxnSpPr>
          <p:cNvPr id="542" name="Google Shape;542;p44"/>
          <p:cNvCxnSpPr/>
          <p:nvPr/>
        </p:nvCxnSpPr>
        <p:spPr>
          <a:xfrm>
            <a:off x="381000" y="9410700"/>
            <a:ext cx="12344400" cy="0"/>
          </a:xfrm>
          <a:prstGeom prst="straightConnector1">
            <a:avLst/>
          </a:prstGeom>
          <a:noFill/>
          <a:ln cap="flat" cmpd="sng" w="9525">
            <a:solidFill>
              <a:srgbClr val="C1DF1B"/>
            </a:solidFill>
            <a:prstDash val="solid"/>
            <a:round/>
            <a:headEnd len="sm" w="sm" type="none"/>
            <a:tailEnd len="sm" w="sm" type="none"/>
          </a:ln>
        </p:spPr>
      </p:cxnSp>
      <p:sp>
        <p:nvSpPr>
          <p:cNvPr id="543" name="Google Shape;543;p44"/>
          <p:cNvSpPr txBox="1"/>
          <p:nvPr/>
        </p:nvSpPr>
        <p:spPr>
          <a:xfrm>
            <a:off x="1277988" y="6260100"/>
            <a:ext cx="4015800" cy="2401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fr-FR" sz="2500">
                <a:solidFill>
                  <a:srgbClr val="7F7F7F"/>
                </a:solidFill>
              </a:rPr>
              <a:t>PAC à récupération de chaleur latente </a:t>
            </a:r>
            <a:endParaRPr i="1" sz="2500">
              <a:solidFill>
                <a:srgbClr val="7F7F7F"/>
              </a:solidFill>
            </a:endParaRPr>
          </a:p>
          <a:p>
            <a:pPr indent="0" lvl="0" marL="0" marR="0" rtl="0" algn="l">
              <a:spcBef>
                <a:spcPts val="0"/>
              </a:spcBef>
              <a:spcAft>
                <a:spcPts val="0"/>
              </a:spcAft>
              <a:buNone/>
            </a:pPr>
            <a:r>
              <a:t/>
            </a:r>
            <a:endParaRPr i="1" sz="2500">
              <a:solidFill>
                <a:srgbClr val="7F7F7F"/>
              </a:solidFill>
            </a:endParaRPr>
          </a:p>
          <a:p>
            <a:pPr indent="0" lvl="0" marL="0" marR="0" rtl="0" algn="l">
              <a:spcBef>
                <a:spcPts val="0"/>
              </a:spcBef>
              <a:spcAft>
                <a:spcPts val="0"/>
              </a:spcAft>
              <a:buNone/>
            </a:pPr>
            <a:r>
              <a:rPr i="1" lang="fr-FR" sz="2500">
                <a:solidFill>
                  <a:srgbClr val="7F7F7F"/>
                </a:solidFill>
              </a:rPr>
              <a:t>Uniquement dans les espaces communs</a:t>
            </a:r>
            <a:endParaRPr i="1" sz="2500">
              <a:solidFill>
                <a:srgbClr val="7F7F7F"/>
              </a:solidFill>
            </a:endParaRPr>
          </a:p>
          <a:p>
            <a:pPr indent="0" lvl="0" marL="0" marR="0" rtl="0" algn="l">
              <a:spcBef>
                <a:spcPts val="0"/>
              </a:spcBef>
              <a:spcAft>
                <a:spcPts val="0"/>
              </a:spcAft>
              <a:buNone/>
            </a:pPr>
            <a:r>
              <a:rPr i="1" lang="fr-FR" sz="2500">
                <a:solidFill>
                  <a:srgbClr val="7F7F7F"/>
                </a:solidFill>
              </a:rPr>
              <a:t>ET crèche </a:t>
            </a:r>
            <a:endParaRPr i="1" sz="2500">
              <a:solidFill>
                <a:srgbClr val="7F7F7F"/>
              </a:solidFill>
            </a:endParaRPr>
          </a:p>
        </p:txBody>
      </p:sp>
      <p:sp>
        <p:nvSpPr>
          <p:cNvPr id="544" name="Google Shape;544;p44"/>
          <p:cNvSpPr txBox="1"/>
          <p:nvPr/>
        </p:nvSpPr>
        <p:spPr>
          <a:xfrm>
            <a:off x="-1684800" y="-231325"/>
            <a:ext cx="8845500" cy="2095500"/>
          </a:xfrm>
          <a:prstGeom prst="rect">
            <a:avLst/>
          </a:prstGeom>
          <a:noFill/>
          <a:ln>
            <a:noFill/>
          </a:ln>
        </p:spPr>
        <p:txBody>
          <a:bodyPr anchorCtr="0" anchor="ctr" bIns="45700" lIns="91425" spcFirstLastPara="1" rIns="91425" wrap="square" tIns="45700">
            <a:normAutofit/>
          </a:bodyPr>
          <a:lstStyle/>
          <a:p>
            <a:pPr indent="0" lvl="0" marL="0" marR="0" rtl="0" algn="ctr">
              <a:spcBef>
                <a:spcPts val="0"/>
              </a:spcBef>
              <a:spcAft>
                <a:spcPts val="0"/>
              </a:spcAft>
              <a:buClr>
                <a:schemeClr val="dk1"/>
              </a:buClr>
              <a:buSzPts val="8800"/>
              <a:buFont typeface="Stardos Stencil"/>
              <a:buNone/>
            </a:pPr>
            <a:r>
              <a:rPr lang="fr-FR" sz="8800">
                <a:solidFill>
                  <a:schemeClr val="dk1"/>
                </a:solidFill>
                <a:latin typeface="Stardos Stencil"/>
                <a:ea typeface="Stardos Stencil"/>
                <a:cs typeface="Stardos Stencil"/>
                <a:sym typeface="Stardos Stencil"/>
              </a:rPr>
              <a:t>Système</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8" name="Shape 548"/>
        <p:cNvGrpSpPr/>
        <p:nvPr/>
      </p:nvGrpSpPr>
      <p:grpSpPr>
        <a:xfrm>
          <a:off x="0" y="0"/>
          <a:ext cx="0" cy="0"/>
          <a:chOff x="0" y="0"/>
          <a:chExt cx="0" cy="0"/>
        </a:xfrm>
      </p:grpSpPr>
      <p:pic>
        <p:nvPicPr>
          <p:cNvPr id="549" name="Google Shape;549;p45"/>
          <p:cNvPicPr preferRelativeResize="0"/>
          <p:nvPr/>
        </p:nvPicPr>
        <p:blipFill rotWithShape="1">
          <a:blip r:embed="rId3">
            <a:alphaModFix/>
          </a:blip>
          <a:srcRect b="0" l="0" r="0" t="0"/>
          <a:stretch/>
        </p:blipFill>
        <p:spPr>
          <a:xfrm>
            <a:off x="16161454" y="489528"/>
            <a:ext cx="1538992" cy="691572"/>
          </a:xfrm>
          <a:prstGeom prst="rect">
            <a:avLst/>
          </a:prstGeom>
          <a:noFill/>
          <a:ln>
            <a:noFill/>
          </a:ln>
        </p:spPr>
      </p:pic>
      <p:sp>
        <p:nvSpPr>
          <p:cNvPr id="550" name="Google Shape;550;p45"/>
          <p:cNvSpPr txBox="1"/>
          <p:nvPr/>
        </p:nvSpPr>
        <p:spPr>
          <a:xfrm>
            <a:off x="11430000" y="549729"/>
            <a:ext cx="4495800" cy="533400"/>
          </a:xfrm>
          <a:prstGeom prst="rect">
            <a:avLst/>
          </a:prstGeom>
          <a:noFill/>
          <a:ln>
            <a:noFill/>
          </a:ln>
        </p:spPr>
        <p:txBody>
          <a:bodyPr anchorCtr="0" anchor="ctr" bIns="45700" lIns="91425" spcFirstLastPara="1" rIns="91425" wrap="square" tIns="45700">
            <a:normAutofit fontScale="70000" lnSpcReduction="20000"/>
          </a:bodyPr>
          <a:lstStyle/>
          <a:p>
            <a:pPr indent="0" lvl="0" marL="0" rtl="0" algn="ctr">
              <a:spcBef>
                <a:spcPts val="0"/>
              </a:spcBef>
              <a:spcAft>
                <a:spcPts val="0"/>
              </a:spcAft>
              <a:buClr>
                <a:schemeClr val="dk1"/>
              </a:buClr>
              <a:buSzPct val="100000"/>
              <a:buFont typeface="Arial"/>
              <a:buNone/>
            </a:pPr>
            <a:r>
              <a:rPr i="1" lang="fr-FR" sz="2400">
                <a:solidFill>
                  <a:schemeClr val="dk1"/>
                </a:solidFill>
              </a:rPr>
              <a:t>Lots M5.1 et M5.2 – Noisy le Grand (93) - Conception</a:t>
            </a:r>
            <a:endParaRPr i="1" sz="2400">
              <a:solidFill>
                <a:schemeClr val="dk1"/>
              </a:solidFill>
              <a:latin typeface="Arial"/>
              <a:ea typeface="Arial"/>
              <a:cs typeface="Arial"/>
              <a:sym typeface="Arial"/>
            </a:endParaRPr>
          </a:p>
        </p:txBody>
      </p:sp>
      <p:sp>
        <p:nvSpPr>
          <p:cNvPr id="551" name="Google Shape;551;p45"/>
          <p:cNvSpPr txBox="1"/>
          <p:nvPr/>
        </p:nvSpPr>
        <p:spPr>
          <a:xfrm>
            <a:off x="304800" y="9410700"/>
            <a:ext cx="17395800" cy="702000"/>
          </a:xfrm>
          <a:prstGeom prst="rect">
            <a:avLst/>
          </a:prstGeom>
          <a:noFill/>
          <a:ln>
            <a:noFill/>
          </a:ln>
        </p:spPr>
        <p:txBody>
          <a:bodyPr anchorCtr="0" anchor="ctr" bIns="45700" lIns="91425" spcFirstLastPara="1" rIns="91425" wrap="square" tIns="45700">
            <a:normAutofit/>
          </a:bodyPr>
          <a:lstStyle/>
          <a:p>
            <a:pPr indent="0" lvl="0" marL="0" marR="0" rtl="0" algn="l">
              <a:spcBef>
                <a:spcPts val="0"/>
              </a:spcBef>
              <a:spcAft>
                <a:spcPts val="0"/>
              </a:spcAft>
              <a:buClr>
                <a:srgbClr val="C1DF1B"/>
              </a:buClr>
              <a:buSzPts val="2400"/>
              <a:buFont typeface="Arial"/>
              <a:buNone/>
            </a:pPr>
            <a:r>
              <a:rPr lang="fr-FR" sz="2400">
                <a:solidFill>
                  <a:srgbClr val="C1DF1B"/>
                </a:solidFill>
                <a:latin typeface="Arial"/>
                <a:ea typeface="Arial"/>
                <a:cs typeface="Arial"/>
                <a:sym typeface="Arial"/>
              </a:rPr>
              <a:t>Gestion de projet · Territoire et site ·  Solidaire · </a:t>
            </a:r>
            <a:r>
              <a:rPr b="1" lang="fr-FR" sz="2400">
                <a:solidFill>
                  <a:schemeClr val="lt1"/>
                </a:solidFill>
                <a:highlight>
                  <a:srgbClr val="C1DF1B"/>
                </a:highlight>
                <a:latin typeface="Arial"/>
                <a:ea typeface="Arial"/>
                <a:cs typeface="Arial"/>
                <a:sym typeface="Arial"/>
              </a:rPr>
              <a:t> Énergie </a:t>
            </a:r>
            <a:r>
              <a:rPr lang="fr-FR" sz="2400">
                <a:solidFill>
                  <a:srgbClr val="C1DF1B"/>
                </a:solidFill>
                <a:latin typeface="Arial"/>
                <a:ea typeface="Arial"/>
                <a:cs typeface="Arial"/>
                <a:sym typeface="Arial"/>
              </a:rPr>
              <a:t> · Eau · Matériaux et autres ressources · Confort et santé </a:t>
            </a:r>
            <a:endParaRPr/>
          </a:p>
        </p:txBody>
      </p:sp>
      <p:cxnSp>
        <p:nvCxnSpPr>
          <p:cNvPr id="552" name="Google Shape;552;p45"/>
          <p:cNvCxnSpPr/>
          <p:nvPr/>
        </p:nvCxnSpPr>
        <p:spPr>
          <a:xfrm>
            <a:off x="381000" y="9410700"/>
            <a:ext cx="12344400" cy="0"/>
          </a:xfrm>
          <a:prstGeom prst="straightConnector1">
            <a:avLst/>
          </a:prstGeom>
          <a:noFill/>
          <a:ln cap="flat" cmpd="sng" w="9525">
            <a:solidFill>
              <a:srgbClr val="C1DF1B"/>
            </a:solidFill>
            <a:prstDash val="solid"/>
            <a:round/>
            <a:headEnd len="sm" w="sm" type="none"/>
            <a:tailEnd len="sm" w="sm" type="none"/>
          </a:ln>
        </p:spPr>
      </p:cxnSp>
      <p:pic>
        <p:nvPicPr>
          <p:cNvPr id="553" name="Google Shape;553;p45"/>
          <p:cNvPicPr preferRelativeResize="0"/>
          <p:nvPr/>
        </p:nvPicPr>
        <p:blipFill>
          <a:blip r:embed="rId4">
            <a:alphaModFix/>
          </a:blip>
          <a:stretch>
            <a:fillRect/>
          </a:stretch>
        </p:blipFill>
        <p:spPr>
          <a:xfrm>
            <a:off x="152400" y="1333500"/>
            <a:ext cx="10620375" cy="3524250"/>
          </a:xfrm>
          <a:prstGeom prst="rect">
            <a:avLst/>
          </a:prstGeom>
          <a:noFill/>
          <a:ln>
            <a:noFill/>
          </a:ln>
        </p:spPr>
      </p:pic>
      <p:pic>
        <p:nvPicPr>
          <p:cNvPr id="554" name="Google Shape;554;p45"/>
          <p:cNvPicPr preferRelativeResize="0"/>
          <p:nvPr/>
        </p:nvPicPr>
        <p:blipFill>
          <a:blip r:embed="rId5">
            <a:alphaModFix/>
          </a:blip>
          <a:stretch>
            <a:fillRect/>
          </a:stretch>
        </p:blipFill>
        <p:spPr>
          <a:xfrm>
            <a:off x="6918150" y="5540650"/>
            <a:ext cx="10782300" cy="3590925"/>
          </a:xfrm>
          <a:prstGeom prst="rect">
            <a:avLst/>
          </a:prstGeom>
          <a:noFill/>
          <a:ln>
            <a:noFill/>
          </a:ln>
        </p:spPr>
      </p:pic>
      <p:pic>
        <p:nvPicPr>
          <p:cNvPr id="555" name="Google Shape;555;p45"/>
          <p:cNvPicPr preferRelativeResize="0"/>
          <p:nvPr/>
        </p:nvPicPr>
        <p:blipFill>
          <a:blip r:embed="rId6">
            <a:alphaModFix/>
          </a:blip>
          <a:stretch>
            <a:fillRect/>
          </a:stretch>
        </p:blipFill>
        <p:spPr>
          <a:xfrm>
            <a:off x="626650" y="7047050"/>
            <a:ext cx="3737024" cy="1980125"/>
          </a:xfrm>
          <a:prstGeom prst="rect">
            <a:avLst/>
          </a:prstGeom>
          <a:noFill/>
          <a:ln>
            <a:noFill/>
          </a:ln>
        </p:spPr>
      </p:pic>
      <p:sp>
        <p:nvSpPr>
          <p:cNvPr id="556" name="Google Shape;556;p45"/>
          <p:cNvSpPr txBox="1"/>
          <p:nvPr/>
        </p:nvSpPr>
        <p:spPr>
          <a:xfrm>
            <a:off x="3649350" y="8270000"/>
            <a:ext cx="1845300" cy="94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FR" sz="4100">
                <a:solidFill>
                  <a:srgbClr val="54D401"/>
                </a:solidFill>
                <a:latin typeface="Calibri"/>
                <a:ea typeface="Calibri"/>
                <a:cs typeface="Calibri"/>
                <a:sym typeface="Calibri"/>
              </a:rPr>
              <a:t>-15%</a:t>
            </a:r>
            <a:endParaRPr b="1" sz="4100">
              <a:solidFill>
                <a:srgbClr val="54D401"/>
              </a:solidFill>
              <a:latin typeface="Calibri"/>
              <a:ea typeface="Calibri"/>
              <a:cs typeface="Calibri"/>
              <a:sym typeface="Calibri"/>
            </a:endParaRPr>
          </a:p>
        </p:txBody>
      </p:sp>
      <p:sp>
        <p:nvSpPr>
          <p:cNvPr id="557" name="Google Shape;557;p45"/>
          <p:cNvSpPr txBox="1"/>
          <p:nvPr/>
        </p:nvSpPr>
        <p:spPr>
          <a:xfrm>
            <a:off x="12925225" y="2813075"/>
            <a:ext cx="3586500" cy="109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FR" sz="3900">
                <a:solidFill>
                  <a:srgbClr val="54D401"/>
                </a:solidFill>
                <a:latin typeface="Calibri"/>
                <a:ea typeface="Calibri"/>
                <a:cs typeface="Calibri"/>
                <a:sym typeface="Calibri"/>
              </a:rPr>
              <a:t>Plots Logements</a:t>
            </a:r>
            <a:endParaRPr b="1" sz="3900">
              <a:solidFill>
                <a:srgbClr val="54D401"/>
              </a:solidFill>
              <a:latin typeface="Calibri"/>
              <a:ea typeface="Calibri"/>
              <a:cs typeface="Calibri"/>
              <a:sym typeface="Calibri"/>
            </a:endParaRPr>
          </a:p>
        </p:txBody>
      </p:sp>
      <p:sp>
        <p:nvSpPr>
          <p:cNvPr id="558" name="Google Shape;558;p45"/>
          <p:cNvSpPr txBox="1"/>
          <p:nvPr/>
        </p:nvSpPr>
        <p:spPr>
          <a:xfrm>
            <a:off x="-1986650" y="-321200"/>
            <a:ext cx="11636700" cy="2095500"/>
          </a:xfrm>
          <a:prstGeom prst="rect">
            <a:avLst/>
          </a:prstGeom>
          <a:noFill/>
          <a:ln>
            <a:noFill/>
          </a:ln>
        </p:spPr>
        <p:txBody>
          <a:bodyPr anchorCtr="0" anchor="ctr" bIns="45700" lIns="91425" spcFirstLastPara="1" rIns="91425" wrap="square" tIns="45700">
            <a:normAutofit/>
          </a:bodyPr>
          <a:lstStyle/>
          <a:p>
            <a:pPr indent="0" lvl="0" marL="0" marR="0" rtl="0" algn="ctr">
              <a:spcBef>
                <a:spcPts val="0"/>
              </a:spcBef>
              <a:spcAft>
                <a:spcPts val="0"/>
              </a:spcAft>
              <a:buClr>
                <a:schemeClr val="dk1"/>
              </a:buClr>
              <a:buSzPts val="8800"/>
              <a:buFont typeface="Stardos Stencil"/>
              <a:buNone/>
            </a:pPr>
            <a:r>
              <a:rPr lang="fr-FR" sz="8800">
                <a:solidFill>
                  <a:schemeClr val="dk1"/>
                </a:solidFill>
                <a:latin typeface="Stardos Stencil"/>
                <a:ea typeface="Stardos Stencil"/>
                <a:cs typeface="Stardos Stencil"/>
                <a:sym typeface="Stardos Stencil"/>
              </a:rPr>
              <a:t>Performance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pic>
        <p:nvPicPr>
          <p:cNvPr id="150" name="Google Shape;150;p19"/>
          <p:cNvPicPr preferRelativeResize="0"/>
          <p:nvPr/>
        </p:nvPicPr>
        <p:blipFill rotWithShape="1">
          <a:blip r:embed="rId3">
            <a:alphaModFix/>
          </a:blip>
          <a:srcRect b="0" l="0" r="0" t="0"/>
          <a:stretch/>
        </p:blipFill>
        <p:spPr>
          <a:xfrm>
            <a:off x="16161454" y="489528"/>
            <a:ext cx="1538992" cy="691572"/>
          </a:xfrm>
          <a:prstGeom prst="rect">
            <a:avLst/>
          </a:prstGeom>
          <a:noFill/>
          <a:ln>
            <a:noFill/>
          </a:ln>
        </p:spPr>
      </p:pic>
      <p:sp>
        <p:nvSpPr>
          <p:cNvPr id="151" name="Google Shape;151;p19"/>
          <p:cNvSpPr txBox="1"/>
          <p:nvPr/>
        </p:nvSpPr>
        <p:spPr>
          <a:xfrm>
            <a:off x="228600" y="0"/>
            <a:ext cx="7010400" cy="2095500"/>
          </a:xfrm>
          <a:prstGeom prst="rect">
            <a:avLst/>
          </a:prstGeom>
          <a:noFill/>
          <a:ln>
            <a:noFill/>
          </a:ln>
        </p:spPr>
        <p:txBody>
          <a:bodyPr anchorCtr="0" anchor="ctr" bIns="45700" lIns="91425" spcFirstLastPara="1" rIns="91425" wrap="square" tIns="45700">
            <a:normAutofit/>
          </a:bodyPr>
          <a:lstStyle/>
          <a:p>
            <a:pPr indent="0" lvl="0" marL="0" marR="0" rtl="0" algn="ctr">
              <a:spcBef>
                <a:spcPts val="0"/>
              </a:spcBef>
              <a:spcAft>
                <a:spcPts val="0"/>
              </a:spcAft>
              <a:buClr>
                <a:schemeClr val="dk1"/>
              </a:buClr>
              <a:buSzPts val="8800"/>
              <a:buFont typeface="Stardos Stencil"/>
              <a:buNone/>
            </a:pPr>
            <a:r>
              <a:rPr lang="fr-FR" sz="8800">
                <a:solidFill>
                  <a:schemeClr val="dk1"/>
                </a:solidFill>
                <a:latin typeface="Stardos Stencil"/>
                <a:ea typeface="Stardos Stencil"/>
                <a:cs typeface="Stardos Stencil"/>
                <a:sym typeface="Stardos Stencil"/>
              </a:rPr>
              <a:t>L’équipe projet</a:t>
            </a:r>
            <a:endParaRPr/>
          </a:p>
        </p:txBody>
      </p:sp>
      <p:sp>
        <p:nvSpPr>
          <p:cNvPr id="152" name="Google Shape;152;p19"/>
          <p:cNvSpPr txBox="1"/>
          <p:nvPr>
            <p:ph type="title"/>
          </p:nvPr>
        </p:nvSpPr>
        <p:spPr>
          <a:xfrm>
            <a:off x="10382150" y="549725"/>
            <a:ext cx="5543700" cy="533400"/>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chemeClr val="dk1"/>
              </a:buClr>
              <a:buSzPct val="100000"/>
              <a:buFont typeface="Arial"/>
              <a:buNone/>
            </a:pPr>
            <a:r>
              <a:rPr i="1" lang="fr-FR" sz="2400">
                <a:latin typeface="Arial"/>
                <a:ea typeface="Arial"/>
                <a:cs typeface="Arial"/>
                <a:sym typeface="Arial"/>
              </a:rPr>
              <a:t>Lots M5.1 et M5.2</a:t>
            </a:r>
            <a:r>
              <a:rPr i="1" lang="fr-FR" sz="2400">
                <a:latin typeface="Arial"/>
                <a:ea typeface="Arial"/>
                <a:cs typeface="Arial"/>
                <a:sym typeface="Arial"/>
              </a:rPr>
              <a:t> – Noisy le Grand (93) - Conception </a:t>
            </a:r>
            <a:endParaRPr/>
          </a:p>
        </p:txBody>
      </p:sp>
      <p:sp>
        <p:nvSpPr>
          <p:cNvPr id="153" name="Google Shape;153;p19"/>
          <p:cNvSpPr/>
          <p:nvPr/>
        </p:nvSpPr>
        <p:spPr>
          <a:xfrm>
            <a:off x="8439112" y="4273344"/>
            <a:ext cx="2883900" cy="2363400"/>
          </a:xfrm>
          <a:prstGeom prst="hexagon">
            <a:avLst>
              <a:gd fmla="val 25000" name="adj"/>
              <a:gd fmla="val 115470" name="vf"/>
            </a:avLst>
          </a:prstGeom>
          <a:noFill/>
          <a:ln cap="flat" cmpd="sng" w="25400">
            <a:solidFill>
              <a:srgbClr val="C1DF1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100">
              <a:solidFill>
                <a:schemeClr val="lt1"/>
              </a:solidFill>
              <a:latin typeface="Calibri"/>
              <a:ea typeface="Calibri"/>
              <a:cs typeface="Calibri"/>
              <a:sym typeface="Calibri"/>
            </a:endParaRPr>
          </a:p>
        </p:txBody>
      </p:sp>
      <p:sp>
        <p:nvSpPr>
          <p:cNvPr id="154" name="Google Shape;154;p19"/>
          <p:cNvSpPr/>
          <p:nvPr/>
        </p:nvSpPr>
        <p:spPr>
          <a:xfrm>
            <a:off x="10879278" y="2909901"/>
            <a:ext cx="2883900" cy="2363400"/>
          </a:xfrm>
          <a:prstGeom prst="hexagon">
            <a:avLst>
              <a:gd fmla="val 25000" name="adj"/>
              <a:gd fmla="val 115470" name="vf"/>
            </a:avLst>
          </a:prstGeom>
          <a:noFill/>
          <a:ln cap="flat" cmpd="sng" w="25400">
            <a:solidFill>
              <a:srgbClr val="4AACC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100">
              <a:solidFill>
                <a:schemeClr val="lt1"/>
              </a:solidFill>
              <a:latin typeface="Calibri"/>
              <a:ea typeface="Calibri"/>
              <a:cs typeface="Calibri"/>
              <a:sym typeface="Calibri"/>
            </a:endParaRPr>
          </a:p>
        </p:txBody>
      </p:sp>
      <p:sp>
        <p:nvSpPr>
          <p:cNvPr id="155" name="Google Shape;155;p19"/>
          <p:cNvSpPr txBox="1"/>
          <p:nvPr/>
        </p:nvSpPr>
        <p:spPr>
          <a:xfrm>
            <a:off x="11660899" y="3758178"/>
            <a:ext cx="1750500" cy="1062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2100">
                <a:solidFill>
                  <a:schemeClr val="dk1"/>
                </a:solidFill>
              </a:rPr>
              <a:t>Daquin Ferrière &amp; associés</a:t>
            </a:r>
            <a:endParaRPr sz="1700"/>
          </a:p>
        </p:txBody>
      </p:sp>
      <p:sp>
        <p:nvSpPr>
          <p:cNvPr id="156" name="Google Shape;156;p19"/>
          <p:cNvSpPr/>
          <p:nvPr/>
        </p:nvSpPr>
        <p:spPr>
          <a:xfrm>
            <a:off x="10895123" y="5545892"/>
            <a:ext cx="2883900" cy="2363400"/>
          </a:xfrm>
          <a:prstGeom prst="hexagon">
            <a:avLst>
              <a:gd fmla="val 25000" name="adj"/>
              <a:gd fmla="val 115470" name="vf"/>
            </a:avLst>
          </a:prstGeom>
          <a:noFill/>
          <a:ln cap="flat" cmpd="sng" w="25400">
            <a:solidFill>
              <a:srgbClr val="4AACC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100">
              <a:solidFill>
                <a:schemeClr val="lt1"/>
              </a:solidFill>
              <a:latin typeface="Calibri"/>
              <a:ea typeface="Calibri"/>
              <a:cs typeface="Calibri"/>
              <a:sym typeface="Calibri"/>
            </a:endParaRPr>
          </a:p>
        </p:txBody>
      </p:sp>
      <p:sp>
        <p:nvSpPr>
          <p:cNvPr id="157" name="Google Shape;157;p19"/>
          <p:cNvSpPr txBox="1"/>
          <p:nvPr/>
        </p:nvSpPr>
        <p:spPr>
          <a:xfrm>
            <a:off x="11650761" y="6636760"/>
            <a:ext cx="1475700" cy="738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2100">
                <a:solidFill>
                  <a:schemeClr val="dk1"/>
                </a:solidFill>
              </a:rPr>
              <a:t>Topos Paysages</a:t>
            </a:r>
            <a:endParaRPr sz="1700"/>
          </a:p>
        </p:txBody>
      </p:sp>
      <p:sp>
        <p:nvSpPr>
          <p:cNvPr id="158" name="Google Shape;158;p19"/>
          <p:cNvSpPr/>
          <p:nvPr/>
        </p:nvSpPr>
        <p:spPr>
          <a:xfrm>
            <a:off x="8439112" y="6909335"/>
            <a:ext cx="2883900" cy="2363400"/>
          </a:xfrm>
          <a:prstGeom prst="hexagon">
            <a:avLst>
              <a:gd fmla="val 25000" name="adj"/>
              <a:gd fmla="val 115470" name="vf"/>
            </a:avLst>
          </a:prstGeom>
          <a:noFill/>
          <a:ln cap="flat" cmpd="sng" w="25400">
            <a:solidFill>
              <a:srgbClr val="C1DF1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100">
              <a:solidFill>
                <a:schemeClr val="lt1"/>
              </a:solidFill>
              <a:latin typeface="Calibri"/>
              <a:ea typeface="Calibri"/>
              <a:cs typeface="Calibri"/>
              <a:sym typeface="Calibri"/>
            </a:endParaRPr>
          </a:p>
        </p:txBody>
      </p:sp>
      <p:sp>
        <p:nvSpPr>
          <p:cNvPr id="159" name="Google Shape;159;p19"/>
          <p:cNvSpPr/>
          <p:nvPr/>
        </p:nvSpPr>
        <p:spPr>
          <a:xfrm>
            <a:off x="13351135" y="4221404"/>
            <a:ext cx="2883900" cy="2363400"/>
          </a:xfrm>
          <a:prstGeom prst="hexagon">
            <a:avLst>
              <a:gd fmla="val 25000" name="adj"/>
              <a:gd fmla="val 115470" name="vf"/>
            </a:avLst>
          </a:prstGeom>
          <a:noFill/>
          <a:ln cap="flat" cmpd="sng" w="25400">
            <a:solidFill>
              <a:srgbClr val="3B448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100">
              <a:solidFill>
                <a:schemeClr val="lt1"/>
              </a:solidFill>
              <a:latin typeface="Calibri"/>
              <a:ea typeface="Calibri"/>
              <a:cs typeface="Calibri"/>
              <a:sym typeface="Calibri"/>
            </a:endParaRPr>
          </a:p>
        </p:txBody>
      </p:sp>
      <p:sp>
        <p:nvSpPr>
          <p:cNvPr id="160" name="Google Shape;160;p19"/>
          <p:cNvSpPr txBox="1"/>
          <p:nvPr/>
        </p:nvSpPr>
        <p:spPr>
          <a:xfrm>
            <a:off x="14093975" y="5241175"/>
            <a:ext cx="1656600" cy="1062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2100">
                <a:solidFill>
                  <a:schemeClr val="dk1"/>
                </a:solidFill>
              </a:rPr>
              <a:t>Omnium Général d’ingénierie</a:t>
            </a:r>
            <a:endParaRPr sz="1700"/>
          </a:p>
        </p:txBody>
      </p:sp>
      <p:sp>
        <p:nvSpPr>
          <p:cNvPr id="161" name="Google Shape;161;p19"/>
          <p:cNvSpPr/>
          <p:nvPr/>
        </p:nvSpPr>
        <p:spPr>
          <a:xfrm>
            <a:off x="1386113" y="4273354"/>
            <a:ext cx="2883900" cy="2363400"/>
          </a:xfrm>
          <a:prstGeom prst="hexagon">
            <a:avLst>
              <a:gd fmla="val 25000" name="adj"/>
              <a:gd fmla="val 115470" name="vf"/>
            </a:avLst>
          </a:prstGeom>
          <a:noFill/>
          <a:ln cap="flat" cmpd="sng" w="25400">
            <a:solidFill>
              <a:srgbClr val="A64D7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100">
              <a:solidFill>
                <a:schemeClr val="lt1"/>
              </a:solidFill>
              <a:latin typeface="Calibri"/>
              <a:ea typeface="Calibri"/>
              <a:cs typeface="Calibri"/>
              <a:sym typeface="Calibri"/>
            </a:endParaRPr>
          </a:p>
        </p:txBody>
      </p:sp>
      <p:sp>
        <p:nvSpPr>
          <p:cNvPr id="162" name="Google Shape;162;p19"/>
          <p:cNvSpPr txBox="1"/>
          <p:nvPr/>
        </p:nvSpPr>
        <p:spPr>
          <a:xfrm>
            <a:off x="2141949" y="5545888"/>
            <a:ext cx="1475700" cy="677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2100">
                <a:solidFill>
                  <a:schemeClr val="dk1"/>
                </a:solidFill>
              </a:rPr>
              <a:t>Âge  d’Or</a:t>
            </a:r>
            <a:endParaRPr sz="1700"/>
          </a:p>
          <a:p>
            <a:pPr indent="0" lvl="0" marL="0" marR="0" rtl="0" algn="l">
              <a:spcBef>
                <a:spcPts val="0"/>
              </a:spcBef>
              <a:spcAft>
                <a:spcPts val="0"/>
              </a:spcAft>
              <a:buNone/>
            </a:pPr>
            <a:r>
              <a:t/>
            </a:r>
            <a:endParaRPr sz="1700"/>
          </a:p>
        </p:txBody>
      </p:sp>
      <p:sp>
        <p:nvSpPr>
          <p:cNvPr id="163" name="Google Shape;163;p19"/>
          <p:cNvSpPr/>
          <p:nvPr/>
        </p:nvSpPr>
        <p:spPr>
          <a:xfrm>
            <a:off x="5998946" y="3000798"/>
            <a:ext cx="2883900" cy="2363400"/>
          </a:xfrm>
          <a:prstGeom prst="hexagon">
            <a:avLst>
              <a:gd fmla="val 25000" name="adj"/>
              <a:gd fmla="val 115470" name="vf"/>
            </a:avLst>
          </a:prstGeom>
          <a:noFill/>
          <a:ln cap="flat" cmpd="sng" w="25400">
            <a:solidFill>
              <a:srgbClr val="C1DF1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100">
              <a:solidFill>
                <a:schemeClr val="lt1"/>
              </a:solidFill>
              <a:latin typeface="Calibri"/>
              <a:ea typeface="Calibri"/>
              <a:cs typeface="Calibri"/>
              <a:sym typeface="Calibri"/>
            </a:endParaRPr>
          </a:p>
        </p:txBody>
      </p:sp>
      <p:sp>
        <p:nvSpPr>
          <p:cNvPr id="164" name="Google Shape;164;p19"/>
          <p:cNvSpPr txBox="1"/>
          <p:nvPr/>
        </p:nvSpPr>
        <p:spPr>
          <a:xfrm>
            <a:off x="6621374" y="3988925"/>
            <a:ext cx="1750500" cy="738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2100">
                <a:solidFill>
                  <a:schemeClr val="dk1"/>
                </a:solidFill>
              </a:rPr>
              <a:t>IMMOBLEU</a:t>
            </a:r>
            <a:endParaRPr sz="1700"/>
          </a:p>
          <a:p>
            <a:pPr indent="0" lvl="0" marL="0" marR="0" rtl="0" algn="l">
              <a:spcBef>
                <a:spcPts val="0"/>
              </a:spcBef>
              <a:spcAft>
                <a:spcPts val="0"/>
              </a:spcAft>
              <a:buNone/>
            </a:pPr>
            <a:r>
              <a:rPr lang="fr-FR" sz="2100">
                <a:solidFill>
                  <a:schemeClr val="dk1"/>
                </a:solidFill>
              </a:rPr>
              <a:t>Promotion</a:t>
            </a:r>
            <a:endParaRPr sz="1700"/>
          </a:p>
        </p:txBody>
      </p:sp>
      <p:sp>
        <p:nvSpPr>
          <p:cNvPr id="165" name="Google Shape;165;p19"/>
          <p:cNvSpPr/>
          <p:nvPr/>
        </p:nvSpPr>
        <p:spPr>
          <a:xfrm>
            <a:off x="5971668" y="5636789"/>
            <a:ext cx="2883900" cy="2363400"/>
          </a:xfrm>
          <a:prstGeom prst="hexagon">
            <a:avLst>
              <a:gd fmla="val 25000" name="adj"/>
              <a:gd fmla="val 115470" name="vf"/>
            </a:avLst>
          </a:prstGeom>
          <a:noFill/>
          <a:ln cap="flat" cmpd="sng" w="25400">
            <a:solidFill>
              <a:srgbClr val="C1DF1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100">
              <a:solidFill>
                <a:schemeClr val="lt1"/>
              </a:solidFill>
              <a:latin typeface="Calibri"/>
              <a:ea typeface="Calibri"/>
              <a:cs typeface="Calibri"/>
              <a:sym typeface="Calibri"/>
            </a:endParaRPr>
          </a:p>
        </p:txBody>
      </p:sp>
      <p:sp>
        <p:nvSpPr>
          <p:cNvPr id="166" name="Google Shape;166;p19"/>
          <p:cNvSpPr txBox="1"/>
          <p:nvPr/>
        </p:nvSpPr>
        <p:spPr>
          <a:xfrm>
            <a:off x="6579752" y="6909325"/>
            <a:ext cx="1722300" cy="415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2100">
                <a:solidFill>
                  <a:schemeClr val="dk1"/>
                </a:solidFill>
              </a:rPr>
              <a:t>SPB Conseil</a:t>
            </a:r>
            <a:endParaRPr sz="1700"/>
          </a:p>
        </p:txBody>
      </p:sp>
      <p:sp>
        <p:nvSpPr>
          <p:cNvPr id="167" name="Google Shape;167;p19"/>
          <p:cNvSpPr txBox="1"/>
          <p:nvPr/>
        </p:nvSpPr>
        <p:spPr>
          <a:xfrm>
            <a:off x="6621363" y="3342674"/>
            <a:ext cx="1475700" cy="415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fr-FR" sz="2100">
                <a:solidFill>
                  <a:schemeClr val="dk1"/>
                </a:solidFill>
              </a:rPr>
              <a:t>MOA</a:t>
            </a:r>
            <a:endParaRPr b="1" sz="1700"/>
          </a:p>
        </p:txBody>
      </p:sp>
      <p:sp>
        <p:nvSpPr>
          <p:cNvPr id="168" name="Google Shape;168;p19"/>
          <p:cNvSpPr txBox="1"/>
          <p:nvPr/>
        </p:nvSpPr>
        <p:spPr>
          <a:xfrm>
            <a:off x="6675828" y="6042457"/>
            <a:ext cx="1475700" cy="415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fr-FR" sz="2100">
                <a:solidFill>
                  <a:schemeClr val="dk1"/>
                </a:solidFill>
              </a:rPr>
              <a:t>AMO</a:t>
            </a:r>
            <a:endParaRPr b="1" sz="1700"/>
          </a:p>
        </p:txBody>
      </p:sp>
      <p:sp>
        <p:nvSpPr>
          <p:cNvPr id="169" name="Google Shape;169;p19"/>
          <p:cNvSpPr txBox="1"/>
          <p:nvPr/>
        </p:nvSpPr>
        <p:spPr>
          <a:xfrm>
            <a:off x="9054936" y="5241174"/>
            <a:ext cx="1922700" cy="1062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2100">
                <a:solidFill>
                  <a:schemeClr val="dk1"/>
                </a:solidFill>
              </a:rPr>
              <a:t>Socotec Immobilier Durable</a:t>
            </a:r>
            <a:endParaRPr sz="1700"/>
          </a:p>
        </p:txBody>
      </p:sp>
      <p:sp>
        <p:nvSpPr>
          <p:cNvPr id="170" name="Google Shape;170;p19"/>
          <p:cNvSpPr txBox="1"/>
          <p:nvPr/>
        </p:nvSpPr>
        <p:spPr>
          <a:xfrm>
            <a:off x="9143343" y="4553717"/>
            <a:ext cx="1475700" cy="415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fr-FR" sz="2100">
                <a:solidFill>
                  <a:schemeClr val="dk1"/>
                </a:solidFill>
              </a:rPr>
              <a:t>AMO DD</a:t>
            </a:r>
            <a:endParaRPr b="1" sz="1700"/>
          </a:p>
        </p:txBody>
      </p:sp>
      <p:sp>
        <p:nvSpPr>
          <p:cNvPr id="171" name="Google Shape;171;p19"/>
          <p:cNvSpPr txBox="1"/>
          <p:nvPr/>
        </p:nvSpPr>
        <p:spPr>
          <a:xfrm>
            <a:off x="9143351" y="8000200"/>
            <a:ext cx="1475700" cy="738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2100">
                <a:solidFill>
                  <a:schemeClr val="dk1"/>
                </a:solidFill>
              </a:rPr>
              <a:t>P. CETECH</a:t>
            </a:r>
            <a:endParaRPr sz="1700"/>
          </a:p>
        </p:txBody>
      </p:sp>
      <p:sp>
        <p:nvSpPr>
          <p:cNvPr id="172" name="Google Shape;172;p19"/>
          <p:cNvSpPr txBox="1"/>
          <p:nvPr/>
        </p:nvSpPr>
        <p:spPr>
          <a:xfrm>
            <a:off x="9014190" y="7260511"/>
            <a:ext cx="1722300" cy="415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fr-FR" sz="2100">
                <a:solidFill>
                  <a:schemeClr val="dk1"/>
                </a:solidFill>
              </a:rPr>
              <a:t>BET interne</a:t>
            </a:r>
            <a:endParaRPr b="1" sz="1700"/>
          </a:p>
        </p:txBody>
      </p:sp>
      <p:sp>
        <p:nvSpPr>
          <p:cNvPr id="173" name="Google Shape;173;p19"/>
          <p:cNvSpPr txBox="1"/>
          <p:nvPr/>
        </p:nvSpPr>
        <p:spPr>
          <a:xfrm>
            <a:off x="11474055" y="5896857"/>
            <a:ext cx="1829100" cy="415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fr-FR" sz="2100">
                <a:solidFill>
                  <a:schemeClr val="dk1"/>
                </a:solidFill>
              </a:rPr>
              <a:t>Paysagiste </a:t>
            </a:r>
            <a:endParaRPr b="1" sz="1700"/>
          </a:p>
        </p:txBody>
      </p:sp>
      <p:sp>
        <p:nvSpPr>
          <p:cNvPr id="174" name="Google Shape;174;p19"/>
          <p:cNvSpPr txBox="1"/>
          <p:nvPr/>
        </p:nvSpPr>
        <p:spPr>
          <a:xfrm>
            <a:off x="11472757" y="3185146"/>
            <a:ext cx="1728600" cy="415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fr-FR" sz="2100">
                <a:solidFill>
                  <a:schemeClr val="dk1"/>
                </a:solidFill>
              </a:rPr>
              <a:t>Architecte</a:t>
            </a:r>
            <a:endParaRPr b="1" sz="1700"/>
          </a:p>
        </p:txBody>
      </p:sp>
      <p:sp>
        <p:nvSpPr>
          <p:cNvPr id="175" name="Google Shape;175;p19"/>
          <p:cNvSpPr txBox="1"/>
          <p:nvPr/>
        </p:nvSpPr>
        <p:spPr>
          <a:xfrm>
            <a:off x="14184414" y="4553726"/>
            <a:ext cx="1475700" cy="415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2100"/>
              <a:t>BET VRD</a:t>
            </a:r>
            <a:endParaRPr b="1" sz="2100"/>
          </a:p>
        </p:txBody>
      </p:sp>
      <p:sp>
        <p:nvSpPr>
          <p:cNvPr id="176" name="Google Shape;176;p19"/>
          <p:cNvSpPr txBox="1"/>
          <p:nvPr/>
        </p:nvSpPr>
        <p:spPr>
          <a:xfrm>
            <a:off x="1913525" y="4540100"/>
            <a:ext cx="1829100" cy="7389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fr-FR" sz="2100">
                <a:solidFill>
                  <a:schemeClr val="dk1"/>
                </a:solidFill>
              </a:rPr>
              <a:t>Gestionnaire EHPAD</a:t>
            </a:r>
            <a:endParaRPr b="1" sz="1700"/>
          </a:p>
        </p:txBody>
      </p:sp>
      <p:sp>
        <p:nvSpPr>
          <p:cNvPr id="177" name="Google Shape;177;p19"/>
          <p:cNvSpPr txBox="1"/>
          <p:nvPr/>
        </p:nvSpPr>
        <p:spPr>
          <a:xfrm>
            <a:off x="734425" y="2849200"/>
            <a:ext cx="4772700" cy="93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FR" sz="2500">
                <a:solidFill>
                  <a:schemeClr val="dk1"/>
                </a:solidFill>
                <a:latin typeface="Calibri"/>
                <a:ea typeface="Calibri"/>
                <a:cs typeface="Calibri"/>
                <a:sym typeface="Calibri"/>
              </a:rPr>
              <a:t>Futurs utilisateurs connus en conception</a:t>
            </a:r>
            <a:endParaRPr sz="2500">
              <a:solidFill>
                <a:schemeClr val="dk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pic>
        <p:nvPicPr>
          <p:cNvPr id="563" name="Google Shape;563;p46"/>
          <p:cNvPicPr preferRelativeResize="0"/>
          <p:nvPr/>
        </p:nvPicPr>
        <p:blipFill rotWithShape="1">
          <a:blip r:embed="rId3">
            <a:alphaModFix/>
          </a:blip>
          <a:srcRect b="0" l="0" r="0" t="0"/>
          <a:stretch/>
        </p:blipFill>
        <p:spPr>
          <a:xfrm>
            <a:off x="16161454" y="489528"/>
            <a:ext cx="1538991" cy="691572"/>
          </a:xfrm>
          <a:prstGeom prst="rect">
            <a:avLst/>
          </a:prstGeom>
          <a:noFill/>
          <a:ln>
            <a:noFill/>
          </a:ln>
        </p:spPr>
      </p:pic>
      <p:sp>
        <p:nvSpPr>
          <p:cNvPr id="564" name="Google Shape;564;p46"/>
          <p:cNvSpPr txBox="1"/>
          <p:nvPr/>
        </p:nvSpPr>
        <p:spPr>
          <a:xfrm>
            <a:off x="11430000" y="549729"/>
            <a:ext cx="4495800" cy="533400"/>
          </a:xfrm>
          <a:prstGeom prst="rect">
            <a:avLst/>
          </a:prstGeom>
          <a:noFill/>
          <a:ln>
            <a:noFill/>
          </a:ln>
        </p:spPr>
        <p:txBody>
          <a:bodyPr anchorCtr="0" anchor="ctr" bIns="45700" lIns="91425" spcFirstLastPara="1" rIns="91425" wrap="square" tIns="45700">
            <a:normAutofit fontScale="70000" lnSpcReduction="20000"/>
          </a:bodyPr>
          <a:lstStyle/>
          <a:p>
            <a:pPr indent="0" lvl="0" marL="0" rtl="0" algn="ctr">
              <a:spcBef>
                <a:spcPts val="0"/>
              </a:spcBef>
              <a:spcAft>
                <a:spcPts val="0"/>
              </a:spcAft>
              <a:buClr>
                <a:schemeClr val="dk1"/>
              </a:buClr>
              <a:buSzPct val="100000"/>
              <a:buFont typeface="Arial"/>
              <a:buNone/>
            </a:pPr>
            <a:r>
              <a:rPr i="1" lang="fr-FR" sz="2400">
                <a:solidFill>
                  <a:schemeClr val="dk1"/>
                </a:solidFill>
              </a:rPr>
              <a:t>Lots M5.1 et M5.2 – Noisy le Grand (93) - Conception</a:t>
            </a:r>
            <a:endParaRPr i="1" sz="2400">
              <a:solidFill>
                <a:schemeClr val="dk1"/>
              </a:solidFill>
              <a:latin typeface="Arial"/>
              <a:ea typeface="Arial"/>
              <a:cs typeface="Arial"/>
              <a:sym typeface="Arial"/>
            </a:endParaRPr>
          </a:p>
        </p:txBody>
      </p:sp>
      <p:sp>
        <p:nvSpPr>
          <p:cNvPr id="565" name="Google Shape;565;p46"/>
          <p:cNvSpPr txBox="1"/>
          <p:nvPr/>
        </p:nvSpPr>
        <p:spPr>
          <a:xfrm>
            <a:off x="304800" y="9410700"/>
            <a:ext cx="17395800" cy="702000"/>
          </a:xfrm>
          <a:prstGeom prst="rect">
            <a:avLst/>
          </a:prstGeom>
          <a:noFill/>
          <a:ln>
            <a:noFill/>
          </a:ln>
        </p:spPr>
        <p:txBody>
          <a:bodyPr anchorCtr="0" anchor="ctr" bIns="45700" lIns="91425" spcFirstLastPara="1" rIns="91425" wrap="square" tIns="45700">
            <a:normAutofit/>
          </a:bodyPr>
          <a:lstStyle/>
          <a:p>
            <a:pPr indent="0" lvl="0" marL="0" marR="0" rtl="0" algn="l">
              <a:spcBef>
                <a:spcPts val="0"/>
              </a:spcBef>
              <a:spcAft>
                <a:spcPts val="0"/>
              </a:spcAft>
              <a:buClr>
                <a:srgbClr val="C1DF1B"/>
              </a:buClr>
              <a:buSzPts val="2400"/>
              <a:buFont typeface="Arial"/>
              <a:buNone/>
            </a:pPr>
            <a:r>
              <a:rPr lang="fr-FR" sz="2400">
                <a:solidFill>
                  <a:srgbClr val="C1DF1B"/>
                </a:solidFill>
                <a:latin typeface="Arial"/>
                <a:ea typeface="Arial"/>
                <a:cs typeface="Arial"/>
                <a:sym typeface="Arial"/>
              </a:rPr>
              <a:t>Gestion de projet · Territoire et site ·  Solidaire · </a:t>
            </a:r>
            <a:r>
              <a:rPr b="1" lang="fr-FR" sz="2400">
                <a:solidFill>
                  <a:schemeClr val="lt1"/>
                </a:solidFill>
                <a:highlight>
                  <a:srgbClr val="C1DF1B"/>
                </a:highlight>
                <a:latin typeface="Arial"/>
                <a:ea typeface="Arial"/>
                <a:cs typeface="Arial"/>
                <a:sym typeface="Arial"/>
              </a:rPr>
              <a:t> Énergie </a:t>
            </a:r>
            <a:r>
              <a:rPr lang="fr-FR" sz="2400">
                <a:solidFill>
                  <a:srgbClr val="C1DF1B"/>
                </a:solidFill>
                <a:latin typeface="Arial"/>
                <a:ea typeface="Arial"/>
                <a:cs typeface="Arial"/>
                <a:sym typeface="Arial"/>
              </a:rPr>
              <a:t> · Eau · Matériaux et autres ressources · Confort et santé </a:t>
            </a:r>
            <a:endParaRPr/>
          </a:p>
        </p:txBody>
      </p:sp>
      <p:cxnSp>
        <p:nvCxnSpPr>
          <p:cNvPr id="566" name="Google Shape;566;p46"/>
          <p:cNvCxnSpPr/>
          <p:nvPr/>
        </p:nvCxnSpPr>
        <p:spPr>
          <a:xfrm>
            <a:off x="381000" y="9410700"/>
            <a:ext cx="12344400" cy="0"/>
          </a:xfrm>
          <a:prstGeom prst="straightConnector1">
            <a:avLst/>
          </a:prstGeom>
          <a:noFill/>
          <a:ln cap="flat" cmpd="sng" w="9525">
            <a:solidFill>
              <a:srgbClr val="C1DF1B"/>
            </a:solidFill>
            <a:prstDash val="solid"/>
            <a:round/>
            <a:headEnd len="sm" w="sm" type="none"/>
            <a:tailEnd len="sm" w="sm" type="none"/>
          </a:ln>
        </p:spPr>
      </p:cxnSp>
      <p:sp>
        <p:nvSpPr>
          <p:cNvPr id="567" name="Google Shape;567;p46"/>
          <p:cNvSpPr txBox="1"/>
          <p:nvPr/>
        </p:nvSpPr>
        <p:spPr>
          <a:xfrm>
            <a:off x="4214450" y="8218900"/>
            <a:ext cx="1845300" cy="94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FR" sz="4100">
                <a:solidFill>
                  <a:srgbClr val="C2DF1A"/>
                </a:solidFill>
                <a:latin typeface="Calibri"/>
                <a:ea typeface="Calibri"/>
                <a:cs typeface="Calibri"/>
                <a:sym typeface="Calibri"/>
              </a:rPr>
              <a:t>-30%</a:t>
            </a:r>
            <a:endParaRPr b="1" sz="4100">
              <a:solidFill>
                <a:srgbClr val="C2DF1A"/>
              </a:solidFill>
              <a:latin typeface="Calibri"/>
              <a:ea typeface="Calibri"/>
              <a:cs typeface="Calibri"/>
              <a:sym typeface="Calibri"/>
            </a:endParaRPr>
          </a:p>
        </p:txBody>
      </p:sp>
      <p:pic>
        <p:nvPicPr>
          <p:cNvPr id="568" name="Google Shape;568;p46"/>
          <p:cNvPicPr preferRelativeResize="0"/>
          <p:nvPr/>
        </p:nvPicPr>
        <p:blipFill>
          <a:blip r:embed="rId4">
            <a:alphaModFix/>
          </a:blip>
          <a:stretch>
            <a:fillRect/>
          </a:stretch>
        </p:blipFill>
        <p:spPr>
          <a:xfrm>
            <a:off x="6582350" y="2890375"/>
            <a:ext cx="10758849" cy="4225850"/>
          </a:xfrm>
          <a:prstGeom prst="rect">
            <a:avLst/>
          </a:prstGeom>
          <a:noFill/>
          <a:ln>
            <a:noFill/>
          </a:ln>
        </p:spPr>
      </p:pic>
      <p:pic>
        <p:nvPicPr>
          <p:cNvPr id="569" name="Google Shape;569;p46"/>
          <p:cNvPicPr preferRelativeResize="0"/>
          <p:nvPr/>
        </p:nvPicPr>
        <p:blipFill>
          <a:blip r:embed="rId5">
            <a:alphaModFix/>
          </a:blip>
          <a:stretch>
            <a:fillRect/>
          </a:stretch>
        </p:blipFill>
        <p:spPr>
          <a:xfrm>
            <a:off x="1524750" y="5918650"/>
            <a:ext cx="2771775" cy="3000375"/>
          </a:xfrm>
          <a:prstGeom prst="rect">
            <a:avLst/>
          </a:prstGeom>
          <a:noFill/>
          <a:ln>
            <a:noFill/>
          </a:ln>
        </p:spPr>
      </p:pic>
      <p:sp>
        <p:nvSpPr>
          <p:cNvPr id="570" name="Google Shape;570;p46"/>
          <p:cNvSpPr txBox="1"/>
          <p:nvPr/>
        </p:nvSpPr>
        <p:spPr>
          <a:xfrm>
            <a:off x="1342850" y="2018900"/>
            <a:ext cx="2871600" cy="104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FR" sz="4800">
                <a:solidFill>
                  <a:srgbClr val="C2DF1A"/>
                </a:solidFill>
                <a:latin typeface="Calibri"/>
                <a:ea typeface="Calibri"/>
                <a:cs typeface="Calibri"/>
                <a:sym typeface="Calibri"/>
              </a:rPr>
              <a:t>EHPAD</a:t>
            </a:r>
            <a:endParaRPr b="1" sz="4800">
              <a:solidFill>
                <a:srgbClr val="C2DF1A"/>
              </a:solidFill>
              <a:latin typeface="Calibri"/>
              <a:ea typeface="Calibri"/>
              <a:cs typeface="Calibri"/>
              <a:sym typeface="Calibri"/>
            </a:endParaRPr>
          </a:p>
        </p:txBody>
      </p:sp>
      <p:sp>
        <p:nvSpPr>
          <p:cNvPr id="571" name="Google Shape;571;p46"/>
          <p:cNvSpPr txBox="1"/>
          <p:nvPr/>
        </p:nvSpPr>
        <p:spPr>
          <a:xfrm>
            <a:off x="-1986650" y="-321200"/>
            <a:ext cx="11636700" cy="2095500"/>
          </a:xfrm>
          <a:prstGeom prst="rect">
            <a:avLst/>
          </a:prstGeom>
          <a:noFill/>
          <a:ln>
            <a:noFill/>
          </a:ln>
        </p:spPr>
        <p:txBody>
          <a:bodyPr anchorCtr="0" anchor="ctr" bIns="45700" lIns="91425" spcFirstLastPara="1" rIns="91425" wrap="square" tIns="45700">
            <a:normAutofit/>
          </a:bodyPr>
          <a:lstStyle/>
          <a:p>
            <a:pPr indent="0" lvl="0" marL="0" marR="0" rtl="0" algn="ctr">
              <a:spcBef>
                <a:spcPts val="0"/>
              </a:spcBef>
              <a:spcAft>
                <a:spcPts val="0"/>
              </a:spcAft>
              <a:buClr>
                <a:schemeClr val="dk1"/>
              </a:buClr>
              <a:buSzPts val="8800"/>
              <a:buFont typeface="Stardos Stencil"/>
              <a:buNone/>
            </a:pPr>
            <a:r>
              <a:rPr lang="fr-FR" sz="8800">
                <a:solidFill>
                  <a:schemeClr val="dk1"/>
                </a:solidFill>
                <a:latin typeface="Stardos Stencil"/>
                <a:ea typeface="Stardos Stencil"/>
                <a:cs typeface="Stardos Stencil"/>
                <a:sym typeface="Stardos Stencil"/>
              </a:rPr>
              <a:t>Performance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pic>
        <p:nvPicPr>
          <p:cNvPr id="576" name="Google Shape;576;p47"/>
          <p:cNvPicPr preferRelativeResize="0"/>
          <p:nvPr/>
        </p:nvPicPr>
        <p:blipFill rotWithShape="1">
          <a:blip r:embed="rId3">
            <a:alphaModFix/>
          </a:blip>
          <a:srcRect b="0" l="0" r="0" t="0"/>
          <a:stretch/>
        </p:blipFill>
        <p:spPr>
          <a:xfrm>
            <a:off x="16161454" y="489528"/>
            <a:ext cx="1538991" cy="691572"/>
          </a:xfrm>
          <a:prstGeom prst="rect">
            <a:avLst/>
          </a:prstGeom>
          <a:noFill/>
          <a:ln>
            <a:noFill/>
          </a:ln>
        </p:spPr>
      </p:pic>
      <p:sp>
        <p:nvSpPr>
          <p:cNvPr id="577" name="Google Shape;577;p47"/>
          <p:cNvSpPr txBox="1"/>
          <p:nvPr/>
        </p:nvSpPr>
        <p:spPr>
          <a:xfrm>
            <a:off x="381000" y="0"/>
            <a:ext cx="9067800" cy="2095500"/>
          </a:xfrm>
          <a:prstGeom prst="rect">
            <a:avLst/>
          </a:prstGeom>
          <a:noFill/>
          <a:ln>
            <a:noFill/>
          </a:ln>
        </p:spPr>
        <p:txBody>
          <a:bodyPr anchorCtr="0" anchor="ctr" bIns="45700" lIns="91425" spcFirstLastPara="1" rIns="91425" wrap="square" tIns="45700">
            <a:normAutofit/>
          </a:bodyPr>
          <a:lstStyle/>
          <a:p>
            <a:pPr indent="0" lvl="0" marL="0" marR="0" rtl="0" algn="ctr">
              <a:spcBef>
                <a:spcPts val="0"/>
              </a:spcBef>
              <a:spcAft>
                <a:spcPts val="0"/>
              </a:spcAft>
              <a:buClr>
                <a:schemeClr val="dk1"/>
              </a:buClr>
              <a:buSzPts val="8800"/>
              <a:buFont typeface="Stardos Stencil"/>
              <a:buNone/>
            </a:pPr>
            <a:r>
              <a:rPr lang="fr-FR" sz="8800">
                <a:solidFill>
                  <a:schemeClr val="dk1"/>
                </a:solidFill>
                <a:latin typeface="Stardos Stencil"/>
                <a:ea typeface="Stardos Stencil"/>
                <a:cs typeface="Stardos Stencil"/>
                <a:sym typeface="Stardos Stencil"/>
              </a:rPr>
              <a:t>Points ouverts</a:t>
            </a:r>
            <a:endParaRPr/>
          </a:p>
        </p:txBody>
      </p:sp>
      <p:sp>
        <p:nvSpPr>
          <p:cNvPr id="578" name="Google Shape;578;p47"/>
          <p:cNvSpPr txBox="1"/>
          <p:nvPr/>
        </p:nvSpPr>
        <p:spPr>
          <a:xfrm>
            <a:off x="11430000" y="549729"/>
            <a:ext cx="4495800" cy="5334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320"/>
              <a:buFont typeface="Arial"/>
              <a:buNone/>
            </a:pPr>
            <a:r>
              <a:rPr i="1" lang="fr-FR" sz="1520">
                <a:solidFill>
                  <a:schemeClr val="dk1"/>
                </a:solidFill>
              </a:rPr>
              <a:t>Lots M5.1 et M5.2 – Noisy le Grand (93) - Conception</a:t>
            </a:r>
            <a:endParaRPr i="1" sz="1520">
              <a:solidFill>
                <a:schemeClr val="dk1"/>
              </a:solidFill>
            </a:endParaRPr>
          </a:p>
          <a:p>
            <a:pPr indent="0" lvl="0" marL="0" marR="0" rtl="0" algn="ctr">
              <a:spcBef>
                <a:spcPts val="0"/>
              </a:spcBef>
              <a:spcAft>
                <a:spcPts val="0"/>
              </a:spcAft>
              <a:buClr>
                <a:schemeClr val="dk1"/>
              </a:buClr>
              <a:buSzPts val="1320"/>
              <a:buFont typeface="Arial"/>
              <a:buNone/>
            </a:pPr>
            <a:r>
              <a:t/>
            </a:r>
            <a:endParaRPr i="1" sz="1520">
              <a:solidFill>
                <a:schemeClr val="dk1"/>
              </a:solidFill>
            </a:endParaRPr>
          </a:p>
        </p:txBody>
      </p:sp>
      <p:sp>
        <p:nvSpPr>
          <p:cNvPr id="579" name="Google Shape;579;p47"/>
          <p:cNvSpPr txBox="1"/>
          <p:nvPr/>
        </p:nvSpPr>
        <p:spPr>
          <a:xfrm>
            <a:off x="1137575" y="2654800"/>
            <a:ext cx="14152200" cy="625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FR" sz="3200" u="sng">
                <a:solidFill>
                  <a:schemeClr val="dk1"/>
                </a:solidFill>
                <a:latin typeface="Calibri"/>
                <a:ea typeface="Calibri"/>
                <a:cs typeface="Calibri"/>
                <a:sym typeface="Calibri"/>
              </a:rPr>
              <a:t>Projet en amont avec des possibilités d’évolution dans l’avenir : </a:t>
            </a:r>
            <a:endParaRPr b="1" sz="3200" u="sng">
              <a:solidFill>
                <a:schemeClr val="dk1"/>
              </a:solidFill>
              <a:latin typeface="Calibri"/>
              <a:ea typeface="Calibri"/>
              <a:cs typeface="Calibri"/>
              <a:sym typeface="Calibri"/>
            </a:endParaRPr>
          </a:p>
          <a:p>
            <a:pPr indent="0" lvl="0" marL="0" rtl="0" algn="l">
              <a:spcBef>
                <a:spcPts val="0"/>
              </a:spcBef>
              <a:spcAft>
                <a:spcPts val="0"/>
              </a:spcAft>
              <a:buNone/>
            </a:pPr>
            <a:r>
              <a:t/>
            </a:r>
            <a:endParaRPr sz="3200">
              <a:solidFill>
                <a:schemeClr val="dk1"/>
              </a:solidFill>
              <a:latin typeface="Calibri"/>
              <a:ea typeface="Calibri"/>
              <a:cs typeface="Calibri"/>
              <a:sym typeface="Calibri"/>
            </a:endParaRPr>
          </a:p>
          <a:p>
            <a:pPr indent="-431800" lvl="0" marL="457200" rtl="0" algn="l">
              <a:spcBef>
                <a:spcPts val="0"/>
              </a:spcBef>
              <a:spcAft>
                <a:spcPts val="0"/>
              </a:spcAft>
              <a:buClr>
                <a:schemeClr val="dk1"/>
              </a:buClr>
              <a:buSzPts val="3200"/>
              <a:buFont typeface="Calibri"/>
              <a:buChar char="❖"/>
            </a:pPr>
            <a:r>
              <a:rPr lang="fr-FR" sz="3200">
                <a:solidFill>
                  <a:schemeClr val="dk1"/>
                </a:solidFill>
                <a:latin typeface="Calibri"/>
                <a:ea typeface="Calibri"/>
                <a:cs typeface="Calibri"/>
                <a:sym typeface="Calibri"/>
              </a:rPr>
              <a:t>Discussion avec le preneur de l’EHPAD pour pousser sur l’écoconstruction</a:t>
            </a:r>
            <a:endParaRPr sz="3200">
              <a:solidFill>
                <a:schemeClr val="dk1"/>
              </a:solidFill>
              <a:latin typeface="Calibri"/>
              <a:ea typeface="Calibri"/>
              <a:cs typeface="Calibri"/>
              <a:sym typeface="Calibri"/>
            </a:endParaRPr>
          </a:p>
          <a:p>
            <a:pPr indent="0" lvl="0" marL="457200" rtl="0" algn="l">
              <a:spcBef>
                <a:spcPts val="0"/>
              </a:spcBef>
              <a:spcAft>
                <a:spcPts val="0"/>
              </a:spcAft>
              <a:buNone/>
            </a:pPr>
            <a:r>
              <a:t/>
            </a:r>
            <a:endParaRPr sz="3200">
              <a:solidFill>
                <a:schemeClr val="dk1"/>
              </a:solidFill>
              <a:latin typeface="Calibri"/>
              <a:ea typeface="Calibri"/>
              <a:cs typeface="Calibri"/>
              <a:sym typeface="Calibri"/>
            </a:endParaRPr>
          </a:p>
          <a:p>
            <a:pPr indent="-431800" lvl="0" marL="457200" rtl="0" algn="l">
              <a:spcBef>
                <a:spcPts val="0"/>
              </a:spcBef>
              <a:spcAft>
                <a:spcPts val="0"/>
              </a:spcAft>
              <a:buClr>
                <a:schemeClr val="dk1"/>
              </a:buClr>
              <a:buSzPts val="3200"/>
              <a:buFont typeface="Calibri"/>
              <a:buChar char="❖"/>
            </a:pPr>
            <a:r>
              <a:rPr lang="fr-FR" sz="3200">
                <a:solidFill>
                  <a:schemeClr val="dk1"/>
                </a:solidFill>
                <a:latin typeface="Calibri"/>
                <a:ea typeface="Calibri"/>
                <a:cs typeface="Calibri"/>
                <a:sym typeface="Calibri"/>
              </a:rPr>
              <a:t>Discussion avec la ZAC par les principes de WOKSHOP</a:t>
            </a:r>
            <a:endParaRPr sz="3200">
              <a:solidFill>
                <a:schemeClr val="dk1"/>
              </a:solidFill>
              <a:latin typeface="Calibri"/>
              <a:ea typeface="Calibri"/>
              <a:cs typeface="Calibri"/>
              <a:sym typeface="Calibri"/>
            </a:endParaRPr>
          </a:p>
          <a:p>
            <a:pPr indent="0" lvl="0" marL="457200" rtl="0" algn="l">
              <a:spcBef>
                <a:spcPts val="0"/>
              </a:spcBef>
              <a:spcAft>
                <a:spcPts val="0"/>
              </a:spcAft>
              <a:buNone/>
            </a:pPr>
            <a:r>
              <a:t/>
            </a:r>
            <a:endParaRPr sz="3200">
              <a:solidFill>
                <a:schemeClr val="dk1"/>
              </a:solidFill>
              <a:latin typeface="Calibri"/>
              <a:ea typeface="Calibri"/>
              <a:cs typeface="Calibri"/>
              <a:sym typeface="Calibri"/>
            </a:endParaRPr>
          </a:p>
          <a:p>
            <a:pPr indent="-431800" lvl="0" marL="457200" rtl="0" algn="l">
              <a:spcBef>
                <a:spcPts val="0"/>
              </a:spcBef>
              <a:spcAft>
                <a:spcPts val="0"/>
              </a:spcAft>
              <a:buClr>
                <a:schemeClr val="dk1"/>
              </a:buClr>
              <a:buSzPts val="3200"/>
              <a:buFont typeface="Calibri"/>
              <a:buChar char="❖"/>
            </a:pPr>
            <a:r>
              <a:rPr lang="fr-FR" sz="3200">
                <a:solidFill>
                  <a:schemeClr val="dk1"/>
                </a:solidFill>
                <a:latin typeface="Calibri"/>
                <a:ea typeface="Calibri"/>
                <a:cs typeface="Calibri"/>
                <a:sym typeface="Calibri"/>
              </a:rPr>
              <a:t>Future discussion avec la crèche</a:t>
            </a:r>
            <a:endParaRPr sz="3200">
              <a:solidFill>
                <a:schemeClr val="dk1"/>
              </a:solidFill>
              <a:latin typeface="Calibri"/>
              <a:ea typeface="Calibri"/>
              <a:cs typeface="Calibri"/>
              <a:sym typeface="Calibri"/>
            </a:endParaRPr>
          </a:p>
          <a:p>
            <a:pPr indent="0" lvl="0" marL="457200" rtl="0" algn="l">
              <a:spcBef>
                <a:spcPts val="0"/>
              </a:spcBef>
              <a:spcAft>
                <a:spcPts val="0"/>
              </a:spcAft>
              <a:buNone/>
            </a:pPr>
            <a:r>
              <a:t/>
            </a:r>
            <a:endParaRPr sz="3200">
              <a:solidFill>
                <a:schemeClr val="dk1"/>
              </a:solidFill>
              <a:latin typeface="Calibri"/>
              <a:ea typeface="Calibri"/>
              <a:cs typeface="Calibri"/>
              <a:sym typeface="Calibri"/>
            </a:endParaRPr>
          </a:p>
          <a:p>
            <a:pPr indent="-431800" lvl="0" marL="457200" rtl="0" algn="l">
              <a:spcBef>
                <a:spcPts val="0"/>
              </a:spcBef>
              <a:spcAft>
                <a:spcPts val="0"/>
              </a:spcAft>
              <a:buClr>
                <a:schemeClr val="dk1"/>
              </a:buClr>
              <a:buSzPts val="3200"/>
              <a:buFont typeface="Calibri"/>
              <a:buChar char="❖"/>
            </a:pPr>
            <a:r>
              <a:rPr lang="fr-FR" sz="3200">
                <a:solidFill>
                  <a:schemeClr val="dk1"/>
                </a:solidFill>
                <a:latin typeface="Calibri"/>
                <a:ea typeface="Calibri"/>
                <a:cs typeface="Calibri"/>
                <a:sym typeface="Calibri"/>
              </a:rPr>
              <a:t>Accompagnement des futurs preneurs</a:t>
            </a:r>
            <a:endParaRPr sz="3200">
              <a:solidFill>
                <a:schemeClr val="dk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3" name="Shape 583"/>
        <p:cNvGrpSpPr/>
        <p:nvPr/>
      </p:nvGrpSpPr>
      <p:grpSpPr>
        <a:xfrm>
          <a:off x="0" y="0"/>
          <a:ext cx="0" cy="0"/>
          <a:chOff x="0" y="0"/>
          <a:chExt cx="0" cy="0"/>
        </a:xfrm>
      </p:grpSpPr>
      <p:pic>
        <p:nvPicPr>
          <p:cNvPr id="584" name="Google Shape;584;p48"/>
          <p:cNvPicPr preferRelativeResize="0"/>
          <p:nvPr/>
        </p:nvPicPr>
        <p:blipFill rotWithShape="1">
          <a:blip r:embed="rId3">
            <a:alphaModFix/>
          </a:blip>
          <a:srcRect b="0" l="0" r="0" t="0"/>
          <a:stretch/>
        </p:blipFill>
        <p:spPr>
          <a:xfrm>
            <a:off x="16161454" y="489528"/>
            <a:ext cx="1538992" cy="691572"/>
          </a:xfrm>
          <a:prstGeom prst="rect">
            <a:avLst/>
          </a:prstGeom>
          <a:noFill/>
          <a:ln>
            <a:noFill/>
          </a:ln>
        </p:spPr>
      </p:pic>
      <p:sp>
        <p:nvSpPr>
          <p:cNvPr id="585" name="Google Shape;585;p48"/>
          <p:cNvSpPr txBox="1"/>
          <p:nvPr/>
        </p:nvSpPr>
        <p:spPr>
          <a:xfrm>
            <a:off x="381000" y="0"/>
            <a:ext cx="4724400" cy="2095500"/>
          </a:xfrm>
          <a:prstGeom prst="rect">
            <a:avLst/>
          </a:prstGeom>
          <a:noFill/>
          <a:ln>
            <a:noFill/>
          </a:ln>
        </p:spPr>
        <p:txBody>
          <a:bodyPr anchorCtr="0" anchor="ctr" bIns="45700" lIns="91425" spcFirstLastPara="1" rIns="91425" wrap="square" tIns="45700">
            <a:normAutofit fontScale="92500"/>
          </a:bodyPr>
          <a:lstStyle/>
          <a:p>
            <a:pPr indent="0" lvl="0" marL="0" marR="0" rtl="0" algn="ctr">
              <a:spcBef>
                <a:spcPts val="0"/>
              </a:spcBef>
              <a:spcAft>
                <a:spcPts val="0"/>
              </a:spcAft>
              <a:buClr>
                <a:schemeClr val="dk1"/>
              </a:buClr>
              <a:buSzPct val="100000"/>
              <a:buFont typeface="Stardos Stencil"/>
              <a:buNone/>
            </a:pPr>
            <a:r>
              <a:rPr lang="fr-FR" sz="8800">
                <a:solidFill>
                  <a:schemeClr val="dk1"/>
                </a:solidFill>
                <a:latin typeface="Stardos Stencil"/>
                <a:ea typeface="Stardos Stencil"/>
                <a:cs typeface="Stardos Stencil"/>
                <a:sym typeface="Stardos Stencil"/>
              </a:rPr>
              <a:t>Radar BDF</a:t>
            </a:r>
            <a:endParaRPr/>
          </a:p>
        </p:txBody>
      </p:sp>
      <p:sp>
        <p:nvSpPr>
          <p:cNvPr id="586" name="Google Shape;586;p48"/>
          <p:cNvSpPr txBox="1"/>
          <p:nvPr/>
        </p:nvSpPr>
        <p:spPr>
          <a:xfrm>
            <a:off x="11430000" y="549729"/>
            <a:ext cx="4495800" cy="5334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320"/>
              <a:buFont typeface="Arial"/>
              <a:buNone/>
            </a:pPr>
            <a:r>
              <a:rPr i="1" lang="fr-FR" sz="1520">
                <a:solidFill>
                  <a:schemeClr val="dk1"/>
                </a:solidFill>
              </a:rPr>
              <a:t>Lots M5.1 et M5.2 – Noisy le Grand (93) - Conception</a:t>
            </a:r>
            <a:endParaRPr i="1" sz="1520">
              <a:solidFill>
                <a:schemeClr val="dk1"/>
              </a:solidFill>
            </a:endParaRPr>
          </a:p>
          <a:p>
            <a:pPr indent="0" lvl="0" marL="0" marR="0" rtl="0" algn="ctr">
              <a:spcBef>
                <a:spcPts val="0"/>
              </a:spcBef>
              <a:spcAft>
                <a:spcPts val="0"/>
              </a:spcAft>
              <a:buClr>
                <a:schemeClr val="dk1"/>
              </a:buClr>
              <a:buSzPts val="1320"/>
              <a:buFont typeface="Arial"/>
              <a:buNone/>
            </a:pPr>
            <a:r>
              <a:t/>
            </a:r>
            <a:endParaRPr i="1" sz="1520">
              <a:solidFill>
                <a:schemeClr val="dk1"/>
              </a:solidFill>
            </a:endParaRPr>
          </a:p>
        </p:txBody>
      </p:sp>
      <p:pic>
        <p:nvPicPr>
          <p:cNvPr id="587" name="Google Shape;587;p48"/>
          <p:cNvPicPr preferRelativeResize="0"/>
          <p:nvPr/>
        </p:nvPicPr>
        <p:blipFill>
          <a:blip r:embed="rId4">
            <a:alphaModFix/>
          </a:blip>
          <a:stretch>
            <a:fillRect/>
          </a:stretch>
        </p:blipFill>
        <p:spPr>
          <a:xfrm>
            <a:off x="3114413" y="3308875"/>
            <a:ext cx="12059175" cy="50990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1" name="Shape 591"/>
        <p:cNvGrpSpPr/>
        <p:nvPr/>
      </p:nvGrpSpPr>
      <p:grpSpPr>
        <a:xfrm>
          <a:off x="0" y="0"/>
          <a:ext cx="0" cy="0"/>
          <a:chOff x="0" y="0"/>
          <a:chExt cx="0" cy="0"/>
        </a:xfrm>
      </p:grpSpPr>
      <p:pic>
        <p:nvPicPr>
          <p:cNvPr id="592" name="Google Shape;592;p49"/>
          <p:cNvPicPr preferRelativeResize="0"/>
          <p:nvPr/>
        </p:nvPicPr>
        <p:blipFill rotWithShape="1">
          <a:blip r:embed="rId3">
            <a:alphaModFix/>
          </a:blip>
          <a:srcRect b="0" l="0" r="0" t="0"/>
          <a:stretch/>
        </p:blipFill>
        <p:spPr>
          <a:xfrm>
            <a:off x="16161454" y="489528"/>
            <a:ext cx="1538992" cy="691572"/>
          </a:xfrm>
          <a:prstGeom prst="rect">
            <a:avLst/>
          </a:prstGeom>
          <a:noFill/>
          <a:ln>
            <a:noFill/>
          </a:ln>
        </p:spPr>
      </p:pic>
      <p:sp>
        <p:nvSpPr>
          <p:cNvPr id="593" name="Google Shape;593;p49"/>
          <p:cNvSpPr txBox="1"/>
          <p:nvPr/>
        </p:nvSpPr>
        <p:spPr>
          <a:xfrm>
            <a:off x="152400" y="0"/>
            <a:ext cx="4724400" cy="2095500"/>
          </a:xfrm>
          <a:prstGeom prst="rect">
            <a:avLst/>
          </a:prstGeom>
          <a:noFill/>
          <a:ln>
            <a:noFill/>
          </a:ln>
        </p:spPr>
        <p:txBody>
          <a:bodyPr anchorCtr="0" anchor="ctr" bIns="45700" lIns="91425" spcFirstLastPara="1" rIns="91425" wrap="square" tIns="45700">
            <a:normAutofit/>
          </a:bodyPr>
          <a:lstStyle/>
          <a:p>
            <a:pPr indent="0" lvl="0" marL="0" marR="0" rtl="0" algn="ctr">
              <a:spcBef>
                <a:spcPts val="0"/>
              </a:spcBef>
              <a:spcAft>
                <a:spcPts val="0"/>
              </a:spcAft>
              <a:buClr>
                <a:schemeClr val="dk1"/>
              </a:buClr>
              <a:buSzPts val="8800"/>
              <a:buFont typeface="Stardos Stencil"/>
              <a:buNone/>
            </a:pPr>
            <a:r>
              <a:rPr lang="fr-FR" sz="8800">
                <a:solidFill>
                  <a:schemeClr val="dk1"/>
                </a:solidFill>
                <a:latin typeface="Stardos Stencil"/>
                <a:ea typeface="Stardos Stencil"/>
                <a:cs typeface="Stardos Stencil"/>
                <a:sym typeface="Stardos Stencil"/>
              </a:rPr>
              <a:t>Annexes</a:t>
            </a:r>
            <a:endParaRPr/>
          </a:p>
        </p:txBody>
      </p:sp>
      <p:sp>
        <p:nvSpPr>
          <p:cNvPr id="594" name="Google Shape;594;p49"/>
          <p:cNvSpPr txBox="1"/>
          <p:nvPr/>
        </p:nvSpPr>
        <p:spPr>
          <a:xfrm>
            <a:off x="533400" y="1638300"/>
            <a:ext cx="426720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3600">
                <a:solidFill>
                  <a:schemeClr val="dk1"/>
                </a:solidFill>
                <a:latin typeface="Arial"/>
                <a:ea typeface="Arial"/>
                <a:cs typeface="Arial"/>
                <a:sym typeface="Arial"/>
              </a:rPr>
              <a:t>Plans, coupes, façades</a:t>
            </a:r>
            <a:endParaRPr/>
          </a:p>
        </p:txBody>
      </p:sp>
      <p:sp>
        <p:nvSpPr>
          <p:cNvPr id="595" name="Google Shape;595;p49"/>
          <p:cNvSpPr txBox="1"/>
          <p:nvPr/>
        </p:nvSpPr>
        <p:spPr>
          <a:xfrm>
            <a:off x="11430000" y="549729"/>
            <a:ext cx="4495800" cy="533400"/>
          </a:xfrm>
          <a:prstGeom prst="rect">
            <a:avLst/>
          </a:prstGeom>
          <a:noFill/>
          <a:ln>
            <a:noFill/>
          </a:ln>
        </p:spPr>
        <p:txBody>
          <a:bodyPr anchorCtr="0" anchor="ctr" bIns="45700" lIns="91425" spcFirstLastPara="1" rIns="91425" wrap="square" tIns="45700">
            <a:normAutofit fontScale="70000" lnSpcReduction="20000"/>
          </a:bodyPr>
          <a:lstStyle/>
          <a:p>
            <a:pPr indent="0" lvl="0" marL="0" rtl="0" algn="ctr">
              <a:spcBef>
                <a:spcPts val="0"/>
              </a:spcBef>
              <a:spcAft>
                <a:spcPts val="0"/>
              </a:spcAft>
              <a:buClr>
                <a:schemeClr val="dk1"/>
              </a:buClr>
              <a:buSzPct val="100000"/>
              <a:buFont typeface="Arial"/>
              <a:buNone/>
            </a:pPr>
            <a:r>
              <a:rPr i="1" lang="fr-FR" sz="2400">
                <a:solidFill>
                  <a:schemeClr val="dk1"/>
                </a:solidFill>
              </a:rPr>
              <a:t>Lots M5.1 et M5.2 – Noisy le Grand (93) - Conception</a:t>
            </a:r>
            <a:endParaRPr i="1" sz="2400">
              <a:solidFill>
                <a:schemeClr val="dk1"/>
              </a:solidFill>
            </a:endParaRPr>
          </a:p>
        </p:txBody>
      </p:sp>
      <p:pic>
        <p:nvPicPr>
          <p:cNvPr id="596" name="Google Shape;596;p49"/>
          <p:cNvPicPr preferRelativeResize="0"/>
          <p:nvPr/>
        </p:nvPicPr>
        <p:blipFill>
          <a:blip r:embed="rId4">
            <a:alphaModFix/>
          </a:blip>
          <a:stretch>
            <a:fillRect/>
          </a:stretch>
        </p:blipFill>
        <p:spPr>
          <a:xfrm>
            <a:off x="4108050" y="1638299"/>
            <a:ext cx="12433475" cy="848792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0" name="Shape 600"/>
        <p:cNvGrpSpPr/>
        <p:nvPr/>
      </p:nvGrpSpPr>
      <p:grpSpPr>
        <a:xfrm>
          <a:off x="0" y="0"/>
          <a:ext cx="0" cy="0"/>
          <a:chOff x="0" y="0"/>
          <a:chExt cx="0" cy="0"/>
        </a:xfrm>
      </p:grpSpPr>
      <p:pic>
        <p:nvPicPr>
          <p:cNvPr id="601" name="Google Shape;601;p50"/>
          <p:cNvPicPr preferRelativeResize="0"/>
          <p:nvPr/>
        </p:nvPicPr>
        <p:blipFill rotWithShape="1">
          <a:blip r:embed="rId3">
            <a:alphaModFix/>
          </a:blip>
          <a:srcRect b="0" l="0" r="0" t="0"/>
          <a:stretch/>
        </p:blipFill>
        <p:spPr>
          <a:xfrm>
            <a:off x="16161454" y="489528"/>
            <a:ext cx="1538991" cy="691572"/>
          </a:xfrm>
          <a:prstGeom prst="rect">
            <a:avLst/>
          </a:prstGeom>
          <a:noFill/>
          <a:ln>
            <a:noFill/>
          </a:ln>
        </p:spPr>
      </p:pic>
      <p:sp>
        <p:nvSpPr>
          <p:cNvPr id="602" name="Google Shape;602;p50"/>
          <p:cNvSpPr txBox="1"/>
          <p:nvPr/>
        </p:nvSpPr>
        <p:spPr>
          <a:xfrm>
            <a:off x="152400" y="0"/>
            <a:ext cx="4724400" cy="2095500"/>
          </a:xfrm>
          <a:prstGeom prst="rect">
            <a:avLst/>
          </a:prstGeom>
          <a:noFill/>
          <a:ln>
            <a:noFill/>
          </a:ln>
        </p:spPr>
        <p:txBody>
          <a:bodyPr anchorCtr="0" anchor="ctr" bIns="45700" lIns="91425" spcFirstLastPara="1" rIns="91425" wrap="square" tIns="45700">
            <a:normAutofit/>
          </a:bodyPr>
          <a:lstStyle/>
          <a:p>
            <a:pPr indent="0" lvl="0" marL="0" marR="0" rtl="0" algn="ctr">
              <a:spcBef>
                <a:spcPts val="0"/>
              </a:spcBef>
              <a:spcAft>
                <a:spcPts val="0"/>
              </a:spcAft>
              <a:buClr>
                <a:schemeClr val="dk1"/>
              </a:buClr>
              <a:buSzPts val="8800"/>
              <a:buFont typeface="Stardos Stencil"/>
              <a:buNone/>
            </a:pPr>
            <a:r>
              <a:rPr lang="fr-FR" sz="8800">
                <a:solidFill>
                  <a:schemeClr val="dk1"/>
                </a:solidFill>
                <a:latin typeface="Stardos Stencil"/>
                <a:ea typeface="Stardos Stencil"/>
                <a:cs typeface="Stardos Stencil"/>
                <a:sym typeface="Stardos Stencil"/>
              </a:rPr>
              <a:t>Annexes</a:t>
            </a:r>
            <a:endParaRPr/>
          </a:p>
        </p:txBody>
      </p:sp>
      <p:sp>
        <p:nvSpPr>
          <p:cNvPr id="603" name="Google Shape;603;p50"/>
          <p:cNvSpPr txBox="1"/>
          <p:nvPr/>
        </p:nvSpPr>
        <p:spPr>
          <a:xfrm>
            <a:off x="533400" y="1638300"/>
            <a:ext cx="4267200" cy="1200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3600">
                <a:solidFill>
                  <a:schemeClr val="dk1"/>
                </a:solidFill>
                <a:latin typeface="Arial"/>
                <a:ea typeface="Arial"/>
                <a:cs typeface="Arial"/>
                <a:sym typeface="Arial"/>
              </a:rPr>
              <a:t>Plans, coupes, façades</a:t>
            </a:r>
            <a:endParaRPr/>
          </a:p>
        </p:txBody>
      </p:sp>
      <p:sp>
        <p:nvSpPr>
          <p:cNvPr id="604" name="Google Shape;604;p50"/>
          <p:cNvSpPr txBox="1"/>
          <p:nvPr/>
        </p:nvSpPr>
        <p:spPr>
          <a:xfrm>
            <a:off x="11430000" y="549729"/>
            <a:ext cx="4495800" cy="533400"/>
          </a:xfrm>
          <a:prstGeom prst="rect">
            <a:avLst/>
          </a:prstGeom>
          <a:noFill/>
          <a:ln>
            <a:noFill/>
          </a:ln>
        </p:spPr>
        <p:txBody>
          <a:bodyPr anchorCtr="0" anchor="ctr" bIns="45700" lIns="91425" spcFirstLastPara="1" rIns="91425" wrap="square" tIns="45700">
            <a:normAutofit fontScale="70000" lnSpcReduction="20000"/>
          </a:bodyPr>
          <a:lstStyle/>
          <a:p>
            <a:pPr indent="0" lvl="0" marL="0" rtl="0" algn="ctr">
              <a:spcBef>
                <a:spcPts val="0"/>
              </a:spcBef>
              <a:spcAft>
                <a:spcPts val="0"/>
              </a:spcAft>
              <a:buClr>
                <a:schemeClr val="dk1"/>
              </a:buClr>
              <a:buSzPct val="100000"/>
              <a:buFont typeface="Arial"/>
              <a:buNone/>
            </a:pPr>
            <a:r>
              <a:rPr i="1" lang="fr-FR" sz="2400">
                <a:solidFill>
                  <a:schemeClr val="dk1"/>
                </a:solidFill>
              </a:rPr>
              <a:t>Lots M5.1 et M5.2 – Noisy le Grand (93) - Conception</a:t>
            </a:r>
            <a:endParaRPr i="1" sz="2400">
              <a:solidFill>
                <a:schemeClr val="dk1"/>
              </a:solidFill>
            </a:endParaRPr>
          </a:p>
        </p:txBody>
      </p:sp>
      <p:pic>
        <p:nvPicPr>
          <p:cNvPr id="605" name="Google Shape;605;p50"/>
          <p:cNvPicPr preferRelativeResize="0"/>
          <p:nvPr/>
        </p:nvPicPr>
        <p:blipFill>
          <a:blip r:embed="rId4">
            <a:alphaModFix/>
          </a:blip>
          <a:stretch>
            <a:fillRect/>
          </a:stretch>
        </p:blipFill>
        <p:spPr>
          <a:xfrm>
            <a:off x="4106600" y="1840925"/>
            <a:ext cx="13806275" cy="8077701"/>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pic>
        <p:nvPicPr>
          <p:cNvPr id="610" name="Google Shape;610;p51"/>
          <p:cNvPicPr preferRelativeResize="0"/>
          <p:nvPr/>
        </p:nvPicPr>
        <p:blipFill rotWithShape="1">
          <a:blip r:embed="rId3">
            <a:alphaModFix/>
          </a:blip>
          <a:srcRect b="0" l="0" r="0" t="0"/>
          <a:stretch/>
        </p:blipFill>
        <p:spPr>
          <a:xfrm>
            <a:off x="16161454" y="489528"/>
            <a:ext cx="1538991" cy="691572"/>
          </a:xfrm>
          <a:prstGeom prst="rect">
            <a:avLst/>
          </a:prstGeom>
          <a:noFill/>
          <a:ln>
            <a:noFill/>
          </a:ln>
        </p:spPr>
      </p:pic>
      <p:sp>
        <p:nvSpPr>
          <p:cNvPr id="611" name="Google Shape;611;p51"/>
          <p:cNvSpPr txBox="1"/>
          <p:nvPr/>
        </p:nvSpPr>
        <p:spPr>
          <a:xfrm>
            <a:off x="152400" y="0"/>
            <a:ext cx="4724400" cy="2095500"/>
          </a:xfrm>
          <a:prstGeom prst="rect">
            <a:avLst/>
          </a:prstGeom>
          <a:noFill/>
          <a:ln>
            <a:noFill/>
          </a:ln>
        </p:spPr>
        <p:txBody>
          <a:bodyPr anchorCtr="0" anchor="ctr" bIns="45700" lIns="91425" spcFirstLastPara="1" rIns="91425" wrap="square" tIns="45700">
            <a:normAutofit/>
          </a:bodyPr>
          <a:lstStyle/>
          <a:p>
            <a:pPr indent="0" lvl="0" marL="0" marR="0" rtl="0" algn="ctr">
              <a:spcBef>
                <a:spcPts val="0"/>
              </a:spcBef>
              <a:spcAft>
                <a:spcPts val="0"/>
              </a:spcAft>
              <a:buClr>
                <a:schemeClr val="dk1"/>
              </a:buClr>
              <a:buSzPts val="8800"/>
              <a:buFont typeface="Stardos Stencil"/>
              <a:buNone/>
            </a:pPr>
            <a:r>
              <a:rPr lang="fr-FR" sz="8800">
                <a:solidFill>
                  <a:schemeClr val="dk1"/>
                </a:solidFill>
                <a:latin typeface="Stardos Stencil"/>
                <a:ea typeface="Stardos Stencil"/>
                <a:cs typeface="Stardos Stencil"/>
                <a:sym typeface="Stardos Stencil"/>
              </a:rPr>
              <a:t>Annexes</a:t>
            </a:r>
            <a:endParaRPr/>
          </a:p>
        </p:txBody>
      </p:sp>
      <p:sp>
        <p:nvSpPr>
          <p:cNvPr id="612" name="Google Shape;612;p51"/>
          <p:cNvSpPr txBox="1"/>
          <p:nvPr/>
        </p:nvSpPr>
        <p:spPr>
          <a:xfrm>
            <a:off x="533400" y="1638300"/>
            <a:ext cx="4267200" cy="1754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3600">
                <a:solidFill>
                  <a:schemeClr val="dk1"/>
                </a:solidFill>
                <a:latin typeface="Arial"/>
                <a:ea typeface="Arial"/>
                <a:cs typeface="Arial"/>
                <a:sym typeface="Arial"/>
              </a:rPr>
              <a:t>Plans, coupes, façades - Logements</a:t>
            </a:r>
            <a:endParaRPr/>
          </a:p>
        </p:txBody>
      </p:sp>
      <p:sp>
        <p:nvSpPr>
          <p:cNvPr id="613" name="Google Shape;613;p51"/>
          <p:cNvSpPr txBox="1"/>
          <p:nvPr/>
        </p:nvSpPr>
        <p:spPr>
          <a:xfrm>
            <a:off x="11430000" y="549729"/>
            <a:ext cx="4495800" cy="533400"/>
          </a:xfrm>
          <a:prstGeom prst="rect">
            <a:avLst/>
          </a:prstGeom>
          <a:noFill/>
          <a:ln>
            <a:noFill/>
          </a:ln>
        </p:spPr>
        <p:txBody>
          <a:bodyPr anchorCtr="0" anchor="ctr" bIns="45700" lIns="91425" spcFirstLastPara="1" rIns="91425" wrap="square" tIns="45700">
            <a:normAutofit fontScale="70000" lnSpcReduction="20000"/>
          </a:bodyPr>
          <a:lstStyle/>
          <a:p>
            <a:pPr indent="0" lvl="0" marL="0" rtl="0" algn="ctr">
              <a:spcBef>
                <a:spcPts val="0"/>
              </a:spcBef>
              <a:spcAft>
                <a:spcPts val="0"/>
              </a:spcAft>
              <a:buClr>
                <a:schemeClr val="dk1"/>
              </a:buClr>
              <a:buSzPct val="100000"/>
              <a:buFont typeface="Arial"/>
              <a:buNone/>
            </a:pPr>
            <a:r>
              <a:rPr i="1" lang="fr-FR" sz="2400">
                <a:solidFill>
                  <a:schemeClr val="dk1"/>
                </a:solidFill>
              </a:rPr>
              <a:t>Lots M5.1 et M5.2 – Noisy le Grand (93) - Conception</a:t>
            </a:r>
            <a:endParaRPr i="1" sz="2400">
              <a:solidFill>
                <a:schemeClr val="dk1"/>
              </a:solidFill>
            </a:endParaRPr>
          </a:p>
        </p:txBody>
      </p:sp>
      <p:pic>
        <p:nvPicPr>
          <p:cNvPr id="614" name="Google Shape;614;p51"/>
          <p:cNvPicPr preferRelativeResize="0"/>
          <p:nvPr/>
        </p:nvPicPr>
        <p:blipFill>
          <a:blip r:embed="rId4">
            <a:alphaModFix/>
          </a:blip>
          <a:stretch>
            <a:fillRect/>
          </a:stretch>
        </p:blipFill>
        <p:spPr>
          <a:xfrm>
            <a:off x="4876800" y="1532526"/>
            <a:ext cx="13159201" cy="860172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8" name="Shape 618"/>
        <p:cNvGrpSpPr/>
        <p:nvPr/>
      </p:nvGrpSpPr>
      <p:grpSpPr>
        <a:xfrm>
          <a:off x="0" y="0"/>
          <a:ext cx="0" cy="0"/>
          <a:chOff x="0" y="0"/>
          <a:chExt cx="0" cy="0"/>
        </a:xfrm>
      </p:grpSpPr>
      <p:pic>
        <p:nvPicPr>
          <p:cNvPr id="619" name="Google Shape;619;p52"/>
          <p:cNvPicPr preferRelativeResize="0"/>
          <p:nvPr/>
        </p:nvPicPr>
        <p:blipFill rotWithShape="1">
          <a:blip r:embed="rId3">
            <a:alphaModFix/>
          </a:blip>
          <a:srcRect b="0" l="0" r="0" t="0"/>
          <a:stretch/>
        </p:blipFill>
        <p:spPr>
          <a:xfrm>
            <a:off x="16161454" y="489528"/>
            <a:ext cx="1538991" cy="691572"/>
          </a:xfrm>
          <a:prstGeom prst="rect">
            <a:avLst/>
          </a:prstGeom>
          <a:noFill/>
          <a:ln>
            <a:noFill/>
          </a:ln>
        </p:spPr>
      </p:pic>
      <p:sp>
        <p:nvSpPr>
          <p:cNvPr id="620" name="Google Shape;620;p52"/>
          <p:cNvSpPr txBox="1"/>
          <p:nvPr/>
        </p:nvSpPr>
        <p:spPr>
          <a:xfrm>
            <a:off x="152400" y="0"/>
            <a:ext cx="4724400" cy="2095500"/>
          </a:xfrm>
          <a:prstGeom prst="rect">
            <a:avLst/>
          </a:prstGeom>
          <a:noFill/>
          <a:ln>
            <a:noFill/>
          </a:ln>
        </p:spPr>
        <p:txBody>
          <a:bodyPr anchorCtr="0" anchor="ctr" bIns="45700" lIns="91425" spcFirstLastPara="1" rIns="91425" wrap="square" tIns="45700">
            <a:normAutofit/>
          </a:bodyPr>
          <a:lstStyle/>
          <a:p>
            <a:pPr indent="0" lvl="0" marL="0" marR="0" rtl="0" algn="ctr">
              <a:spcBef>
                <a:spcPts val="0"/>
              </a:spcBef>
              <a:spcAft>
                <a:spcPts val="0"/>
              </a:spcAft>
              <a:buClr>
                <a:schemeClr val="dk1"/>
              </a:buClr>
              <a:buSzPts val="8800"/>
              <a:buFont typeface="Stardos Stencil"/>
              <a:buNone/>
            </a:pPr>
            <a:r>
              <a:rPr lang="fr-FR" sz="8800">
                <a:solidFill>
                  <a:schemeClr val="dk1"/>
                </a:solidFill>
                <a:latin typeface="Stardos Stencil"/>
                <a:ea typeface="Stardos Stencil"/>
                <a:cs typeface="Stardos Stencil"/>
                <a:sym typeface="Stardos Stencil"/>
              </a:rPr>
              <a:t>Annexes</a:t>
            </a:r>
            <a:endParaRPr/>
          </a:p>
        </p:txBody>
      </p:sp>
      <p:sp>
        <p:nvSpPr>
          <p:cNvPr id="621" name="Google Shape;621;p52"/>
          <p:cNvSpPr txBox="1"/>
          <p:nvPr/>
        </p:nvSpPr>
        <p:spPr>
          <a:xfrm>
            <a:off x="533400" y="1638300"/>
            <a:ext cx="4267200" cy="1754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3600">
                <a:solidFill>
                  <a:schemeClr val="dk1"/>
                </a:solidFill>
                <a:latin typeface="Arial"/>
                <a:ea typeface="Arial"/>
                <a:cs typeface="Arial"/>
                <a:sym typeface="Arial"/>
              </a:rPr>
              <a:t>Plans, coupes, façades - Logements</a:t>
            </a:r>
            <a:endParaRPr/>
          </a:p>
        </p:txBody>
      </p:sp>
      <p:sp>
        <p:nvSpPr>
          <p:cNvPr id="622" name="Google Shape;622;p52"/>
          <p:cNvSpPr txBox="1"/>
          <p:nvPr/>
        </p:nvSpPr>
        <p:spPr>
          <a:xfrm>
            <a:off x="11430000" y="549729"/>
            <a:ext cx="4495800" cy="533400"/>
          </a:xfrm>
          <a:prstGeom prst="rect">
            <a:avLst/>
          </a:prstGeom>
          <a:noFill/>
          <a:ln>
            <a:noFill/>
          </a:ln>
        </p:spPr>
        <p:txBody>
          <a:bodyPr anchorCtr="0" anchor="ctr" bIns="45700" lIns="91425" spcFirstLastPara="1" rIns="91425" wrap="square" tIns="45700">
            <a:normAutofit fontScale="70000" lnSpcReduction="20000"/>
          </a:bodyPr>
          <a:lstStyle/>
          <a:p>
            <a:pPr indent="0" lvl="0" marL="0" rtl="0" algn="ctr">
              <a:spcBef>
                <a:spcPts val="0"/>
              </a:spcBef>
              <a:spcAft>
                <a:spcPts val="0"/>
              </a:spcAft>
              <a:buClr>
                <a:schemeClr val="dk1"/>
              </a:buClr>
              <a:buSzPct val="100000"/>
              <a:buFont typeface="Arial"/>
              <a:buNone/>
            </a:pPr>
            <a:r>
              <a:rPr i="1" lang="fr-FR" sz="2400">
                <a:solidFill>
                  <a:schemeClr val="dk1"/>
                </a:solidFill>
              </a:rPr>
              <a:t>Lots M5.1 et M5.2 – Noisy le Grand (93) - Conception</a:t>
            </a:r>
            <a:endParaRPr i="1" sz="2400">
              <a:solidFill>
                <a:schemeClr val="dk1"/>
              </a:solidFill>
            </a:endParaRPr>
          </a:p>
        </p:txBody>
      </p:sp>
      <p:pic>
        <p:nvPicPr>
          <p:cNvPr id="623" name="Google Shape;623;p52"/>
          <p:cNvPicPr preferRelativeResize="0"/>
          <p:nvPr/>
        </p:nvPicPr>
        <p:blipFill>
          <a:blip r:embed="rId4">
            <a:alphaModFix/>
          </a:blip>
          <a:stretch>
            <a:fillRect/>
          </a:stretch>
        </p:blipFill>
        <p:spPr>
          <a:xfrm>
            <a:off x="4724225" y="1326925"/>
            <a:ext cx="13477226" cy="889707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7" name="Shape 627"/>
        <p:cNvGrpSpPr/>
        <p:nvPr/>
      </p:nvGrpSpPr>
      <p:grpSpPr>
        <a:xfrm>
          <a:off x="0" y="0"/>
          <a:ext cx="0" cy="0"/>
          <a:chOff x="0" y="0"/>
          <a:chExt cx="0" cy="0"/>
        </a:xfrm>
      </p:grpSpPr>
      <p:pic>
        <p:nvPicPr>
          <p:cNvPr id="628" name="Google Shape;628;p53"/>
          <p:cNvPicPr preferRelativeResize="0"/>
          <p:nvPr/>
        </p:nvPicPr>
        <p:blipFill rotWithShape="1">
          <a:blip r:embed="rId3">
            <a:alphaModFix/>
          </a:blip>
          <a:srcRect b="0" l="0" r="0" t="0"/>
          <a:stretch/>
        </p:blipFill>
        <p:spPr>
          <a:xfrm>
            <a:off x="16161454" y="489528"/>
            <a:ext cx="1538991" cy="691572"/>
          </a:xfrm>
          <a:prstGeom prst="rect">
            <a:avLst/>
          </a:prstGeom>
          <a:noFill/>
          <a:ln>
            <a:noFill/>
          </a:ln>
        </p:spPr>
      </p:pic>
      <p:sp>
        <p:nvSpPr>
          <p:cNvPr id="629" name="Google Shape;629;p53"/>
          <p:cNvSpPr txBox="1"/>
          <p:nvPr/>
        </p:nvSpPr>
        <p:spPr>
          <a:xfrm>
            <a:off x="152400" y="0"/>
            <a:ext cx="4724400" cy="2095500"/>
          </a:xfrm>
          <a:prstGeom prst="rect">
            <a:avLst/>
          </a:prstGeom>
          <a:noFill/>
          <a:ln>
            <a:noFill/>
          </a:ln>
        </p:spPr>
        <p:txBody>
          <a:bodyPr anchorCtr="0" anchor="ctr" bIns="45700" lIns="91425" spcFirstLastPara="1" rIns="91425" wrap="square" tIns="45700">
            <a:normAutofit/>
          </a:bodyPr>
          <a:lstStyle/>
          <a:p>
            <a:pPr indent="0" lvl="0" marL="0" marR="0" rtl="0" algn="ctr">
              <a:spcBef>
                <a:spcPts val="0"/>
              </a:spcBef>
              <a:spcAft>
                <a:spcPts val="0"/>
              </a:spcAft>
              <a:buClr>
                <a:schemeClr val="dk1"/>
              </a:buClr>
              <a:buSzPts val="8800"/>
              <a:buFont typeface="Stardos Stencil"/>
              <a:buNone/>
            </a:pPr>
            <a:r>
              <a:rPr lang="fr-FR" sz="8800">
                <a:solidFill>
                  <a:schemeClr val="dk1"/>
                </a:solidFill>
                <a:latin typeface="Stardos Stencil"/>
                <a:ea typeface="Stardos Stencil"/>
                <a:cs typeface="Stardos Stencil"/>
                <a:sym typeface="Stardos Stencil"/>
              </a:rPr>
              <a:t>Annexes</a:t>
            </a:r>
            <a:endParaRPr/>
          </a:p>
        </p:txBody>
      </p:sp>
      <p:sp>
        <p:nvSpPr>
          <p:cNvPr id="630" name="Google Shape;630;p53"/>
          <p:cNvSpPr txBox="1"/>
          <p:nvPr/>
        </p:nvSpPr>
        <p:spPr>
          <a:xfrm>
            <a:off x="533400" y="1638300"/>
            <a:ext cx="4267200" cy="1754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3600">
                <a:solidFill>
                  <a:schemeClr val="dk1"/>
                </a:solidFill>
                <a:latin typeface="Arial"/>
                <a:ea typeface="Arial"/>
                <a:cs typeface="Arial"/>
                <a:sym typeface="Arial"/>
              </a:rPr>
              <a:t>Plans, coupes, façades - Logements</a:t>
            </a:r>
            <a:endParaRPr/>
          </a:p>
        </p:txBody>
      </p:sp>
      <p:sp>
        <p:nvSpPr>
          <p:cNvPr id="631" name="Google Shape;631;p53"/>
          <p:cNvSpPr txBox="1"/>
          <p:nvPr/>
        </p:nvSpPr>
        <p:spPr>
          <a:xfrm>
            <a:off x="11430000" y="549729"/>
            <a:ext cx="4495800" cy="533400"/>
          </a:xfrm>
          <a:prstGeom prst="rect">
            <a:avLst/>
          </a:prstGeom>
          <a:noFill/>
          <a:ln>
            <a:noFill/>
          </a:ln>
        </p:spPr>
        <p:txBody>
          <a:bodyPr anchorCtr="0" anchor="ctr" bIns="45700" lIns="91425" spcFirstLastPara="1" rIns="91425" wrap="square" tIns="45700">
            <a:normAutofit fontScale="70000" lnSpcReduction="20000"/>
          </a:bodyPr>
          <a:lstStyle/>
          <a:p>
            <a:pPr indent="0" lvl="0" marL="0" rtl="0" algn="ctr">
              <a:spcBef>
                <a:spcPts val="0"/>
              </a:spcBef>
              <a:spcAft>
                <a:spcPts val="0"/>
              </a:spcAft>
              <a:buClr>
                <a:schemeClr val="dk1"/>
              </a:buClr>
              <a:buSzPct val="100000"/>
              <a:buFont typeface="Arial"/>
              <a:buNone/>
            </a:pPr>
            <a:r>
              <a:rPr i="1" lang="fr-FR" sz="2400">
                <a:solidFill>
                  <a:schemeClr val="dk1"/>
                </a:solidFill>
              </a:rPr>
              <a:t>Lots M5.1 et M5.2 – Noisy le Grand (93) - Conception</a:t>
            </a:r>
            <a:endParaRPr i="1" sz="2400">
              <a:solidFill>
                <a:schemeClr val="dk1"/>
              </a:solidFill>
            </a:endParaRPr>
          </a:p>
        </p:txBody>
      </p:sp>
      <p:pic>
        <p:nvPicPr>
          <p:cNvPr id="632" name="Google Shape;632;p53"/>
          <p:cNvPicPr preferRelativeResize="0"/>
          <p:nvPr/>
        </p:nvPicPr>
        <p:blipFill>
          <a:blip r:embed="rId4">
            <a:alphaModFix/>
          </a:blip>
          <a:stretch>
            <a:fillRect/>
          </a:stretch>
        </p:blipFill>
        <p:spPr>
          <a:xfrm>
            <a:off x="3872226" y="1730825"/>
            <a:ext cx="14246801" cy="84614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6" name="Shape 636"/>
        <p:cNvGrpSpPr/>
        <p:nvPr/>
      </p:nvGrpSpPr>
      <p:grpSpPr>
        <a:xfrm>
          <a:off x="0" y="0"/>
          <a:ext cx="0" cy="0"/>
          <a:chOff x="0" y="0"/>
          <a:chExt cx="0" cy="0"/>
        </a:xfrm>
      </p:grpSpPr>
      <p:pic>
        <p:nvPicPr>
          <p:cNvPr id="637" name="Google Shape;637;p54"/>
          <p:cNvPicPr preferRelativeResize="0"/>
          <p:nvPr/>
        </p:nvPicPr>
        <p:blipFill rotWithShape="1">
          <a:blip r:embed="rId3">
            <a:alphaModFix/>
          </a:blip>
          <a:srcRect b="0" l="0" r="0" t="0"/>
          <a:stretch/>
        </p:blipFill>
        <p:spPr>
          <a:xfrm>
            <a:off x="16161454" y="489528"/>
            <a:ext cx="1538991" cy="691572"/>
          </a:xfrm>
          <a:prstGeom prst="rect">
            <a:avLst/>
          </a:prstGeom>
          <a:noFill/>
          <a:ln>
            <a:noFill/>
          </a:ln>
        </p:spPr>
      </p:pic>
      <p:sp>
        <p:nvSpPr>
          <p:cNvPr id="638" name="Google Shape;638;p54"/>
          <p:cNvSpPr txBox="1"/>
          <p:nvPr/>
        </p:nvSpPr>
        <p:spPr>
          <a:xfrm>
            <a:off x="152400" y="0"/>
            <a:ext cx="4724400" cy="2095500"/>
          </a:xfrm>
          <a:prstGeom prst="rect">
            <a:avLst/>
          </a:prstGeom>
          <a:noFill/>
          <a:ln>
            <a:noFill/>
          </a:ln>
        </p:spPr>
        <p:txBody>
          <a:bodyPr anchorCtr="0" anchor="ctr" bIns="45700" lIns="91425" spcFirstLastPara="1" rIns="91425" wrap="square" tIns="45700">
            <a:normAutofit/>
          </a:bodyPr>
          <a:lstStyle/>
          <a:p>
            <a:pPr indent="0" lvl="0" marL="0" marR="0" rtl="0" algn="ctr">
              <a:spcBef>
                <a:spcPts val="0"/>
              </a:spcBef>
              <a:spcAft>
                <a:spcPts val="0"/>
              </a:spcAft>
              <a:buClr>
                <a:schemeClr val="dk1"/>
              </a:buClr>
              <a:buSzPts val="8800"/>
              <a:buFont typeface="Stardos Stencil"/>
              <a:buNone/>
            </a:pPr>
            <a:r>
              <a:rPr lang="fr-FR" sz="8800">
                <a:solidFill>
                  <a:schemeClr val="dk1"/>
                </a:solidFill>
                <a:latin typeface="Stardos Stencil"/>
                <a:ea typeface="Stardos Stencil"/>
                <a:cs typeface="Stardos Stencil"/>
                <a:sym typeface="Stardos Stencil"/>
              </a:rPr>
              <a:t>Annexes</a:t>
            </a:r>
            <a:endParaRPr/>
          </a:p>
        </p:txBody>
      </p:sp>
      <p:sp>
        <p:nvSpPr>
          <p:cNvPr id="639" name="Google Shape;639;p54"/>
          <p:cNvSpPr txBox="1"/>
          <p:nvPr/>
        </p:nvSpPr>
        <p:spPr>
          <a:xfrm>
            <a:off x="533400" y="1638300"/>
            <a:ext cx="4267200" cy="1200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3600">
                <a:solidFill>
                  <a:schemeClr val="dk1"/>
                </a:solidFill>
                <a:latin typeface="Arial"/>
                <a:ea typeface="Arial"/>
                <a:cs typeface="Arial"/>
                <a:sym typeface="Arial"/>
              </a:rPr>
              <a:t>Plans, coupes, façades - EHPAD</a:t>
            </a:r>
            <a:endParaRPr/>
          </a:p>
        </p:txBody>
      </p:sp>
      <p:sp>
        <p:nvSpPr>
          <p:cNvPr id="640" name="Google Shape;640;p54"/>
          <p:cNvSpPr txBox="1"/>
          <p:nvPr/>
        </p:nvSpPr>
        <p:spPr>
          <a:xfrm>
            <a:off x="11430000" y="549729"/>
            <a:ext cx="4495800" cy="533400"/>
          </a:xfrm>
          <a:prstGeom prst="rect">
            <a:avLst/>
          </a:prstGeom>
          <a:noFill/>
          <a:ln>
            <a:noFill/>
          </a:ln>
        </p:spPr>
        <p:txBody>
          <a:bodyPr anchorCtr="0" anchor="ctr" bIns="45700" lIns="91425" spcFirstLastPara="1" rIns="91425" wrap="square" tIns="45700">
            <a:normAutofit fontScale="70000" lnSpcReduction="20000"/>
          </a:bodyPr>
          <a:lstStyle/>
          <a:p>
            <a:pPr indent="0" lvl="0" marL="0" rtl="0" algn="ctr">
              <a:spcBef>
                <a:spcPts val="0"/>
              </a:spcBef>
              <a:spcAft>
                <a:spcPts val="0"/>
              </a:spcAft>
              <a:buClr>
                <a:schemeClr val="dk1"/>
              </a:buClr>
              <a:buSzPct val="100000"/>
              <a:buFont typeface="Arial"/>
              <a:buNone/>
            </a:pPr>
            <a:r>
              <a:rPr i="1" lang="fr-FR" sz="2400">
                <a:solidFill>
                  <a:schemeClr val="dk1"/>
                </a:solidFill>
              </a:rPr>
              <a:t>Lots M5.1 et M5.2 – Noisy le Grand (93) - Conception</a:t>
            </a:r>
            <a:endParaRPr i="1" sz="2400">
              <a:solidFill>
                <a:schemeClr val="dk1"/>
              </a:solidFill>
            </a:endParaRPr>
          </a:p>
        </p:txBody>
      </p:sp>
      <p:pic>
        <p:nvPicPr>
          <p:cNvPr id="641" name="Google Shape;641;p54"/>
          <p:cNvPicPr preferRelativeResize="0"/>
          <p:nvPr/>
        </p:nvPicPr>
        <p:blipFill>
          <a:blip r:embed="rId4">
            <a:alphaModFix/>
          </a:blip>
          <a:stretch>
            <a:fillRect/>
          </a:stretch>
        </p:blipFill>
        <p:spPr>
          <a:xfrm>
            <a:off x="4619025" y="1361500"/>
            <a:ext cx="13553349" cy="886302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5" name="Shape 645"/>
        <p:cNvGrpSpPr/>
        <p:nvPr/>
      </p:nvGrpSpPr>
      <p:grpSpPr>
        <a:xfrm>
          <a:off x="0" y="0"/>
          <a:ext cx="0" cy="0"/>
          <a:chOff x="0" y="0"/>
          <a:chExt cx="0" cy="0"/>
        </a:xfrm>
      </p:grpSpPr>
      <p:pic>
        <p:nvPicPr>
          <p:cNvPr id="646" name="Google Shape;646;p55"/>
          <p:cNvPicPr preferRelativeResize="0"/>
          <p:nvPr/>
        </p:nvPicPr>
        <p:blipFill rotWithShape="1">
          <a:blip r:embed="rId3">
            <a:alphaModFix/>
          </a:blip>
          <a:srcRect b="0" l="0" r="0" t="0"/>
          <a:stretch/>
        </p:blipFill>
        <p:spPr>
          <a:xfrm>
            <a:off x="16161454" y="489528"/>
            <a:ext cx="1538991" cy="691572"/>
          </a:xfrm>
          <a:prstGeom prst="rect">
            <a:avLst/>
          </a:prstGeom>
          <a:noFill/>
          <a:ln>
            <a:noFill/>
          </a:ln>
        </p:spPr>
      </p:pic>
      <p:sp>
        <p:nvSpPr>
          <p:cNvPr id="647" name="Google Shape;647;p55"/>
          <p:cNvSpPr txBox="1"/>
          <p:nvPr/>
        </p:nvSpPr>
        <p:spPr>
          <a:xfrm>
            <a:off x="152400" y="0"/>
            <a:ext cx="4724400" cy="2095500"/>
          </a:xfrm>
          <a:prstGeom prst="rect">
            <a:avLst/>
          </a:prstGeom>
          <a:noFill/>
          <a:ln>
            <a:noFill/>
          </a:ln>
        </p:spPr>
        <p:txBody>
          <a:bodyPr anchorCtr="0" anchor="ctr" bIns="45700" lIns="91425" spcFirstLastPara="1" rIns="91425" wrap="square" tIns="45700">
            <a:normAutofit/>
          </a:bodyPr>
          <a:lstStyle/>
          <a:p>
            <a:pPr indent="0" lvl="0" marL="0" marR="0" rtl="0" algn="ctr">
              <a:spcBef>
                <a:spcPts val="0"/>
              </a:spcBef>
              <a:spcAft>
                <a:spcPts val="0"/>
              </a:spcAft>
              <a:buClr>
                <a:schemeClr val="dk1"/>
              </a:buClr>
              <a:buSzPts val="8800"/>
              <a:buFont typeface="Stardos Stencil"/>
              <a:buNone/>
            </a:pPr>
            <a:r>
              <a:rPr lang="fr-FR" sz="8800">
                <a:solidFill>
                  <a:schemeClr val="dk1"/>
                </a:solidFill>
                <a:latin typeface="Stardos Stencil"/>
                <a:ea typeface="Stardos Stencil"/>
                <a:cs typeface="Stardos Stencil"/>
                <a:sym typeface="Stardos Stencil"/>
              </a:rPr>
              <a:t>Annexes</a:t>
            </a:r>
            <a:endParaRPr/>
          </a:p>
        </p:txBody>
      </p:sp>
      <p:sp>
        <p:nvSpPr>
          <p:cNvPr id="648" name="Google Shape;648;p55"/>
          <p:cNvSpPr txBox="1"/>
          <p:nvPr/>
        </p:nvSpPr>
        <p:spPr>
          <a:xfrm>
            <a:off x="533400" y="1638300"/>
            <a:ext cx="4267200" cy="1200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3600">
                <a:solidFill>
                  <a:schemeClr val="dk1"/>
                </a:solidFill>
                <a:latin typeface="Arial"/>
                <a:ea typeface="Arial"/>
                <a:cs typeface="Arial"/>
                <a:sym typeface="Arial"/>
              </a:rPr>
              <a:t>Plans, coupes, façades - EHPAD</a:t>
            </a:r>
            <a:endParaRPr/>
          </a:p>
        </p:txBody>
      </p:sp>
      <p:sp>
        <p:nvSpPr>
          <p:cNvPr id="649" name="Google Shape;649;p55"/>
          <p:cNvSpPr txBox="1"/>
          <p:nvPr/>
        </p:nvSpPr>
        <p:spPr>
          <a:xfrm>
            <a:off x="11430000" y="549729"/>
            <a:ext cx="4495800" cy="533400"/>
          </a:xfrm>
          <a:prstGeom prst="rect">
            <a:avLst/>
          </a:prstGeom>
          <a:noFill/>
          <a:ln>
            <a:noFill/>
          </a:ln>
        </p:spPr>
        <p:txBody>
          <a:bodyPr anchorCtr="0" anchor="ctr" bIns="45700" lIns="91425" spcFirstLastPara="1" rIns="91425" wrap="square" tIns="45700">
            <a:normAutofit fontScale="70000" lnSpcReduction="20000"/>
          </a:bodyPr>
          <a:lstStyle/>
          <a:p>
            <a:pPr indent="0" lvl="0" marL="0" rtl="0" algn="ctr">
              <a:spcBef>
                <a:spcPts val="0"/>
              </a:spcBef>
              <a:spcAft>
                <a:spcPts val="0"/>
              </a:spcAft>
              <a:buClr>
                <a:schemeClr val="dk1"/>
              </a:buClr>
              <a:buSzPct val="100000"/>
              <a:buFont typeface="Arial"/>
              <a:buNone/>
            </a:pPr>
            <a:r>
              <a:rPr i="1" lang="fr-FR" sz="2400">
                <a:solidFill>
                  <a:schemeClr val="dk1"/>
                </a:solidFill>
              </a:rPr>
              <a:t>Lots M5.1 et M5.2 – Noisy le Grand (93) - Conception</a:t>
            </a:r>
            <a:endParaRPr i="1" sz="2400">
              <a:solidFill>
                <a:schemeClr val="dk1"/>
              </a:solidFill>
            </a:endParaRPr>
          </a:p>
        </p:txBody>
      </p:sp>
      <p:pic>
        <p:nvPicPr>
          <p:cNvPr id="650" name="Google Shape;650;p55"/>
          <p:cNvPicPr preferRelativeResize="0"/>
          <p:nvPr/>
        </p:nvPicPr>
        <p:blipFill>
          <a:blip r:embed="rId4">
            <a:alphaModFix/>
          </a:blip>
          <a:stretch>
            <a:fillRect/>
          </a:stretch>
        </p:blipFill>
        <p:spPr>
          <a:xfrm>
            <a:off x="4800600" y="1503927"/>
            <a:ext cx="13432924" cy="873609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pic>
        <p:nvPicPr>
          <p:cNvPr id="182" name="Google Shape;182;p20"/>
          <p:cNvPicPr preferRelativeResize="0"/>
          <p:nvPr/>
        </p:nvPicPr>
        <p:blipFill rotWithShape="1">
          <a:blip r:embed="rId3">
            <a:alphaModFix/>
          </a:blip>
          <a:srcRect b="0" l="0" r="0" t="0"/>
          <a:stretch/>
        </p:blipFill>
        <p:spPr>
          <a:xfrm>
            <a:off x="16161454" y="489528"/>
            <a:ext cx="1538992" cy="691572"/>
          </a:xfrm>
          <a:prstGeom prst="rect">
            <a:avLst/>
          </a:prstGeom>
          <a:noFill/>
          <a:ln>
            <a:noFill/>
          </a:ln>
        </p:spPr>
      </p:pic>
      <p:sp>
        <p:nvSpPr>
          <p:cNvPr id="183" name="Google Shape;183;p20"/>
          <p:cNvSpPr txBox="1"/>
          <p:nvPr/>
        </p:nvSpPr>
        <p:spPr>
          <a:xfrm>
            <a:off x="304800" y="76200"/>
            <a:ext cx="7620000" cy="2095500"/>
          </a:xfrm>
          <a:prstGeom prst="rect">
            <a:avLst/>
          </a:prstGeom>
          <a:noFill/>
          <a:ln>
            <a:noFill/>
          </a:ln>
        </p:spPr>
        <p:txBody>
          <a:bodyPr anchorCtr="0" anchor="ctr" bIns="45700" lIns="91425" spcFirstLastPara="1" rIns="91425" wrap="square" tIns="45700">
            <a:normAutofit fontScale="92500"/>
          </a:bodyPr>
          <a:lstStyle/>
          <a:p>
            <a:pPr indent="0" lvl="0" marL="0" marR="0" rtl="0" algn="l">
              <a:spcBef>
                <a:spcPts val="0"/>
              </a:spcBef>
              <a:spcAft>
                <a:spcPts val="0"/>
              </a:spcAft>
              <a:buClr>
                <a:schemeClr val="dk1"/>
              </a:buClr>
              <a:buSzPct val="100000"/>
              <a:buFont typeface="Stardos Stencil"/>
              <a:buNone/>
            </a:pPr>
            <a:r>
              <a:rPr lang="fr-FR" sz="8800">
                <a:solidFill>
                  <a:schemeClr val="dk1"/>
                </a:solidFill>
                <a:latin typeface="Stardos Stencil"/>
                <a:ea typeface="Stardos Stencil"/>
                <a:cs typeface="Stardos Stencil"/>
                <a:sym typeface="Stardos Stencil"/>
              </a:rPr>
              <a:t>L’équipe du jour</a:t>
            </a:r>
            <a:endParaRPr/>
          </a:p>
        </p:txBody>
      </p:sp>
      <p:sp>
        <p:nvSpPr>
          <p:cNvPr id="184" name="Google Shape;184;p20"/>
          <p:cNvSpPr txBox="1"/>
          <p:nvPr/>
        </p:nvSpPr>
        <p:spPr>
          <a:xfrm>
            <a:off x="1939801" y="7021996"/>
            <a:ext cx="1828800" cy="1939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FR" sz="2400">
                <a:solidFill>
                  <a:srgbClr val="C1DF1B"/>
                </a:solidFill>
              </a:rPr>
              <a:t>Andréa</a:t>
            </a:r>
            <a:endParaRPr sz="2400">
              <a:solidFill>
                <a:srgbClr val="C1DF1B"/>
              </a:solidFill>
            </a:endParaRPr>
          </a:p>
          <a:p>
            <a:pPr indent="0" lvl="0" marL="0" marR="0" rtl="0" algn="ctr">
              <a:spcBef>
                <a:spcPts val="0"/>
              </a:spcBef>
              <a:spcAft>
                <a:spcPts val="0"/>
              </a:spcAft>
              <a:buNone/>
            </a:pPr>
            <a:r>
              <a:rPr lang="fr-FR" sz="2400">
                <a:solidFill>
                  <a:srgbClr val="C1DF1B"/>
                </a:solidFill>
              </a:rPr>
              <a:t>Lambert</a:t>
            </a:r>
            <a:endParaRPr sz="2400">
              <a:solidFill>
                <a:srgbClr val="C1DF1B"/>
              </a:solidFill>
            </a:endParaRPr>
          </a:p>
          <a:p>
            <a:pPr indent="0" lvl="0" marL="0" marR="0" rtl="0" algn="ctr">
              <a:spcBef>
                <a:spcPts val="0"/>
              </a:spcBef>
              <a:spcAft>
                <a:spcPts val="0"/>
              </a:spcAft>
              <a:buNone/>
            </a:pPr>
            <a:r>
              <a:t/>
            </a:r>
            <a:endParaRPr sz="2400">
              <a:solidFill>
                <a:srgbClr val="C1DF1B"/>
              </a:solidFill>
            </a:endParaRPr>
          </a:p>
          <a:p>
            <a:pPr indent="0" lvl="0" marL="0" marR="0" rtl="0" algn="ctr">
              <a:spcBef>
                <a:spcPts val="0"/>
              </a:spcBef>
              <a:spcAft>
                <a:spcPts val="0"/>
              </a:spcAft>
              <a:buNone/>
            </a:pPr>
            <a:r>
              <a:rPr lang="fr-FR" sz="2400">
                <a:solidFill>
                  <a:schemeClr val="dk1"/>
                </a:solidFill>
              </a:rPr>
              <a:t>Immobleu</a:t>
            </a:r>
            <a:endParaRPr sz="2400">
              <a:solidFill>
                <a:schemeClr val="dk1"/>
              </a:solidFill>
            </a:endParaRPr>
          </a:p>
          <a:p>
            <a:pPr indent="0" lvl="0" marL="0" marR="0" rtl="0" algn="ctr">
              <a:spcBef>
                <a:spcPts val="0"/>
              </a:spcBef>
              <a:spcAft>
                <a:spcPts val="0"/>
              </a:spcAft>
              <a:buNone/>
            </a:pPr>
            <a:r>
              <a:rPr lang="fr-FR" sz="2400">
                <a:solidFill>
                  <a:schemeClr val="dk1"/>
                </a:solidFill>
              </a:rPr>
              <a:t>MOA</a:t>
            </a:r>
            <a:endParaRPr sz="2400">
              <a:solidFill>
                <a:schemeClr val="dk1"/>
              </a:solidFill>
            </a:endParaRPr>
          </a:p>
        </p:txBody>
      </p:sp>
      <p:sp>
        <p:nvSpPr>
          <p:cNvPr id="185" name="Google Shape;185;p20"/>
          <p:cNvSpPr txBox="1"/>
          <p:nvPr/>
        </p:nvSpPr>
        <p:spPr>
          <a:xfrm>
            <a:off x="6644738" y="7067371"/>
            <a:ext cx="1828800" cy="2308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FR" sz="2400">
                <a:solidFill>
                  <a:srgbClr val="C1DF1B"/>
                </a:solidFill>
              </a:rPr>
              <a:t>Félix Dumont</a:t>
            </a:r>
            <a:endParaRPr sz="2400">
              <a:solidFill>
                <a:srgbClr val="C1DF1B"/>
              </a:solidFill>
            </a:endParaRPr>
          </a:p>
          <a:p>
            <a:pPr indent="0" lvl="0" marL="0" marR="0" rtl="0" algn="ctr">
              <a:spcBef>
                <a:spcPts val="0"/>
              </a:spcBef>
              <a:spcAft>
                <a:spcPts val="0"/>
              </a:spcAft>
              <a:buNone/>
            </a:pPr>
            <a:r>
              <a:t/>
            </a:r>
            <a:endParaRPr sz="2400">
              <a:solidFill>
                <a:srgbClr val="C1DF1B"/>
              </a:solidFill>
            </a:endParaRPr>
          </a:p>
          <a:p>
            <a:pPr indent="0" lvl="0" marL="0" marR="0" rtl="0" algn="ctr">
              <a:spcBef>
                <a:spcPts val="0"/>
              </a:spcBef>
              <a:spcAft>
                <a:spcPts val="0"/>
              </a:spcAft>
              <a:buNone/>
            </a:pPr>
            <a:r>
              <a:rPr lang="fr-FR" sz="2400">
                <a:solidFill>
                  <a:schemeClr val="dk1"/>
                </a:solidFill>
              </a:rPr>
              <a:t>Daquin Ferrières</a:t>
            </a:r>
            <a:endParaRPr sz="2400">
              <a:solidFill>
                <a:schemeClr val="dk1"/>
              </a:solidFill>
            </a:endParaRPr>
          </a:p>
          <a:p>
            <a:pPr indent="0" lvl="0" marL="0" marR="0" rtl="0" algn="ctr">
              <a:spcBef>
                <a:spcPts val="0"/>
              </a:spcBef>
              <a:spcAft>
                <a:spcPts val="0"/>
              </a:spcAft>
              <a:buNone/>
            </a:pPr>
            <a:r>
              <a:rPr lang="fr-FR" sz="2400">
                <a:solidFill>
                  <a:schemeClr val="dk1"/>
                </a:solidFill>
              </a:rPr>
              <a:t>Architecte</a:t>
            </a:r>
            <a:endParaRPr sz="2400">
              <a:solidFill>
                <a:schemeClr val="dk1"/>
              </a:solidFill>
            </a:endParaRPr>
          </a:p>
        </p:txBody>
      </p:sp>
      <p:cxnSp>
        <p:nvCxnSpPr>
          <p:cNvPr id="186" name="Google Shape;186;p20"/>
          <p:cNvCxnSpPr/>
          <p:nvPr/>
        </p:nvCxnSpPr>
        <p:spPr>
          <a:xfrm>
            <a:off x="666375" y="6599825"/>
            <a:ext cx="16899300" cy="0"/>
          </a:xfrm>
          <a:prstGeom prst="straightConnector1">
            <a:avLst/>
          </a:prstGeom>
          <a:noFill/>
          <a:ln cap="flat" cmpd="sng" w="9525">
            <a:solidFill>
              <a:srgbClr val="C1DF1B"/>
            </a:solidFill>
            <a:prstDash val="solid"/>
            <a:round/>
            <a:headEnd len="sm" w="sm" type="none"/>
            <a:tailEnd len="sm" w="sm" type="none"/>
          </a:ln>
        </p:spPr>
      </p:cxnSp>
      <p:sp>
        <p:nvSpPr>
          <p:cNvPr id="187" name="Google Shape;187;p20"/>
          <p:cNvSpPr txBox="1"/>
          <p:nvPr/>
        </p:nvSpPr>
        <p:spPr>
          <a:xfrm>
            <a:off x="11430000" y="549729"/>
            <a:ext cx="4495800" cy="533400"/>
          </a:xfrm>
          <a:prstGeom prst="rect">
            <a:avLst/>
          </a:prstGeom>
          <a:noFill/>
          <a:ln>
            <a:noFill/>
          </a:ln>
        </p:spPr>
        <p:txBody>
          <a:bodyPr anchorCtr="0" anchor="ctr" bIns="45700" lIns="91425" spcFirstLastPara="1" rIns="91425" wrap="square" tIns="45700">
            <a:normAutofit fontScale="70000" lnSpcReduction="20000"/>
          </a:bodyPr>
          <a:lstStyle/>
          <a:p>
            <a:pPr indent="0" lvl="0" marL="0" rtl="0" algn="ctr">
              <a:spcBef>
                <a:spcPts val="0"/>
              </a:spcBef>
              <a:spcAft>
                <a:spcPts val="0"/>
              </a:spcAft>
              <a:buClr>
                <a:schemeClr val="dk1"/>
              </a:buClr>
              <a:buSzPct val="100000"/>
              <a:buFont typeface="Arial"/>
              <a:buNone/>
            </a:pPr>
            <a:r>
              <a:rPr i="1" lang="fr-FR" sz="2400">
                <a:solidFill>
                  <a:schemeClr val="dk1"/>
                </a:solidFill>
              </a:rPr>
              <a:t>Lots M5.1 et M5.2 – Noisy le Grand (93) - Conception</a:t>
            </a:r>
            <a:endParaRPr i="1" sz="2400">
              <a:solidFill>
                <a:schemeClr val="dk1"/>
              </a:solidFill>
              <a:latin typeface="Arial"/>
              <a:ea typeface="Arial"/>
              <a:cs typeface="Arial"/>
              <a:sym typeface="Arial"/>
            </a:endParaRPr>
          </a:p>
        </p:txBody>
      </p:sp>
      <p:pic>
        <p:nvPicPr>
          <p:cNvPr id="188" name="Google Shape;188;p20"/>
          <p:cNvPicPr preferRelativeResize="0"/>
          <p:nvPr/>
        </p:nvPicPr>
        <p:blipFill>
          <a:blip r:embed="rId4">
            <a:alphaModFix/>
          </a:blip>
          <a:stretch>
            <a:fillRect/>
          </a:stretch>
        </p:blipFill>
        <p:spPr>
          <a:xfrm>
            <a:off x="1390110" y="4314749"/>
            <a:ext cx="2928181" cy="1200325"/>
          </a:xfrm>
          <a:prstGeom prst="rect">
            <a:avLst/>
          </a:prstGeom>
          <a:noFill/>
          <a:ln>
            <a:noFill/>
          </a:ln>
        </p:spPr>
      </p:pic>
      <p:sp>
        <p:nvSpPr>
          <p:cNvPr id="189" name="Google Shape;189;p20"/>
          <p:cNvSpPr txBox="1"/>
          <p:nvPr/>
        </p:nvSpPr>
        <p:spPr>
          <a:xfrm>
            <a:off x="11489038" y="7067370"/>
            <a:ext cx="1828800" cy="2308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FR" sz="2400">
                <a:solidFill>
                  <a:srgbClr val="C1DF1B"/>
                </a:solidFill>
              </a:rPr>
              <a:t>Marvyn</a:t>
            </a:r>
            <a:endParaRPr sz="2400">
              <a:solidFill>
                <a:srgbClr val="C1DF1B"/>
              </a:solidFill>
            </a:endParaRPr>
          </a:p>
          <a:p>
            <a:pPr indent="0" lvl="0" marL="0" marR="0" rtl="0" algn="ctr">
              <a:spcBef>
                <a:spcPts val="0"/>
              </a:spcBef>
              <a:spcAft>
                <a:spcPts val="0"/>
              </a:spcAft>
              <a:buNone/>
            </a:pPr>
            <a:r>
              <a:rPr lang="fr-FR" sz="2400">
                <a:solidFill>
                  <a:srgbClr val="C1DF1B"/>
                </a:solidFill>
              </a:rPr>
              <a:t>Mac</a:t>
            </a:r>
            <a:endParaRPr sz="2400">
              <a:solidFill>
                <a:srgbClr val="C1DF1B"/>
              </a:solidFill>
            </a:endParaRPr>
          </a:p>
          <a:p>
            <a:pPr indent="0" lvl="0" marL="0" marR="0" rtl="0" algn="ctr">
              <a:spcBef>
                <a:spcPts val="0"/>
              </a:spcBef>
              <a:spcAft>
                <a:spcPts val="0"/>
              </a:spcAft>
              <a:buNone/>
            </a:pPr>
            <a:r>
              <a:t/>
            </a:r>
            <a:endParaRPr sz="2400">
              <a:solidFill>
                <a:srgbClr val="C1DF1B"/>
              </a:solidFill>
            </a:endParaRPr>
          </a:p>
          <a:p>
            <a:pPr indent="0" lvl="0" marL="0" marR="0" rtl="0" algn="ctr">
              <a:spcBef>
                <a:spcPts val="0"/>
              </a:spcBef>
              <a:spcAft>
                <a:spcPts val="0"/>
              </a:spcAft>
              <a:buNone/>
            </a:pPr>
            <a:r>
              <a:rPr lang="fr-FR" sz="2400">
                <a:solidFill>
                  <a:schemeClr val="dk1"/>
                </a:solidFill>
              </a:rPr>
              <a:t>P.Cetech</a:t>
            </a:r>
            <a:endParaRPr/>
          </a:p>
          <a:p>
            <a:pPr indent="0" lvl="0" marL="0" marR="0" rtl="0" algn="ctr">
              <a:spcBef>
                <a:spcPts val="0"/>
              </a:spcBef>
              <a:spcAft>
                <a:spcPts val="0"/>
              </a:spcAft>
              <a:buNone/>
            </a:pPr>
            <a:r>
              <a:rPr lang="fr-FR" sz="2400">
                <a:solidFill>
                  <a:schemeClr val="dk1"/>
                </a:solidFill>
              </a:rPr>
              <a:t>BET Fluides</a:t>
            </a:r>
            <a:endParaRPr/>
          </a:p>
        </p:txBody>
      </p:sp>
      <p:sp>
        <p:nvSpPr>
          <p:cNvPr id="190" name="Google Shape;190;p20"/>
          <p:cNvSpPr txBox="1"/>
          <p:nvPr/>
        </p:nvSpPr>
        <p:spPr>
          <a:xfrm>
            <a:off x="15002400" y="7122650"/>
            <a:ext cx="2563500" cy="2308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FR" sz="2400">
                <a:solidFill>
                  <a:srgbClr val="C1DF1B"/>
                </a:solidFill>
              </a:rPr>
              <a:t>Claire </a:t>
            </a:r>
            <a:endParaRPr sz="2400">
              <a:solidFill>
                <a:srgbClr val="C1DF1B"/>
              </a:solidFill>
            </a:endParaRPr>
          </a:p>
          <a:p>
            <a:pPr indent="0" lvl="0" marL="0" marR="0" rtl="0" algn="ctr">
              <a:spcBef>
                <a:spcPts val="0"/>
              </a:spcBef>
              <a:spcAft>
                <a:spcPts val="0"/>
              </a:spcAft>
              <a:buNone/>
            </a:pPr>
            <a:r>
              <a:rPr lang="fr-FR" sz="2400">
                <a:solidFill>
                  <a:srgbClr val="C1DF1B"/>
                </a:solidFill>
              </a:rPr>
              <a:t>Coiffé</a:t>
            </a:r>
            <a:endParaRPr sz="2400">
              <a:solidFill>
                <a:srgbClr val="C1DF1B"/>
              </a:solidFill>
            </a:endParaRPr>
          </a:p>
          <a:p>
            <a:pPr indent="0" lvl="0" marL="0" marR="0" rtl="0" algn="ctr">
              <a:spcBef>
                <a:spcPts val="0"/>
              </a:spcBef>
              <a:spcAft>
                <a:spcPts val="0"/>
              </a:spcAft>
              <a:buNone/>
            </a:pPr>
            <a:r>
              <a:t/>
            </a:r>
            <a:endParaRPr sz="2400">
              <a:solidFill>
                <a:srgbClr val="C1DF1B"/>
              </a:solidFill>
            </a:endParaRPr>
          </a:p>
          <a:p>
            <a:pPr indent="0" lvl="0" marL="0" marR="0" rtl="0" algn="ctr">
              <a:spcBef>
                <a:spcPts val="0"/>
              </a:spcBef>
              <a:spcAft>
                <a:spcPts val="0"/>
              </a:spcAft>
              <a:buNone/>
            </a:pPr>
            <a:r>
              <a:rPr lang="fr-FR" sz="2400">
                <a:solidFill>
                  <a:schemeClr val="dk1"/>
                </a:solidFill>
              </a:rPr>
              <a:t>SID</a:t>
            </a:r>
            <a:endParaRPr/>
          </a:p>
          <a:p>
            <a:pPr indent="0" lvl="0" marL="0" marR="0" rtl="0" algn="ctr">
              <a:spcBef>
                <a:spcPts val="0"/>
              </a:spcBef>
              <a:spcAft>
                <a:spcPts val="0"/>
              </a:spcAft>
              <a:buNone/>
            </a:pPr>
            <a:r>
              <a:rPr lang="fr-FR" sz="2400">
                <a:solidFill>
                  <a:schemeClr val="dk1"/>
                </a:solidFill>
              </a:rPr>
              <a:t>Accompagnatrice BDF</a:t>
            </a:r>
            <a:endParaRPr/>
          </a:p>
        </p:txBody>
      </p:sp>
      <p:pic>
        <p:nvPicPr>
          <p:cNvPr id="191" name="Google Shape;191;p20"/>
          <p:cNvPicPr preferRelativeResize="0"/>
          <p:nvPr/>
        </p:nvPicPr>
        <p:blipFill>
          <a:blip r:embed="rId5">
            <a:alphaModFix/>
          </a:blip>
          <a:stretch>
            <a:fillRect/>
          </a:stretch>
        </p:blipFill>
        <p:spPr>
          <a:xfrm>
            <a:off x="5808187" y="4569113"/>
            <a:ext cx="3501915" cy="691575"/>
          </a:xfrm>
          <a:prstGeom prst="rect">
            <a:avLst/>
          </a:prstGeom>
          <a:noFill/>
          <a:ln>
            <a:noFill/>
          </a:ln>
        </p:spPr>
      </p:pic>
      <p:pic>
        <p:nvPicPr>
          <p:cNvPr id="192" name="Google Shape;192;p20"/>
          <p:cNvPicPr preferRelativeResize="0"/>
          <p:nvPr/>
        </p:nvPicPr>
        <p:blipFill>
          <a:blip r:embed="rId6">
            <a:alphaModFix/>
          </a:blip>
          <a:stretch>
            <a:fillRect/>
          </a:stretch>
        </p:blipFill>
        <p:spPr>
          <a:xfrm>
            <a:off x="10810959" y="4541663"/>
            <a:ext cx="3184975" cy="746479"/>
          </a:xfrm>
          <a:prstGeom prst="rect">
            <a:avLst/>
          </a:prstGeom>
          <a:noFill/>
          <a:ln>
            <a:noFill/>
          </a:ln>
        </p:spPr>
      </p:pic>
      <p:pic>
        <p:nvPicPr>
          <p:cNvPr id="193" name="Google Shape;193;p20"/>
          <p:cNvPicPr preferRelativeResize="0"/>
          <p:nvPr/>
        </p:nvPicPr>
        <p:blipFill>
          <a:blip r:embed="rId7">
            <a:alphaModFix/>
          </a:blip>
          <a:stretch>
            <a:fillRect/>
          </a:stretch>
        </p:blipFill>
        <p:spPr>
          <a:xfrm>
            <a:off x="15322313" y="4078699"/>
            <a:ext cx="1923675" cy="1672417"/>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4" name="Shape 654"/>
        <p:cNvGrpSpPr/>
        <p:nvPr/>
      </p:nvGrpSpPr>
      <p:grpSpPr>
        <a:xfrm>
          <a:off x="0" y="0"/>
          <a:ext cx="0" cy="0"/>
          <a:chOff x="0" y="0"/>
          <a:chExt cx="0" cy="0"/>
        </a:xfrm>
      </p:grpSpPr>
      <p:pic>
        <p:nvPicPr>
          <p:cNvPr id="655" name="Google Shape;655;p56"/>
          <p:cNvPicPr preferRelativeResize="0"/>
          <p:nvPr/>
        </p:nvPicPr>
        <p:blipFill rotWithShape="1">
          <a:blip r:embed="rId3">
            <a:alphaModFix/>
          </a:blip>
          <a:srcRect b="0" l="0" r="0" t="0"/>
          <a:stretch/>
        </p:blipFill>
        <p:spPr>
          <a:xfrm>
            <a:off x="16161454" y="489528"/>
            <a:ext cx="1538991" cy="691572"/>
          </a:xfrm>
          <a:prstGeom prst="rect">
            <a:avLst/>
          </a:prstGeom>
          <a:noFill/>
          <a:ln>
            <a:noFill/>
          </a:ln>
        </p:spPr>
      </p:pic>
      <p:sp>
        <p:nvSpPr>
          <p:cNvPr id="656" name="Google Shape;656;p56"/>
          <p:cNvSpPr txBox="1"/>
          <p:nvPr/>
        </p:nvSpPr>
        <p:spPr>
          <a:xfrm>
            <a:off x="152400" y="0"/>
            <a:ext cx="4724400" cy="2095500"/>
          </a:xfrm>
          <a:prstGeom prst="rect">
            <a:avLst/>
          </a:prstGeom>
          <a:noFill/>
          <a:ln>
            <a:noFill/>
          </a:ln>
        </p:spPr>
        <p:txBody>
          <a:bodyPr anchorCtr="0" anchor="ctr" bIns="45700" lIns="91425" spcFirstLastPara="1" rIns="91425" wrap="square" tIns="45700">
            <a:normAutofit/>
          </a:bodyPr>
          <a:lstStyle/>
          <a:p>
            <a:pPr indent="0" lvl="0" marL="0" marR="0" rtl="0" algn="ctr">
              <a:spcBef>
                <a:spcPts val="0"/>
              </a:spcBef>
              <a:spcAft>
                <a:spcPts val="0"/>
              </a:spcAft>
              <a:buClr>
                <a:schemeClr val="dk1"/>
              </a:buClr>
              <a:buSzPts val="8800"/>
              <a:buFont typeface="Stardos Stencil"/>
              <a:buNone/>
            </a:pPr>
            <a:r>
              <a:rPr lang="fr-FR" sz="8800">
                <a:solidFill>
                  <a:schemeClr val="dk1"/>
                </a:solidFill>
                <a:latin typeface="Stardos Stencil"/>
                <a:ea typeface="Stardos Stencil"/>
                <a:cs typeface="Stardos Stencil"/>
                <a:sym typeface="Stardos Stencil"/>
              </a:rPr>
              <a:t>Annexes</a:t>
            </a:r>
            <a:endParaRPr/>
          </a:p>
        </p:txBody>
      </p:sp>
      <p:sp>
        <p:nvSpPr>
          <p:cNvPr id="657" name="Google Shape;657;p56"/>
          <p:cNvSpPr txBox="1"/>
          <p:nvPr/>
        </p:nvSpPr>
        <p:spPr>
          <a:xfrm>
            <a:off x="533400" y="1638300"/>
            <a:ext cx="4267200" cy="1200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3600">
                <a:solidFill>
                  <a:schemeClr val="dk1"/>
                </a:solidFill>
                <a:latin typeface="Arial"/>
                <a:ea typeface="Arial"/>
                <a:cs typeface="Arial"/>
                <a:sym typeface="Arial"/>
              </a:rPr>
              <a:t>Plans, coupes, façades - EHPAD</a:t>
            </a:r>
            <a:endParaRPr/>
          </a:p>
        </p:txBody>
      </p:sp>
      <p:sp>
        <p:nvSpPr>
          <p:cNvPr id="658" name="Google Shape;658;p56"/>
          <p:cNvSpPr txBox="1"/>
          <p:nvPr/>
        </p:nvSpPr>
        <p:spPr>
          <a:xfrm>
            <a:off x="11430000" y="549729"/>
            <a:ext cx="4495800" cy="533400"/>
          </a:xfrm>
          <a:prstGeom prst="rect">
            <a:avLst/>
          </a:prstGeom>
          <a:noFill/>
          <a:ln>
            <a:noFill/>
          </a:ln>
        </p:spPr>
        <p:txBody>
          <a:bodyPr anchorCtr="0" anchor="ctr" bIns="45700" lIns="91425" spcFirstLastPara="1" rIns="91425" wrap="square" tIns="45700">
            <a:normAutofit fontScale="70000" lnSpcReduction="20000"/>
          </a:bodyPr>
          <a:lstStyle/>
          <a:p>
            <a:pPr indent="0" lvl="0" marL="0" rtl="0" algn="ctr">
              <a:spcBef>
                <a:spcPts val="0"/>
              </a:spcBef>
              <a:spcAft>
                <a:spcPts val="0"/>
              </a:spcAft>
              <a:buClr>
                <a:schemeClr val="dk1"/>
              </a:buClr>
              <a:buSzPct val="100000"/>
              <a:buFont typeface="Arial"/>
              <a:buNone/>
            </a:pPr>
            <a:r>
              <a:rPr i="1" lang="fr-FR" sz="2400">
                <a:solidFill>
                  <a:schemeClr val="dk1"/>
                </a:solidFill>
              </a:rPr>
              <a:t>Lots M5.1 et M5.2 – Noisy le Grand (93) - Conception</a:t>
            </a:r>
            <a:endParaRPr i="1" sz="2400">
              <a:solidFill>
                <a:schemeClr val="dk1"/>
              </a:solidFill>
            </a:endParaRPr>
          </a:p>
        </p:txBody>
      </p:sp>
      <p:pic>
        <p:nvPicPr>
          <p:cNvPr id="659" name="Google Shape;659;p56"/>
          <p:cNvPicPr preferRelativeResize="0"/>
          <p:nvPr/>
        </p:nvPicPr>
        <p:blipFill rotWithShape="1">
          <a:blip r:embed="rId4">
            <a:alphaModFix/>
          </a:blip>
          <a:srcRect b="0" l="1672" r="0" t="0"/>
          <a:stretch/>
        </p:blipFill>
        <p:spPr>
          <a:xfrm>
            <a:off x="2688563" y="2838900"/>
            <a:ext cx="15532763" cy="739707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pic>
        <p:nvPicPr>
          <p:cNvPr id="664" name="Google Shape;664;p57"/>
          <p:cNvPicPr preferRelativeResize="0"/>
          <p:nvPr/>
        </p:nvPicPr>
        <p:blipFill rotWithShape="1">
          <a:blip r:embed="rId3">
            <a:alphaModFix/>
          </a:blip>
          <a:srcRect b="0" l="0" r="0" t="0"/>
          <a:stretch/>
        </p:blipFill>
        <p:spPr>
          <a:xfrm>
            <a:off x="16161454" y="489528"/>
            <a:ext cx="1538992" cy="691572"/>
          </a:xfrm>
          <a:prstGeom prst="rect">
            <a:avLst/>
          </a:prstGeom>
          <a:noFill/>
          <a:ln>
            <a:noFill/>
          </a:ln>
        </p:spPr>
      </p:pic>
      <p:sp>
        <p:nvSpPr>
          <p:cNvPr id="665" name="Google Shape;665;p57"/>
          <p:cNvSpPr/>
          <p:nvPr/>
        </p:nvSpPr>
        <p:spPr>
          <a:xfrm>
            <a:off x="1565725" y="1476825"/>
            <a:ext cx="6642600" cy="7473000"/>
          </a:xfrm>
          <a:prstGeom prst="rect">
            <a:avLst/>
          </a:prstGeom>
          <a:noFill/>
          <a:ln cap="flat" cmpd="sng" w="25400">
            <a:solidFill>
              <a:srgbClr val="C1DF1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666" name="Google Shape;666;p57"/>
          <p:cNvSpPr/>
          <p:nvPr/>
        </p:nvSpPr>
        <p:spPr>
          <a:xfrm>
            <a:off x="9372600" y="2190750"/>
            <a:ext cx="8009965" cy="5905500"/>
          </a:xfrm>
          <a:prstGeom prst="rect">
            <a:avLst/>
          </a:prstGeom>
          <a:noFill/>
          <a:ln cap="flat" cmpd="sng" w="25400">
            <a:solidFill>
              <a:srgbClr val="C1DF1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667" name="Google Shape;667;p57"/>
          <p:cNvSpPr txBox="1"/>
          <p:nvPr/>
        </p:nvSpPr>
        <p:spPr>
          <a:xfrm>
            <a:off x="3377453" y="4341638"/>
            <a:ext cx="3048000"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fr-FR" sz="2400">
                <a:solidFill>
                  <a:srgbClr val="7F7F7F"/>
                </a:solidFill>
                <a:latin typeface="Arial"/>
                <a:ea typeface="Arial"/>
                <a:cs typeface="Arial"/>
                <a:sym typeface="Arial"/>
              </a:rPr>
              <a:t>Plan/schéma de principe</a:t>
            </a:r>
            <a:endParaRPr/>
          </a:p>
        </p:txBody>
      </p:sp>
      <p:sp>
        <p:nvSpPr>
          <p:cNvPr id="668" name="Google Shape;668;p57"/>
          <p:cNvSpPr txBox="1"/>
          <p:nvPr/>
        </p:nvSpPr>
        <p:spPr>
          <a:xfrm>
            <a:off x="11430000" y="549729"/>
            <a:ext cx="4495800" cy="533400"/>
          </a:xfrm>
          <a:prstGeom prst="rect">
            <a:avLst/>
          </a:prstGeom>
          <a:noFill/>
          <a:ln>
            <a:noFill/>
          </a:ln>
        </p:spPr>
        <p:txBody>
          <a:bodyPr anchorCtr="0" anchor="ctr" bIns="45700" lIns="91425" spcFirstLastPara="1" rIns="91425" wrap="square" tIns="45700">
            <a:normAutofit fontScale="70000" lnSpcReduction="20000"/>
          </a:bodyPr>
          <a:lstStyle/>
          <a:p>
            <a:pPr indent="0" lvl="0" marL="0" rtl="0" algn="ctr">
              <a:spcBef>
                <a:spcPts val="0"/>
              </a:spcBef>
              <a:spcAft>
                <a:spcPts val="0"/>
              </a:spcAft>
              <a:buClr>
                <a:schemeClr val="dk1"/>
              </a:buClr>
              <a:buSzPct val="100000"/>
              <a:buFont typeface="Arial"/>
              <a:buNone/>
            </a:pPr>
            <a:r>
              <a:rPr i="1" lang="fr-FR" sz="2400">
                <a:solidFill>
                  <a:schemeClr val="dk1"/>
                </a:solidFill>
              </a:rPr>
              <a:t>Lots M5.1 et M5.2 – Noisy le Grand (93) - Conception</a:t>
            </a:r>
            <a:endParaRPr i="1" sz="2400">
              <a:solidFill>
                <a:schemeClr val="dk1"/>
              </a:solidFill>
            </a:endParaRPr>
          </a:p>
        </p:txBody>
      </p:sp>
      <p:sp>
        <p:nvSpPr>
          <p:cNvPr id="669" name="Google Shape;669;p57"/>
          <p:cNvSpPr txBox="1"/>
          <p:nvPr/>
        </p:nvSpPr>
        <p:spPr>
          <a:xfrm>
            <a:off x="304800" y="9410700"/>
            <a:ext cx="15621000" cy="702000"/>
          </a:xfrm>
          <a:prstGeom prst="rect">
            <a:avLst/>
          </a:prstGeom>
          <a:noFill/>
          <a:ln>
            <a:noFill/>
          </a:ln>
        </p:spPr>
        <p:txBody>
          <a:bodyPr anchorCtr="0" anchor="ctr" bIns="45700" lIns="91425" spcFirstLastPara="1" rIns="91425" wrap="square" tIns="45700">
            <a:normAutofit/>
          </a:bodyPr>
          <a:lstStyle/>
          <a:p>
            <a:pPr indent="0" lvl="0" marL="0" marR="0" rtl="0" algn="l">
              <a:spcBef>
                <a:spcPts val="0"/>
              </a:spcBef>
              <a:spcAft>
                <a:spcPts val="0"/>
              </a:spcAft>
              <a:buClr>
                <a:srgbClr val="C1DF1B"/>
              </a:buClr>
              <a:buSzPts val="2400"/>
              <a:buFont typeface="Arial"/>
              <a:buNone/>
            </a:pPr>
            <a:r>
              <a:rPr lang="fr-FR" sz="2400">
                <a:solidFill>
                  <a:srgbClr val="C1DF1B"/>
                </a:solidFill>
                <a:latin typeface="Arial"/>
                <a:ea typeface="Arial"/>
                <a:cs typeface="Arial"/>
                <a:sym typeface="Arial"/>
              </a:rPr>
              <a:t>Gestion de projet · Territoire et site ·  Solidaire · Énergie · </a:t>
            </a:r>
            <a:r>
              <a:rPr b="1" lang="fr-FR" sz="2400">
                <a:solidFill>
                  <a:schemeClr val="lt1"/>
                </a:solidFill>
                <a:highlight>
                  <a:srgbClr val="C1DF1B"/>
                </a:highlight>
              </a:rPr>
              <a:t>Eau</a:t>
            </a:r>
            <a:r>
              <a:rPr lang="fr-FR" sz="2400">
                <a:solidFill>
                  <a:srgbClr val="C1DF1B"/>
                </a:solidFill>
                <a:latin typeface="Arial"/>
                <a:ea typeface="Arial"/>
                <a:cs typeface="Arial"/>
                <a:sym typeface="Arial"/>
              </a:rPr>
              <a:t> · Matériaux et autres ressources  </a:t>
            </a:r>
            <a:r>
              <a:rPr b="1" lang="fr-FR" sz="2400">
                <a:solidFill>
                  <a:srgbClr val="C1DF1B"/>
                </a:solidFill>
                <a:latin typeface="Arial"/>
                <a:ea typeface="Arial"/>
                <a:cs typeface="Arial"/>
                <a:sym typeface="Arial"/>
              </a:rPr>
              <a:t>· </a:t>
            </a:r>
            <a:r>
              <a:rPr b="1" lang="fr-FR" sz="2400">
                <a:solidFill>
                  <a:schemeClr val="lt1"/>
                </a:solidFill>
                <a:latin typeface="Arial"/>
                <a:ea typeface="Arial"/>
                <a:cs typeface="Arial"/>
                <a:sym typeface="Arial"/>
              </a:rPr>
              <a:t> </a:t>
            </a:r>
            <a:r>
              <a:rPr lang="fr-FR" sz="2400">
                <a:solidFill>
                  <a:srgbClr val="C1DF1B"/>
                </a:solidFill>
              </a:rPr>
              <a:t>Confort et santé    </a:t>
            </a:r>
            <a:endParaRPr>
              <a:solidFill>
                <a:srgbClr val="C1DF1B"/>
              </a:solidFill>
            </a:endParaRPr>
          </a:p>
        </p:txBody>
      </p:sp>
      <p:cxnSp>
        <p:nvCxnSpPr>
          <p:cNvPr id="670" name="Google Shape;670;p57"/>
          <p:cNvCxnSpPr/>
          <p:nvPr/>
        </p:nvCxnSpPr>
        <p:spPr>
          <a:xfrm>
            <a:off x="381000" y="9410700"/>
            <a:ext cx="12344400" cy="0"/>
          </a:xfrm>
          <a:prstGeom prst="straightConnector1">
            <a:avLst/>
          </a:prstGeom>
          <a:noFill/>
          <a:ln cap="flat" cmpd="sng" w="9525">
            <a:solidFill>
              <a:srgbClr val="C1DF1B"/>
            </a:solidFill>
            <a:prstDash val="solid"/>
            <a:round/>
            <a:headEnd len="sm" w="sm" type="none"/>
            <a:tailEnd len="sm" w="sm" type="none"/>
          </a:ln>
        </p:spPr>
      </p:cxnSp>
      <p:pic>
        <p:nvPicPr>
          <p:cNvPr id="671" name="Google Shape;671;p57"/>
          <p:cNvPicPr preferRelativeResize="0"/>
          <p:nvPr/>
        </p:nvPicPr>
        <p:blipFill>
          <a:blip r:embed="rId4">
            <a:alphaModFix/>
          </a:blip>
          <a:stretch>
            <a:fillRect/>
          </a:stretch>
        </p:blipFill>
        <p:spPr>
          <a:xfrm>
            <a:off x="1758213" y="1574700"/>
            <a:ext cx="6286475" cy="7260675"/>
          </a:xfrm>
          <a:prstGeom prst="rect">
            <a:avLst/>
          </a:prstGeom>
          <a:noFill/>
          <a:ln>
            <a:noFill/>
          </a:ln>
        </p:spPr>
      </p:pic>
      <p:pic>
        <p:nvPicPr>
          <p:cNvPr id="672" name="Google Shape;672;p57"/>
          <p:cNvPicPr preferRelativeResize="0"/>
          <p:nvPr/>
        </p:nvPicPr>
        <p:blipFill>
          <a:blip r:embed="rId5">
            <a:alphaModFix/>
          </a:blip>
          <a:stretch>
            <a:fillRect/>
          </a:stretch>
        </p:blipFill>
        <p:spPr>
          <a:xfrm>
            <a:off x="10352350" y="2190750"/>
            <a:ext cx="6050479" cy="59055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6" name="Shape 676"/>
        <p:cNvGrpSpPr/>
        <p:nvPr/>
      </p:nvGrpSpPr>
      <p:grpSpPr>
        <a:xfrm>
          <a:off x="0" y="0"/>
          <a:ext cx="0" cy="0"/>
          <a:chOff x="0" y="0"/>
          <a:chExt cx="0" cy="0"/>
        </a:xfrm>
      </p:grpSpPr>
      <p:pic>
        <p:nvPicPr>
          <p:cNvPr id="677" name="Google Shape;677;p58"/>
          <p:cNvPicPr preferRelativeResize="0"/>
          <p:nvPr/>
        </p:nvPicPr>
        <p:blipFill rotWithShape="1">
          <a:blip r:embed="rId3">
            <a:alphaModFix/>
          </a:blip>
          <a:srcRect b="0" l="0" r="0" t="0"/>
          <a:stretch/>
        </p:blipFill>
        <p:spPr>
          <a:xfrm>
            <a:off x="16161454" y="489528"/>
            <a:ext cx="1538992" cy="691572"/>
          </a:xfrm>
          <a:prstGeom prst="rect">
            <a:avLst/>
          </a:prstGeom>
          <a:noFill/>
          <a:ln>
            <a:noFill/>
          </a:ln>
        </p:spPr>
      </p:pic>
      <p:sp>
        <p:nvSpPr>
          <p:cNvPr id="678" name="Google Shape;678;p58"/>
          <p:cNvSpPr/>
          <p:nvPr/>
        </p:nvSpPr>
        <p:spPr>
          <a:xfrm>
            <a:off x="896471" y="2075425"/>
            <a:ext cx="8010000" cy="5905500"/>
          </a:xfrm>
          <a:prstGeom prst="rect">
            <a:avLst/>
          </a:prstGeom>
          <a:noFill/>
          <a:ln cap="flat" cmpd="sng" w="25400">
            <a:solidFill>
              <a:srgbClr val="C1DF1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679" name="Google Shape;679;p58"/>
          <p:cNvSpPr/>
          <p:nvPr/>
        </p:nvSpPr>
        <p:spPr>
          <a:xfrm>
            <a:off x="9372600" y="2190750"/>
            <a:ext cx="8009965" cy="5905500"/>
          </a:xfrm>
          <a:prstGeom prst="rect">
            <a:avLst/>
          </a:prstGeom>
          <a:noFill/>
          <a:ln cap="flat" cmpd="sng" w="25400">
            <a:solidFill>
              <a:srgbClr val="C1DF1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680" name="Google Shape;680;p58"/>
          <p:cNvSpPr txBox="1"/>
          <p:nvPr/>
        </p:nvSpPr>
        <p:spPr>
          <a:xfrm>
            <a:off x="11430000" y="549729"/>
            <a:ext cx="4495800" cy="533400"/>
          </a:xfrm>
          <a:prstGeom prst="rect">
            <a:avLst/>
          </a:prstGeom>
          <a:noFill/>
          <a:ln>
            <a:noFill/>
          </a:ln>
        </p:spPr>
        <p:txBody>
          <a:bodyPr anchorCtr="0" anchor="ctr" bIns="45700" lIns="91425" spcFirstLastPara="1" rIns="91425" wrap="square" tIns="45700">
            <a:normAutofit fontScale="70000" lnSpcReduction="20000"/>
          </a:bodyPr>
          <a:lstStyle/>
          <a:p>
            <a:pPr indent="0" lvl="0" marL="0" rtl="0" algn="ctr">
              <a:spcBef>
                <a:spcPts val="0"/>
              </a:spcBef>
              <a:spcAft>
                <a:spcPts val="0"/>
              </a:spcAft>
              <a:buClr>
                <a:schemeClr val="dk1"/>
              </a:buClr>
              <a:buSzPct val="100000"/>
              <a:buFont typeface="Arial"/>
              <a:buNone/>
            </a:pPr>
            <a:r>
              <a:rPr i="1" lang="fr-FR" sz="2400">
                <a:solidFill>
                  <a:schemeClr val="dk1"/>
                </a:solidFill>
              </a:rPr>
              <a:t>Lots M5.1 et M5.2 – Noisy le Grand (93) - Conception</a:t>
            </a:r>
            <a:endParaRPr i="1" sz="2400">
              <a:solidFill>
                <a:schemeClr val="dk1"/>
              </a:solidFill>
            </a:endParaRPr>
          </a:p>
        </p:txBody>
      </p:sp>
      <p:sp>
        <p:nvSpPr>
          <p:cNvPr id="681" name="Google Shape;681;p58"/>
          <p:cNvSpPr txBox="1"/>
          <p:nvPr/>
        </p:nvSpPr>
        <p:spPr>
          <a:xfrm>
            <a:off x="304800" y="9410700"/>
            <a:ext cx="17221800" cy="702000"/>
          </a:xfrm>
          <a:prstGeom prst="rect">
            <a:avLst/>
          </a:prstGeom>
          <a:noFill/>
          <a:ln>
            <a:noFill/>
          </a:ln>
        </p:spPr>
        <p:txBody>
          <a:bodyPr anchorCtr="0" anchor="ctr" bIns="45700" lIns="91425" spcFirstLastPara="1" rIns="91425" wrap="square" tIns="45700">
            <a:normAutofit/>
          </a:bodyPr>
          <a:lstStyle/>
          <a:p>
            <a:pPr indent="0" lvl="0" marL="0" marR="0" rtl="0" algn="l">
              <a:spcBef>
                <a:spcPts val="0"/>
              </a:spcBef>
              <a:spcAft>
                <a:spcPts val="0"/>
              </a:spcAft>
              <a:buClr>
                <a:srgbClr val="C1DF1B"/>
              </a:buClr>
              <a:buSzPts val="2400"/>
              <a:buFont typeface="Arial"/>
              <a:buNone/>
            </a:pPr>
            <a:r>
              <a:rPr lang="fr-FR" sz="2400">
                <a:solidFill>
                  <a:srgbClr val="C1DF1B"/>
                </a:solidFill>
                <a:latin typeface="Arial"/>
                <a:ea typeface="Arial"/>
                <a:cs typeface="Arial"/>
                <a:sym typeface="Arial"/>
              </a:rPr>
              <a:t>Gestion de projet · Territoire et site ·  Solidaire ·</a:t>
            </a:r>
            <a:r>
              <a:rPr b="1" lang="fr-FR" sz="2400">
                <a:solidFill>
                  <a:schemeClr val="lt1"/>
                </a:solidFill>
                <a:highlight>
                  <a:srgbClr val="C1DF1B"/>
                </a:highlight>
              </a:rPr>
              <a:t> Énergie</a:t>
            </a:r>
            <a:r>
              <a:rPr lang="fr-FR" sz="2400">
                <a:solidFill>
                  <a:srgbClr val="C1DF1B"/>
                </a:solidFill>
                <a:latin typeface="Arial"/>
                <a:ea typeface="Arial"/>
                <a:cs typeface="Arial"/>
                <a:sym typeface="Arial"/>
              </a:rPr>
              <a:t> · Eau ·  </a:t>
            </a:r>
            <a:r>
              <a:rPr lang="fr-FR" sz="2400">
                <a:solidFill>
                  <a:srgbClr val="C1DF1B"/>
                </a:solidFill>
              </a:rPr>
              <a:t>Matériaux et autres ressources </a:t>
            </a:r>
            <a:r>
              <a:rPr b="1" lang="fr-FR" sz="2400">
                <a:solidFill>
                  <a:srgbClr val="C1DF1B"/>
                </a:solidFill>
                <a:latin typeface="Arial"/>
                <a:ea typeface="Arial"/>
                <a:cs typeface="Arial"/>
                <a:sym typeface="Arial"/>
              </a:rPr>
              <a:t> </a:t>
            </a:r>
            <a:r>
              <a:rPr lang="fr-FR" sz="2400">
                <a:solidFill>
                  <a:srgbClr val="C1DF1B"/>
                </a:solidFill>
                <a:latin typeface="Arial"/>
                <a:ea typeface="Arial"/>
                <a:cs typeface="Arial"/>
                <a:sym typeface="Arial"/>
              </a:rPr>
              <a:t>· Confort et santé </a:t>
            </a:r>
            <a:endParaRPr/>
          </a:p>
        </p:txBody>
      </p:sp>
      <p:cxnSp>
        <p:nvCxnSpPr>
          <p:cNvPr id="682" name="Google Shape;682;p58"/>
          <p:cNvCxnSpPr/>
          <p:nvPr/>
        </p:nvCxnSpPr>
        <p:spPr>
          <a:xfrm>
            <a:off x="381000" y="9410700"/>
            <a:ext cx="12344400" cy="0"/>
          </a:xfrm>
          <a:prstGeom prst="straightConnector1">
            <a:avLst/>
          </a:prstGeom>
          <a:noFill/>
          <a:ln cap="flat" cmpd="sng" w="9525">
            <a:solidFill>
              <a:srgbClr val="C1DF1B"/>
            </a:solidFill>
            <a:prstDash val="solid"/>
            <a:round/>
            <a:headEnd len="sm" w="sm" type="none"/>
            <a:tailEnd len="sm" w="sm" type="none"/>
          </a:ln>
        </p:spPr>
      </p:cxnSp>
      <p:pic>
        <p:nvPicPr>
          <p:cNvPr id="683" name="Google Shape;683;p58"/>
          <p:cNvPicPr preferRelativeResize="0"/>
          <p:nvPr/>
        </p:nvPicPr>
        <p:blipFill>
          <a:blip r:embed="rId4">
            <a:alphaModFix/>
          </a:blip>
          <a:stretch>
            <a:fillRect/>
          </a:stretch>
        </p:blipFill>
        <p:spPr>
          <a:xfrm>
            <a:off x="10396658" y="2324825"/>
            <a:ext cx="6457493" cy="5637350"/>
          </a:xfrm>
          <a:prstGeom prst="rect">
            <a:avLst/>
          </a:prstGeom>
          <a:noFill/>
          <a:ln>
            <a:noFill/>
          </a:ln>
        </p:spPr>
      </p:pic>
      <p:pic>
        <p:nvPicPr>
          <p:cNvPr id="684" name="Google Shape;684;p58"/>
          <p:cNvPicPr preferRelativeResize="0"/>
          <p:nvPr/>
        </p:nvPicPr>
        <p:blipFill>
          <a:blip r:embed="rId5">
            <a:alphaModFix/>
          </a:blip>
          <a:stretch>
            <a:fillRect/>
          </a:stretch>
        </p:blipFill>
        <p:spPr>
          <a:xfrm>
            <a:off x="953038" y="2553425"/>
            <a:ext cx="7896875" cy="4783575"/>
          </a:xfrm>
          <a:prstGeom prst="rect">
            <a:avLst/>
          </a:prstGeom>
          <a:noFill/>
          <a:ln>
            <a:noFill/>
          </a:ln>
        </p:spPr>
      </p:pic>
      <p:pic>
        <p:nvPicPr>
          <p:cNvPr id="685" name="Google Shape;685;p58"/>
          <p:cNvPicPr preferRelativeResize="0"/>
          <p:nvPr/>
        </p:nvPicPr>
        <p:blipFill>
          <a:blip r:embed="rId6">
            <a:alphaModFix/>
          </a:blip>
          <a:stretch>
            <a:fillRect/>
          </a:stretch>
        </p:blipFill>
        <p:spPr>
          <a:xfrm>
            <a:off x="2167900" y="118650"/>
            <a:ext cx="5467150" cy="236055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9" name="Shape 689"/>
        <p:cNvGrpSpPr/>
        <p:nvPr/>
      </p:nvGrpSpPr>
      <p:grpSpPr>
        <a:xfrm>
          <a:off x="0" y="0"/>
          <a:ext cx="0" cy="0"/>
          <a:chOff x="0" y="0"/>
          <a:chExt cx="0" cy="0"/>
        </a:xfrm>
      </p:grpSpPr>
      <p:pic>
        <p:nvPicPr>
          <p:cNvPr id="690" name="Google Shape;690;p59"/>
          <p:cNvPicPr preferRelativeResize="0"/>
          <p:nvPr/>
        </p:nvPicPr>
        <p:blipFill rotWithShape="1">
          <a:blip r:embed="rId3">
            <a:alphaModFix/>
          </a:blip>
          <a:srcRect b="0" l="0" r="0" t="0"/>
          <a:stretch/>
        </p:blipFill>
        <p:spPr>
          <a:xfrm>
            <a:off x="16161454" y="489528"/>
            <a:ext cx="1538992" cy="691572"/>
          </a:xfrm>
          <a:prstGeom prst="rect">
            <a:avLst/>
          </a:prstGeom>
          <a:noFill/>
          <a:ln>
            <a:noFill/>
          </a:ln>
        </p:spPr>
      </p:pic>
      <p:sp>
        <p:nvSpPr>
          <p:cNvPr id="691" name="Google Shape;691;p59"/>
          <p:cNvSpPr/>
          <p:nvPr/>
        </p:nvSpPr>
        <p:spPr>
          <a:xfrm>
            <a:off x="896471" y="2190750"/>
            <a:ext cx="8009965" cy="5905500"/>
          </a:xfrm>
          <a:prstGeom prst="rect">
            <a:avLst/>
          </a:prstGeom>
          <a:noFill/>
          <a:ln cap="flat" cmpd="sng" w="25400">
            <a:solidFill>
              <a:srgbClr val="C1DF1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692" name="Google Shape;692;p59"/>
          <p:cNvSpPr/>
          <p:nvPr/>
        </p:nvSpPr>
        <p:spPr>
          <a:xfrm>
            <a:off x="9372600" y="2190750"/>
            <a:ext cx="8009965" cy="5905500"/>
          </a:xfrm>
          <a:prstGeom prst="rect">
            <a:avLst/>
          </a:prstGeom>
          <a:noFill/>
          <a:ln cap="flat" cmpd="sng" w="25400">
            <a:solidFill>
              <a:srgbClr val="C1DF1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693" name="Google Shape;693;p59"/>
          <p:cNvSpPr txBox="1"/>
          <p:nvPr/>
        </p:nvSpPr>
        <p:spPr>
          <a:xfrm>
            <a:off x="11430000" y="549729"/>
            <a:ext cx="4495800" cy="533400"/>
          </a:xfrm>
          <a:prstGeom prst="rect">
            <a:avLst/>
          </a:prstGeom>
          <a:noFill/>
          <a:ln>
            <a:noFill/>
          </a:ln>
        </p:spPr>
        <p:txBody>
          <a:bodyPr anchorCtr="0" anchor="ctr" bIns="45700" lIns="91425" spcFirstLastPara="1" rIns="91425" wrap="square" tIns="45700">
            <a:normAutofit fontScale="90000"/>
          </a:bodyPr>
          <a:lstStyle/>
          <a:p>
            <a:pPr indent="0" lvl="0" marL="0" marR="0" rtl="0" algn="ctr">
              <a:spcBef>
                <a:spcPts val="0"/>
              </a:spcBef>
              <a:spcAft>
                <a:spcPts val="0"/>
              </a:spcAft>
              <a:buClr>
                <a:schemeClr val="dk1"/>
              </a:buClr>
              <a:buSzPct val="100000"/>
              <a:buFont typeface="Arial"/>
              <a:buNone/>
            </a:pPr>
            <a:r>
              <a:rPr i="1" lang="fr-FR" sz="2400">
                <a:solidFill>
                  <a:schemeClr val="dk1"/>
                </a:solidFill>
                <a:latin typeface="Arial"/>
                <a:ea typeface="Arial"/>
                <a:cs typeface="Arial"/>
                <a:sym typeface="Arial"/>
              </a:rPr>
              <a:t>Nom de l’opération – Ville (Dpt) - Phase</a:t>
            </a:r>
            <a:endParaRPr i="1" sz="2400">
              <a:solidFill>
                <a:schemeClr val="dk1"/>
              </a:solidFill>
              <a:latin typeface="Arial"/>
              <a:ea typeface="Arial"/>
              <a:cs typeface="Arial"/>
              <a:sym typeface="Arial"/>
            </a:endParaRPr>
          </a:p>
        </p:txBody>
      </p:sp>
      <p:sp>
        <p:nvSpPr>
          <p:cNvPr id="694" name="Google Shape;694;p59"/>
          <p:cNvSpPr txBox="1"/>
          <p:nvPr/>
        </p:nvSpPr>
        <p:spPr>
          <a:xfrm>
            <a:off x="304800" y="9410700"/>
            <a:ext cx="17395800" cy="702000"/>
          </a:xfrm>
          <a:prstGeom prst="rect">
            <a:avLst/>
          </a:prstGeom>
          <a:noFill/>
          <a:ln>
            <a:noFill/>
          </a:ln>
        </p:spPr>
        <p:txBody>
          <a:bodyPr anchorCtr="0" anchor="ctr" bIns="45700" lIns="91425" spcFirstLastPara="1" rIns="91425" wrap="square" tIns="45700">
            <a:normAutofit/>
          </a:bodyPr>
          <a:lstStyle/>
          <a:p>
            <a:pPr indent="0" lvl="0" marL="0" marR="0" rtl="0" algn="l">
              <a:spcBef>
                <a:spcPts val="0"/>
              </a:spcBef>
              <a:spcAft>
                <a:spcPts val="0"/>
              </a:spcAft>
              <a:buClr>
                <a:srgbClr val="C1DF1B"/>
              </a:buClr>
              <a:buSzPts val="2400"/>
              <a:buFont typeface="Arial"/>
              <a:buNone/>
            </a:pPr>
            <a:r>
              <a:rPr lang="fr-FR" sz="2400">
                <a:solidFill>
                  <a:srgbClr val="C1DF1B"/>
                </a:solidFill>
                <a:latin typeface="Arial"/>
                <a:ea typeface="Arial"/>
                <a:cs typeface="Arial"/>
                <a:sym typeface="Arial"/>
              </a:rPr>
              <a:t>Gestion de projet · Territoire et site ·  Solidaire · </a:t>
            </a:r>
            <a:r>
              <a:rPr b="1" lang="fr-FR" sz="2400">
                <a:solidFill>
                  <a:schemeClr val="lt1"/>
                </a:solidFill>
                <a:latin typeface="Arial"/>
                <a:ea typeface="Arial"/>
                <a:cs typeface="Arial"/>
                <a:sym typeface="Arial"/>
              </a:rPr>
              <a:t> Énergie </a:t>
            </a:r>
            <a:r>
              <a:rPr lang="fr-FR" sz="2400">
                <a:solidFill>
                  <a:srgbClr val="C1DF1B"/>
                </a:solidFill>
                <a:latin typeface="Arial"/>
                <a:ea typeface="Arial"/>
                <a:cs typeface="Arial"/>
                <a:sym typeface="Arial"/>
              </a:rPr>
              <a:t> · Eau · Matériaux et autres ressources · Confort et santé </a:t>
            </a:r>
            <a:endParaRPr/>
          </a:p>
        </p:txBody>
      </p:sp>
      <p:cxnSp>
        <p:nvCxnSpPr>
          <p:cNvPr id="695" name="Google Shape;695;p59"/>
          <p:cNvCxnSpPr/>
          <p:nvPr/>
        </p:nvCxnSpPr>
        <p:spPr>
          <a:xfrm>
            <a:off x="381000" y="9410700"/>
            <a:ext cx="12344400" cy="0"/>
          </a:xfrm>
          <a:prstGeom prst="straightConnector1">
            <a:avLst/>
          </a:prstGeom>
          <a:noFill/>
          <a:ln cap="flat" cmpd="sng" w="9525">
            <a:solidFill>
              <a:srgbClr val="C1DF1B"/>
            </a:solidFill>
            <a:prstDash val="solid"/>
            <a:round/>
            <a:headEnd len="sm" w="sm" type="none"/>
            <a:tailEnd len="sm" w="sm" type="none"/>
          </a:ln>
        </p:spPr>
      </p:cxnSp>
      <p:pic>
        <p:nvPicPr>
          <p:cNvPr id="696" name="Google Shape;696;p59"/>
          <p:cNvPicPr preferRelativeResize="0"/>
          <p:nvPr/>
        </p:nvPicPr>
        <p:blipFill>
          <a:blip r:embed="rId4">
            <a:alphaModFix/>
          </a:blip>
          <a:stretch>
            <a:fillRect/>
          </a:stretch>
        </p:blipFill>
        <p:spPr>
          <a:xfrm>
            <a:off x="9459125" y="2796250"/>
            <a:ext cx="7847699" cy="4784200"/>
          </a:xfrm>
          <a:prstGeom prst="rect">
            <a:avLst/>
          </a:prstGeom>
          <a:noFill/>
          <a:ln>
            <a:noFill/>
          </a:ln>
        </p:spPr>
      </p:pic>
      <p:pic>
        <p:nvPicPr>
          <p:cNvPr id="697" name="Google Shape;697;p59"/>
          <p:cNvPicPr preferRelativeResize="0"/>
          <p:nvPr/>
        </p:nvPicPr>
        <p:blipFill>
          <a:blip r:embed="rId5">
            <a:alphaModFix/>
          </a:blip>
          <a:stretch>
            <a:fillRect/>
          </a:stretch>
        </p:blipFill>
        <p:spPr>
          <a:xfrm>
            <a:off x="971225" y="2620775"/>
            <a:ext cx="7847700" cy="515638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1" name="Shape 701"/>
        <p:cNvGrpSpPr/>
        <p:nvPr/>
      </p:nvGrpSpPr>
      <p:grpSpPr>
        <a:xfrm>
          <a:off x="0" y="0"/>
          <a:ext cx="0" cy="0"/>
          <a:chOff x="0" y="0"/>
          <a:chExt cx="0" cy="0"/>
        </a:xfrm>
      </p:grpSpPr>
      <p:pic>
        <p:nvPicPr>
          <p:cNvPr id="702" name="Google Shape;702;p60"/>
          <p:cNvPicPr preferRelativeResize="0"/>
          <p:nvPr/>
        </p:nvPicPr>
        <p:blipFill rotWithShape="1">
          <a:blip r:embed="rId3">
            <a:alphaModFix/>
          </a:blip>
          <a:srcRect b="0" l="0" r="0" t="0"/>
          <a:stretch/>
        </p:blipFill>
        <p:spPr>
          <a:xfrm>
            <a:off x="16161454" y="489528"/>
            <a:ext cx="1538992" cy="691572"/>
          </a:xfrm>
          <a:prstGeom prst="rect">
            <a:avLst/>
          </a:prstGeom>
          <a:noFill/>
          <a:ln>
            <a:noFill/>
          </a:ln>
        </p:spPr>
      </p:pic>
      <p:sp>
        <p:nvSpPr>
          <p:cNvPr id="703" name="Google Shape;703;p60"/>
          <p:cNvSpPr/>
          <p:nvPr/>
        </p:nvSpPr>
        <p:spPr>
          <a:xfrm>
            <a:off x="896471" y="2190750"/>
            <a:ext cx="8009965" cy="5905500"/>
          </a:xfrm>
          <a:prstGeom prst="rect">
            <a:avLst/>
          </a:prstGeom>
          <a:noFill/>
          <a:ln cap="flat" cmpd="sng" w="25400">
            <a:solidFill>
              <a:srgbClr val="C1DF1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704" name="Google Shape;704;p60"/>
          <p:cNvSpPr/>
          <p:nvPr/>
        </p:nvSpPr>
        <p:spPr>
          <a:xfrm>
            <a:off x="9372600" y="2190750"/>
            <a:ext cx="8009965" cy="5905500"/>
          </a:xfrm>
          <a:prstGeom prst="rect">
            <a:avLst/>
          </a:prstGeom>
          <a:noFill/>
          <a:ln cap="flat" cmpd="sng" w="25400">
            <a:solidFill>
              <a:srgbClr val="C1DF1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705" name="Google Shape;705;p60"/>
          <p:cNvSpPr txBox="1"/>
          <p:nvPr/>
        </p:nvSpPr>
        <p:spPr>
          <a:xfrm>
            <a:off x="3377453" y="4341638"/>
            <a:ext cx="3048000" cy="120032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fr-FR" sz="2400">
                <a:solidFill>
                  <a:srgbClr val="7F7F7F"/>
                </a:solidFill>
                <a:latin typeface="Arial"/>
                <a:ea typeface="Arial"/>
                <a:cs typeface="Arial"/>
                <a:sym typeface="Arial"/>
              </a:rPr>
              <a:t>Plan/coupe de l’opération si pertinent (toitures)</a:t>
            </a:r>
            <a:endParaRPr/>
          </a:p>
        </p:txBody>
      </p:sp>
      <p:sp>
        <p:nvSpPr>
          <p:cNvPr id="706" name="Google Shape;706;p60"/>
          <p:cNvSpPr txBox="1"/>
          <p:nvPr/>
        </p:nvSpPr>
        <p:spPr>
          <a:xfrm>
            <a:off x="11853582" y="4312503"/>
            <a:ext cx="3048000" cy="156966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fr-FR" sz="2400">
                <a:solidFill>
                  <a:srgbClr val="7F7F7F"/>
                </a:solidFill>
                <a:latin typeface="Arial"/>
                <a:ea typeface="Arial"/>
                <a:cs typeface="Arial"/>
                <a:sym typeface="Arial"/>
              </a:rPr>
              <a:t>Plan/coupe de l’opération si pertinent (gestion des eaux)</a:t>
            </a:r>
            <a:endParaRPr/>
          </a:p>
          <a:p>
            <a:pPr indent="0" lvl="0" marL="0" marR="0" rtl="0" algn="ctr">
              <a:spcBef>
                <a:spcPts val="0"/>
              </a:spcBef>
              <a:spcAft>
                <a:spcPts val="0"/>
              </a:spcAft>
              <a:buNone/>
            </a:pPr>
            <a:r>
              <a:t/>
            </a:r>
            <a:endParaRPr i="1" sz="2400">
              <a:solidFill>
                <a:srgbClr val="7F7F7F"/>
              </a:solidFill>
              <a:latin typeface="Arial"/>
              <a:ea typeface="Arial"/>
              <a:cs typeface="Arial"/>
              <a:sym typeface="Arial"/>
            </a:endParaRPr>
          </a:p>
        </p:txBody>
      </p:sp>
      <p:sp>
        <p:nvSpPr>
          <p:cNvPr id="707" name="Google Shape;707;p60"/>
          <p:cNvSpPr txBox="1"/>
          <p:nvPr/>
        </p:nvSpPr>
        <p:spPr>
          <a:xfrm>
            <a:off x="11430000" y="549729"/>
            <a:ext cx="4495800" cy="533400"/>
          </a:xfrm>
          <a:prstGeom prst="rect">
            <a:avLst/>
          </a:prstGeom>
          <a:noFill/>
          <a:ln>
            <a:noFill/>
          </a:ln>
        </p:spPr>
        <p:txBody>
          <a:bodyPr anchorCtr="0" anchor="ctr" bIns="45700" lIns="91425" spcFirstLastPara="1" rIns="91425" wrap="square" tIns="45700">
            <a:normAutofit fontScale="70000" lnSpcReduction="20000"/>
          </a:bodyPr>
          <a:lstStyle/>
          <a:p>
            <a:pPr indent="0" lvl="0" marL="0" rtl="0" algn="ctr">
              <a:spcBef>
                <a:spcPts val="0"/>
              </a:spcBef>
              <a:spcAft>
                <a:spcPts val="0"/>
              </a:spcAft>
              <a:buClr>
                <a:schemeClr val="dk1"/>
              </a:buClr>
              <a:buSzPct val="100000"/>
              <a:buFont typeface="Arial"/>
              <a:buNone/>
            </a:pPr>
            <a:r>
              <a:rPr i="1" lang="fr-FR" sz="2400">
                <a:solidFill>
                  <a:schemeClr val="dk1"/>
                </a:solidFill>
              </a:rPr>
              <a:t>Lots M5.1 et M5.2 – Noisy le Grand (93) - Conception</a:t>
            </a:r>
            <a:endParaRPr i="1" sz="2400">
              <a:solidFill>
                <a:schemeClr val="dk1"/>
              </a:solidFill>
            </a:endParaRPr>
          </a:p>
        </p:txBody>
      </p:sp>
      <p:sp>
        <p:nvSpPr>
          <p:cNvPr id="708" name="Google Shape;708;p60"/>
          <p:cNvSpPr txBox="1"/>
          <p:nvPr/>
        </p:nvSpPr>
        <p:spPr>
          <a:xfrm>
            <a:off x="304800" y="9410700"/>
            <a:ext cx="17198700" cy="702000"/>
          </a:xfrm>
          <a:prstGeom prst="rect">
            <a:avLst/>
          </a:prstGeom>
          <a:noFill/>
          <a:ln>
            <a:noFill/>
          </a:ln>
        </p:spPr>
        <p:txBody>
          <a:bodyPr anchorCtr="0" anchor="ctr" bIns="45700" lIns="91425" spcFirstLastPara="1" rIns="91425" wrap="square" tIns="45700">
            <a:normAutofit/>
          </a:bodyPr>
          <a:lstStyle/>
          <a:p>
            <a:pPr indent="0" lvl="0" marL="0" marR="0" rtl="0" algn="l">
              <a:spcBef>
                <a:spcPts val="0"/>
              </a:spcBef>
              <a:spcAft>
                <a:spcPts val="0"/>
              </a:spcAft>
              <a:buClr>
                <a:srgbClr val="C1DF1B"/>
              </a:buClr>
              <a:buSzPts val="2400"/>
              <a:buFont typeface="Arial"/>
              <a:buNone/>
            </a:pPr>
            <a:r>
              <a:rPr lang="fr-FR" sz="2400">
                <a:solidFill>
                  <a:srgbClr val="C1DF1B"/>
                </a:solidFill>
                <a:latin typeface="Arial"/>
                <a:ea typeface="Arial"/>
                <a:cs typeface="Arial"/>
                <a:sym typeface="Arial"/>
              </a:rPr>
              <a:t>Gestion de projet · Territoire et site ·  Solidaire · </a:t>
            </a:r>
            <a:r>
              <a:rPr b="1" lang="fr-FR" sz="2400">
                <a:solidFill>
                  <a:schemeClr val="lt1"/>
                </a:solidFill>
                <a:highlight>
                  <a:srgbClr val="C1DF1B"/>
                </a:highlight>
              </a:rPr>
              <a:t>Énergie</a:t>
            </a:r>
            <a:r>
              <a:rPr lang="fr-FR" sz="2400">
                <a:solidFill>
                  <a:srgbClr val="C1DF1B"/>
                </a:solidFill>
                <a:latin typeface="Arial"/>
                <a:ea typeface="Arial"/>
                <a:cs typeface="Arial"/>
                <a:sym typeface="Arial"/>
              </a:rPr>
              <a:t> · </a:t>
            </a:r>
            <a:r>
              <a:rPr lang="fr-FR" sz="2400">
                <a:solidFill>
                  <a:srgbClr val="C1DF1B"/>
                </a:solidFill>
              </a:rPr>
              <a:t> Eau </a:t>
            </a:r>
            <a:r>
              <a:rPr lang="fr-FR" sz="2400">
                <a:solidFill>
                  <a:srgbClr val="C1DF1B"/>
                </a:solidFill>
                <a:latin typeface="Arial"/>
                <a:ea typeface="Arial"/>
                <a:cs typeface="Arial"/>
                <a:sym typeface="Arial"/>
              </a:rPr>
              <a:t> · Matériaux et autres ressources · Confort et santé </a:t>
            </a:r>
            <a:endParaRPr/>
          </a:p>
        </p:txBody>
      </p:sp>
      <p:cxnSp>
        <p:nvCxnSpPr>
          <p:cNvPr id="709" name="Google Shape;709;p60"/>
          <p:cNvCxnSpPr/>
          <p:nvPr/>
        </p:nvCxnSpPr>
        <p:spPr>
          <a:xfrm>
            <a:off x="381000" y="9410700"/>
            <a:ext cx="12344400" cy="0"/>
          </a:xfrm>
          <a:prstGeom prst="straightConnector1">
            <a:avLst/>
          </a:prstGeom>
          <a:noFill/>
          <a:ln cap="flat" cmpd="sng" w="9525">
            <a:solidFill>
              <a:srgbClr val="C1DF1B"/>
            </a:solidFill>
            <a:prstDash val="solid"/>
            <a:round/>
            <a:headEnd len="sm" w="sm" type="none"/>
            <a:tailEnd len="sm" w="sm" type="none"/>
          </a:ln>
        </p:spPr>
      </p:cxnSp>
      <p:pic>
        <p:nvPicPr>
          <p:cNvPr id="710" name="Google Shape;710;p60"/>
          <p:cNvPicPr preferRelativeResize="0"/>
          <p:nvPr/>
        </p:nvPicPr>
        <p:blipFill>
          <a:blip r:embed="rId4">
            <a:alphaModFix/>
          </a:blip>
          <a:stretch>
            <a:fillRect/>
          </a:stretch>
        </p:blipFill>
        <p:spPr>
          <a:xfrm>
            <a:off x="2339263" y="1650025"/>
            <a:ext cx="13609475" cy="689462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4" name="Shape 714"/>
        <p:cNvGrpSpPr/>
        <p:nvPr/>
      </p:nvGrpSpPr>
      <p:grpSpPr>
        <a:xfrm>
          <a:off x="0" y="0"/>
          <a:ext cx="0" cy="0"/>
          <a:chOff x="0" y="0"/>
          <a:chExt cx="0" cy="0"/>
        </a:xfrm>
      </p:grpSpPr>
      <p:pic>
        <p:nvPicPr>
          <p:cNvPr id="715" name="Google Shape;715;p61"/>
          <p:cNvPicPr preferRelativeResize="0"/>
          <p:nvPr/>
        </p:nvPicPr>
        <p:blipFill rotWithShape="1">
          <a:blip r:embed="rId4">
            <a:alphaModFix/>
          </a:blip>
          <a:srcRect b="0" l="0" r="0" t="0"/>
          <a:stretch/>
        </p:blipFill>
        <p:spPr>
          <a:xfrm>
            <a:off x="16161454" y="489528"/>
            <a:ext cx="1538992" cy="691572"/>
          </a:xfrm>
          <a:prstGeom prst="rect">
            <a:avLst/>
          </a:prstGeom>
          <a:noFill/>
          <a:ln>
            <a:noFill/>
          </a:ln>
        </p:spPr>
      </p:pic>
      <p:sp>
        <p:nvSpPr>
          <p:cNvPr id="716" name="Google Shape;716;p61"/>
          <p:cNvSpPr txBox="1"/>
          <p:nvPr/>
        </p:nvSpPr>
        <p:spPr>
          <a:xfrm>
            <a:off x="381000" y="0"/>
            <a:ext cx="9067800" cy="2095500"/>
          </a:xfrm>
          <a:prstGeom prst="rect">
            <a:avLst/>
          </a:prstGeom>
          <a:noFill/>
          <a:ln>
            <a:noFill/>
          </a:ln>
        </p:spPr>
        <p:txBody>
          <a:bodyPr anchorCtr="0" anchor="ctr" bIns="45700" lIns="91425" spcFirstLastPara="1" rIns="91425" wrap="square" tIns="45700">
            <a:normAutofit/>
          </a:bodyPr>
          <a:lstStyle/>
          <a:p>
            <a:pPr indent="0" lvl="0" marL="0" marR="0" rtl="0" algn="l">
              <a:spcBef>
                <a:spcPts val="0"/>
              </a:spcBef>
              <a:spcAft>
                <a:spcPts val="0"/>
              </a:spcAft>
              <a:buClr>
                <a:schemeClr val="dk1"/>
              </a:buClr>
              <a:buSzPts val="8800"/>
              <a:buFont typeface="Stardos Stencil"/>
              <a:buNone/>
            </a:pPr>
            <a:r>
              <a:rPr lang="fr-FR" sz="8800">
                <a:solidFill>
                  <a:schemeClr val="dk1"/>
                </a:solidFill>
                <a:latin typeface="Stardos Stencil"/>
                <a:ea typeface="Stardos Stencil"/>
                <a:cs typeface="Stardos Stencil"/>
                <a:sym typeface="Stardos Stencil"/>
              </a:rPr>
              <a:t>Inventivité</a:t>
            </a:r>
            <a:endParaRPr/>
          </a:p>
        </p:txBody>
      </p:sp>
      <p:sp>
        <p:nvSpPr>
          <p:cNvPr id="717" name="Google Shape;717;p61"/>
          <p:cNvSpPr txBox="1"/>
          <p:nvPr/>
        </p:nvSpPr>
        <p:spPr>
          <a:xfrm>
            <a:off x="915946" y="8572500"/>
            <a:ext cx="16456108"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fr-FR" sz="2400">
                <a:solidFill>
                  <a:srgbClr val="7F7F7F"/>
                </a:solidFill>
                <a:latin typeface="Arial"/>
                <a:ea typeface="Arial"/>
                <a:cs typeface="Arial"/>
                <a:sym typeface="Arial"/>
              </a:rPr>
              <a:t>NB : pour cette diapositive, deux solutions s’offrent à vous : faire ici une slide qui récapitules les éléments relatifs à l’inventivité dans le projet, </a:t>
            </a:r>
            <a:endParaRPr/>
          </a:p>
          <a:p>
            <a:pPr indent="0" lvl="0" marL="0" marR="0" rtl="0" algn="ctr">
              <a:spcBef>
                <a:spcPts val="0"/>
              </a:spcBef>
              <a:spcAft>
                <a:spcPts val="0"/>
              </a:spcAft>
              <a:buNone/>
            </a:pPr>
            <a:r>
              <a:rPr i="1" lang="fr-FR" sz="2400">
                <a:solidFill>
                  <a:srgbClr val="7F7F7F"/>
                </a:solidFill>
                <a:latin typeface="Arial"/>
                <a:ea typeface="Arial"/>
                <a:cs typeface="Arial"/>
                <a:sym typeface="Arial"/>
              </a:rPr>
              <a:t>ou bien les détailler au fil de la présentation, en les marquant avec l’icône Ampoule.</a:t>
            </a:r>
            <a:endParaRPr/>
          </a:p>
        </p:txBody>
      </p:sp>
      <p:sp>
        <p:nvSpPr>
          <p:cNvPr id="718" name="Google Shape;718;p61"/>
          <p:cNvSpPr txBox="1"/>
          <p:nvPr/>
        </p:nvSpPr>
        <p:spPr>
          <a:xfrm>
            <a:off x="11430000" y="549729"/>
            <a:ext cx="4495800" cy="533400"/>
          </a:xfrm>
          <a:prstGeom prst="rect">
            <a:avLst/>
          </a:prstGeom>
          <a:noFill/>
          <a:ln>
            <a:noFill/>
          </a:ln>
        </p:spPr>
        <p:txBody>
          <a:bodyPr anchorCtr="0" anchor="ctr" bIns="45700" lIns="91425" spcFirstLastPara="1" rIns="91425" wrap="square" tIns="45700">
            <a:normAutofit fontScale="90000"/>
          </a:bodyPr>
          <a:lstStyle/>
          <a:p>
            <a:pPr indent="0" lvl="0" marL="0" marR="0" rtl="0" algn="ctr">
              <a:spcBef>
                <a:spcPts val="0"/>
              </a:spcBef>
              <a:spcAft>
                <a:spcPts val="0"/>
              </a:spcAft>
              <a:buClr>
                <a:schemeClr val="dk1"/>
              </a:buClr>
              <a:buSzPct val="100000"/>
              <a:buFont typeface="Arial"/>
              <a:buNone/>
            </a:pPr>
            <a:r>
              <a:rPr i="1" lang="fr-FR" sz="2400">
                <a:solidFill>
                  <a:schemeClr val="dk1"/>
                </a:solidFill>
                <a:latin typeface="Arial"/>
                <a:ea typeface="Arial"/>
                <a:cs typeface="Arial"/>
                <a:sym typeface="Arial"/>
              </a:rPr>
              <a:t>Nom de l’opération – Ville (Dpt) - Phase</a:t>
            </a:r>
            <a:endParaRPr i="1" sz="2400">
              <a:solidFill>
                <a:schemeClr val="dk1"/>
              </a:solidFill>
              <a:latin typeface="Arial"/>
              <a:ea typeface="Arial"/>
              <a:cs typeface="Arial"/>
              <a:sym typeface="Arial"/>
            </a:endParaRPr>
          </a:p>
        </p:txBody>
      </p:sp>
      <p:pic>
        <p:nvPicPr>
          <p:cNvPr descr="Ampoule et engrenage" id="719" name="Google Shape;719;p61"/>
          <p:cNvPicPr preferRelativeResize="0"/>
          <p:nvPr/>
        </p:nvPicPr>
        <p:blipFill rotWithShape="1">
          <a:blip r:embed="rId5">
            <a:alphaModFix/>
          </a:blip>
          <a:srcRect b="0" l="0" r="0" t="0"/>
          <a:stretch/>
        </p:blipFill>
        <p:spPr>
          <a:xfrm>
            <a:off x="5562600" y="337128"/>
            <a:ext cx="1143000" cy="1143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21"/>
          <p:cNvSpPr txBox="1"/>
          <p:nvPr/>
        </p:nvSpPr>
        <p:spPr>
          <a:xfrm>
            <a:off x="304800" y="0"/>
            <a:ext cx="7620000" cy="2095500"/>
          </a:xfrm>
          <a:prstGeom prst="rect">
            <a:avLst/>
          </a:prstGeom>
          <a:noFill/>
          <a:ln>
            <a:noFill/>
          </a:ln>
        </p:spPr>
        <p:txBody>
          <a:bodyPr anchorCtr="0" anchor="ctr" bIns="45700" lIns="91425" spcFirstLastPara="1" rIns="91425" wrap="square" tIns="45700">
            <a:normAutofit/>
          </a:bodyPr>
          <a:lstStyle/>
          <a:p>
            <a:pPr indent="0" lvl="0" marL="0" marR="0" rtl="0" algn="l">
              <a:spcBef>
                <a:spcPts val="0"/>
              </a:spcBef>
              <a:spcAft>
                <a:spcPts val="0"/>
              </a:spcAft>
              <a:buClr>
                <a:schemeClr val="dk1"/>
              </a:buClr>
              <a:buSzPts val="8800"/>
              <a:buFont typeface="Stardos Stencil"/>
              <a:buNone/>
            </a:pPr>
            <a:r>
              <a:rPr lang="fr-FR" sz="8800">
                <a:solidFill>
                  <a:schemeClr val="dk1"/>
                </a:solidFill>
                <a:latin typeface="Stardos Stencil"/>
                <a:ea typeface="Stardos Stencil"/>
                <a:cs typeface="Stardos Stencil"/>
                <a:sym typeface="Stardos Stencil"/>
              </a:rPr>
              <a:t>Sommaire</a:t>
            </a:r>
            <a:endParaRPr/>
          </a:p>
        </p:txBody>
      </p:sp>
      <p:sp>
        <p:nvSpPr>
          <p:cNvPr id="199" name="Google Shape;199;p21"/>
          <p:cNvSpPr txBox="1"/>
          <p:nvPr/>
        </p:nvSpPr>
        <p:spPr>
          <a:xfrm>
            <a:off x="1828800" y="2388900"/>
            <a:ext cx="12192000" cy="7172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3600">
                <a:solidFill>
                  <a:srgbClr val="C1DF1B"/>
                </a:solidFill>
                <a:latin typeface="Arial"/>
                <a:ea typeface="Arial"/>
                <a:cs typeface="Arial"/>
                <a:sym typeface="Arial"/>
              </a:rPr>
              <a:t>Contexte</a:t>
            </a:r>
            <a:endParaRPr/>
          </a:p>
          <a:p>
            <a:pPr indent="0" lvl="0" marL="0" marR="0" rtl="0" algn="l">
              <a:spcBef>
                <a:spcPts val="0"/>
              </a:spcBef>
              <a:spcAft>
                <a:spcPts val="0"/>
              </a:spcAft>
              <a:buNone/>
            </a:pPr>
            <a:r>
              <a:rPr lang="fr-FR" sz="3600">
                <a:solidFill>
                  <a:schemeClr val="dk1"/>
                </a:solidFill>
              </a:rPr>
              <a:t>Site et programmation</a:t>
            </a:r>
            <a:endParaRPr/>
          </a:p>
          <a:p>
            <a:pPr indent="0" lvl="0" marL="0" marR="0" rtl="0" algn="l">
              <a:spcBef>
                <a:spcPts val="0"/>
              </a:spcBef>
              <a:spcAft>
                <a:spcPts val="0"/>
              </a:spcAft>
              <a:buNone/>
            </a:pPr>
            <a:r>
              <a:rPr lang="fr-FR" sz="3600">
                <a:solidFill>
                  <a:schemeClr val="dk1"/>
                </a:solidFill>
                <a:latin typeface="Arial"/>
                <a:ea typeface="Arial"/>
                <a:cs typeface="Arial"/>
                <a:sym typeface="Arial"/>
              </a:rPr>
              <a:t>Présentation </a:t>
            </a:r>
            <a:r>
              <a:rPr lang="fr-FR" sz="3600">
                <a:solidFill>
                  <a:schemeClr val="dk1"/>
                </a:solidFill>
              </a:rPr>
              <a:t>- Inventivité</a:t>
            </a:r>
            <a:endParaRPr/>
          </a:p>
          <a:p>
            <a:pPr indent="0" lvl="0" marL="0" marR="0" rtl="0" algn="l">
              <a:spcBef>
                <a:spcPts val="0"/>
              </a:spcBef>
              <a:spcAft>
                <a:spcPts val="0"/>
              </a:spcAft>
              <a:buNone/>
            </a:pPr>
            <a:r>
              <a:t/>
            </a:r>
            <a:endParaRPr sz="3600">
              <a:solidFill>
                <a:schemeClr val="dk1"/>
              </a:solidFill>
              <a:latin typeface="Arial"/>
              <a:ea typeface="Arial"/>
              <a:cs typeface="Arial"/>
              <a:sym typeface="Arial"/>
            </a:endParaRPr>
          </a:p>
          <a:p>
            <a:pPr indent="0" lvl="0" marL="0" marR="0" rtl="0" algn="l">
              <a:spcBef>
                <a:spcPts val="0"/>
              </a:spcBef>
              <a:spcAft>
                <a:spcPts val="0"/>
              </a:spcAft>
              <a:buNone/>
            </a:pPr>
            <a:r>
              <a:rPr b="1" lang="fr-FR" sz="3600">
                <a:solidFill>
                  <a:srgbClr val="C1DF1B"/>
                </a:solidFill>
                <a:latin typeface="Arial"/>
                <a:ea typeface="Arial"/>
                <a:cs typeface="Arial"/>
                <a:sym typeface="Arial"/>
              </a:rPr>
              <a:t>Des réponses particulières et adaptées</a:t>
            </a:r>
            <a:endParaRPr/>
          </a:p>
          <a:p>
            <a:pPr indent="0" lvl="0" marL="0" marR="0" rtl="0" algn="l">
              <a:spcBef>
                <a:spcPts val="0"/>
              </a:spcBef>
              <a:spcAft>
                <a:spcPts val="0"/>
              </a:spcAft>
              <a:buNone/>
            </a:pPr>
            <a:r>
              <a:rPr lang="fr-FR" sz="3600">
                <a:solidFill>
                  <a:schemeClr val="dk1"/>
                </a:solidFill>
              </a:rPr>
              <a:t>Matérialité</a:t>
            </a:r>
            <a:endParaRPr/>
          </a:p>
          <a:p>
            <a:pPr indent="0" lvl="0" marL="0" marR="0" rtl="0" algn="l">
              <a:spcBef>
                <a:spcPts val="0"/>
              </a:spcBef>
              <a:spcAft>
                <a:spcPts val="0"/>
              </a:spcAft>
              <a:buNone/>
            </a:pPr>
            <a:r>
              <a:rPr lang="fr-FR" sz="3600">
                <a:solidFill>
                  <a:schemeClr val="dk1"/>
                </a:solidFill>
              </a:rPr>
              <a:t>Paysage</a:t>
            </a:r>
            <a:endParaRPr sz="3600">
              <a:solidFill>
                <a:schemeClr val="dk1"/>
              </a:solidFill>
            </a:endParaRPr>
          </a:p>
          <a:p>
            <a:pPr indent="0" lvl="0" marL="0" marR="0" rtl="0" algn="l">
              <a:spcBef>
                <a:spcPts val="0"/>
              </a:spcBef>
              <a:spcAft>
                <a:spcPts val="0"/>
              </a:spcAft>
              <a:buNone/>
            </a:pPr>
            <a:r>
              <a:rPr lang="fr-FR" sz="3600">
                <a:solidFill>
                  <a:schemeClr val="dk1"/>
                </a:solidFill>
              </a:rPr>
              <a:t>Energie</a:t>
            </a:r>
            <a:endParaRPr sz="3600">
              <a:solidFill>
                <a:schemeClr val="dk1"/>
              </a:solidFill>
            </a:endParaRPr>
          </a:p>
          <a:p>
            <a:pPr indent="0" lvl="0" marL="0" marR="0" rtl="0" algn="l">
              <a:spcBef>
                <a:spcPts val="0"/>
              </a:spcBef>
              <a:spcAft>
                <a:spcPts val="0"/>
              </a:spcAft>
              <a:buNone/>
            </a:pPr>
            <a:r>
              <a:t/>
            </a:r>
            <a:endParaRPr sz="3600">
              <a:solidFill>
                <a:schemeClr val="dk1"/>
              </a:solidFill>
            </a:endParaRPr>
          </a:p>
          <a:p>
            <a:pPr indent="0" lvl="0" marL="0" marR="0" rtl="0" algn="l">
              <a:spcBef>
                <a:spcPts val="0"/>
              </a:spcBef>
              <a:spcAft>
                <a:spcPts val="0"/>
              </a:spcAft>
              <a:buNone/>
            </a:pPr>
            <a:r>
              <a:rPr lang="fr-FR" sz="3600">
                <a:solidFill>
                  <a:schemeClr val="dk1"/>
                </a:solidFill>
              </a:rPr>
              <a:t>Points forts - Points ouverts</a:t>
            </a:r>
            <a:endParaRPr sz="3600">
              <a:solidFill>
                <a:schemeClr val="dk1"/>
              </a:solidFill>
            </a:endParaRPr>
          </a:p>
          <a:p>
            <a:pPr indent="0" lvl="0" marL="0" marR="0" rtl="0" algn="l">
              <a:spcBef>
                <a:spcPts val="0"/>
              </a:spcBef>
              <a:spcAft>
                <a:spcPts val="0"/>
              </a:spcAft>
              <a:buNone/>
            </a:pPr>
            <a:r>
              <a:t/>
            </a:r>
            <a:endParaRPr b="1" sz="3600">
              <a:solidFill>
                <a:schemeClr val="dk1"/>
              </a:solidFill>
              <a:latin typeface="Arial"/>
              <a:ea typeface="Arial"/>
              <a:cs typeface="Arial"/>
              <a:sym typeface="Arial"/>
            </a:endParaRPr>
          </a:p>
          <a:p>
            <a:pPr indent="0" lvl="0" marL="0" marR="0" rtl="0" algn="l">
              <a:spcBef>
                <a:spcPts val="0"/>
              </a:spcBef>
              <a:spcAft>
                <a:spcPts val="0"/>
              </a:spcAft>
              <a:buNone/>
            </a:pPr>
            <a:r>
              <a:rPr i="1" lang="fr-FR" sz="3600">
                <a:solidFill>
                  <a:schemeClr val="dk1"/>
                </a:solidFill>
                <a:latin typeface="Arial"/>
                <a:ea typeface="Arial"/>
                <a:cs typeface="Arial"/>
                <a:sym typeface="Arial"/>
              </a:rPr>
              <a:t>Annexes</a:t>
            </a:r>
            <a:endParaRPr/>
          </a:p>
          <a:p>
            <a:pPr indent="0" lvl="0" marL="0" marR="0" rtl="0" algn="l">
              <a:spcBef>
                <a:spcPts val="0"/>
              </a:spcBef>
              <a:spcAft>
                <a:spcPts val="0"/>
              </a:spcAft>
              <a:buNone/>
            </a:pPr>
            <a:r>
              <a:rPr i="1" lang="fr-FR" sz="2800">
                <a:solidFill>
                  <a:schemeClr val="dk1"/>
                </a:solidFill>
                <a:latin typeface="Arial"/>
                <a:ea typeface="Arial"/>
                <a:cs typeface="Arial"/>
                <a:sym typeface="Arial"/>
              </a:rPr>
              <a:t>Plans, coupes, façades</a:t>
            </a:r>
            <a:endParaRPr/>
          </a:p>
        </p:txBody>
      </p:sp>
      <p:sp>
        <p:nvSpPr>
          <p:cNvPr id="200" name="Google Shape;200;p21"/>
          <p:cNvSpPr txBox="1"/>
          <p:nvPr>
            <p:ph type="title"/>
          </p:nvPr>
        </p:nvSpPr>
        <p:spPr>
          <a:xfrm>
            <a:off x="11430000" y="549729"/>
            <a:ext cx="4495800" cy="533400"/>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chemeClr val="dk1"/>
              </a:buClr>
              <a:buSzPct val="100000"/>
              <a:buFont typeface="Arial"/>
              <a:buNone/>
            </a:pPr>
            <a:r>
              <a:rPr i="1" lang="fr-FR" sz="2400">
                <a:latin typeface="Arial"/>
                <a:ea typeface="Arial"/>
                <a:cs typeface="Arial"/>
                <a:sym typeface="Arial"/>
              </a:rPr>
              <a:t>Lots M5.1 et M5.2 – Noisy le Grand (93) - Conception</a:t>
            </a:r>
            <a:endParaRPr/>
          </a:p>
        </p:txBody>
      </p:sp>
      <p:pic>
        <p:nvPicPr>
          <p:cNvPr id="201" name="Google Shape;201;p21"/>
          <p:cNvPicPr preferRelativeResize="0"/>
          <p:nvPr/>
        </p:nvPicPr>
        <p:blipFill rotWithShape="1">
          <a:blip r:embed="rId3">
            <a:alphaModFix/>
          </a:blip>
          <a:srcRect b="0" l="0" r="0" t="0"/>
          <a:stretch/>
        </p:blipFill>
        <p:spPr>
          <a:xfrm>
            <a:off x="16161454" y="489528"/>
            <a:ext cx="1538992" cy="69157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5" name="Shape 205"/>
        <p:cNvGrpSpPr/>
        <p:nvPr/>
      </p:nvGrpSpPr>
      <p:grpSpPr>
        <a:xfrm>
          <a:off x="0" y="0"/>
          <a:ext cx="0" cy="0"/>
          <a:chOff x="0" y="0"/>
          <a:chExt cx="0" cy="0"/>
        </a:xfrm>
      </p:grpSpPr>
      <p:pic>
        <p:nvPicPr>
          <p:cNvPr id="206" name="Google Shape;206;p22"/>
          <p:cNvPicPr preferRelativeResize="0"/>
          <p:nvPr/>
        </p:nvPicPr>
        <p:blipFill rotWithShape="1">
          <a:blip r:embed="rId3">
            <a:alphaModFix/>
          </a:blip>
          <a:srcRect b="0" l="0" r="0" t="0"/>
          <a:stretch/>
        </p:blipFill>
        <p:spPr>
          <a:xfrm>
            <a:off x="16161454" y="489528"/>
            <a:ext cx="1538991" cy="691572"/>
          </a:xfrm>
          <a:prstGeom prst="rect">
            <a:avLst/>
          </a:prstGeom>
          <a:noFill/>
          <a:ln>
            <a:noFill/>
          </a:ln>
        </p:spPr>
      </p:pic>
      <p:sp>
        <p:nvSpPr>
          <p:cNvPr id="207" name="Google Shape;207;p22"/>
          <p:cNvSpPr txBox="1"/>
          <p:nvPr/>
        </p:nvSpPr>
        <p:spPr>
          <a:xfrm>
            <a:off x="2209800" y="4762500"/>
            <a:ext cx="13868400" cy="523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FR" sz="2800">
                <a:solidFill>
                  <a:schemeClr val="dk1"/>
                </a:solidFill>
              </a:rPr>
              <a:t>Un projet </a:t>
            </a:r>
            <a:r>
              <a:rPr lang="fr-FR" sz="2800">
                <a:solidFill>
                  <a:schemeClr val="dk1"/>
                </a:solidFill>
              </a:rPr>
              <a:t>multiple</a:t>
            </a:r>
            <a:r>
              <a:rPr lang="fr-FR" sz="2800">
                <a:solidFill>
                  <a:schemeClr val="dk1"/>
                </a:solidFill>
              </a:rPr>
              <a:t> au sein d’une ZAC</a:t>
            </a:r>
            <a:endParaRPr/>
          </a:p>
        </p:txBody>
      </p:sp>
      <p:sp>
        <p:nvSpPr>
          <p:cNvPr id="208" name="Google Shape;208;p22"/>
          <p:cNvSpPr txBox="1"/>
          <p:nvPr>
            <p:ph type="title"/>
          </p:nvPr>
        </p:nvSpPr>
        <p:spPr>
          <a:xfrm>
            <a:off x="11430000" y="549729"/>
            <a:ext cx="4495800" cy="533400"/>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chemeClr val="lt1"/>
              </a:buClr>
              <a:buSzPct val="100000"/>
              <a:buFont typeface="Arial"/>
              <a:buNone/>
            </a:pPr>
            <a:r>
              <a:rPr i="1" lang="fr-FR" sz="2400">
                <a:solidFill>
                  <a:schemeClr val="lt1"/>
                </a:solidFill>
                <a:latin typeface="Arial"/>
                <a:ea typeface="Arial"/>
                <a:cs typeface="Arial"/>
                <a:sym typeface="Arial"/>
              </a:rPr>
              <a:t>Nom de l’opération – Ville (Dpt) - Phase</a:t>
            </a:r>
            <a:endParaRPr/>
          </a:p>
        </p:txBody>
      </p:sp>
      <p:sp>
        <p:nvSpPr>
          <p:cNvPr id="209" name="Google Shape;209;p22"/>
          <p:cNvSpPr txBox="1"/>
          <p:nvPr/>
        </p:nvSpPr>
        <p:spPr>
          <a:xfrm>
            <a:off x="11430000" y="549729"/>
            <a:ext cx="4495800" cy="533400"/>
          </a:xfrm>
          <a:prstGeom prst="rect">
            <a:avLst/>
          </a:prstGeom>
          <a:noFill/>
          <a:ln>
            <a:noFill/>
          </a:ln>
        </p:spPr>
        <p:txBody>
          <a:bodyPr anchorCtr="0" anchor="ctr" bIns="45700" lIns="91425" spcFirstLastPara="1" rIns="91425" wrap="square" tIns="45700">
            <a:normAutofit fontScale="70000" lnSpcReduction="20000"/>
          </a:bodyPr>
          <a:lstStyle/>
          <a:p>
            <a:pPr indent="0" lvl="0" marL="0" rtl="0" algn="ctr">
              <a:spcBef>
                <a:spcPts val="0"/>
              </a:spcBef>
              <a:spcAft>
                <a:spcPts val="0"/>
              </a:spcAft>
              <a:buClr>
                <a:schemeClr val="dk1"/>
              </a:buClr>
              <a:buSzPct val="100000"/>
              <a:buFont typeface="Arial"/>
              <a:buNone/>
            </a:pPr>
            <a:r>
              <a:rPr i="1" lang="fr-FR" sz="2400">
                <a:solidFill>
                  <a:schemeClr val="dk1"/>
                </a:solidFill>
              </a:rPr>
              <a:t>Lots M5.1 et M5.2 – Noisy le Grand (93) - Conception</a:t>
            </a:r>
            <a:endParaRPr/>
          </a:p>
        </p:txBody>
      </p:sp>
      <p:sp>
        <p:nvSpPr>
          <p:cNvPr id="210" name="Google Shape;210;p22"/>
          <p:cNvSpPr txBox="1"/>
          <p:nvPr/>
        </p:nvSpPr>
        <p:spPr>
          <a:xfrm>
            <a:off x="457200" y="1609165"/>
            <a:ext cx="51816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3600">
                <a:solidFill>
                  <a:schemeClr val="dk1"/>
                </a:solidFill>
              </a:rPr>
              <a:t>Site et programmation</a:t>
            </a:r>
            <a:endParaRPr/>
          </a:p>
        </p:txBody>
      </p:sp>
      <p:sp>
        <p:nvSpPr>
          <p:cNvPr id="211" name="Google Shape;211;p22"/>
          <p:cNvSpPr txBox="1"/>
          <p:nvPr/>
        </p:nvSpPr>
        <p:spPr>
          <a:xfrm>
            <a:off x="-152401" y="-29135"/>
            <a:ext cx="6172200" cy="2095500"/>
          </a:xfrm>
          <a:prstGeom prst="rect">
            <a:avLst/>
          </a:prstGeom>
          <a:noFill/>
          <a:ln>
            <a:noFill/>
          </a:ln>
        </p:spPr>
        <p:txBody>
          <a:bodyPr anchorCtr="0" anchor="ctr" bIns="45700" lIns="91425" spcFirstLastPara="1" rIns="91425" wrap="square" tIns="45700">
            <a:normAutofit/>
          </a:bodyPr>
          <a:lstStyle/>
          <a:p>
            <a:pPr indent="0" lvl="0" marL="0" marR="0" rtl="0" algn="ctr">
              <a:spcBef>
                <a:spcPts val="0"/>
              </a:spcBef>
              <a:spcAft>
                <a:spcPts val="0"/>
              </a:spcAft>
              <a:buClr>
                <a:schemeClr val="dk1"/>
              </a:buClr>
              <a:buSzPts val="8800"/>
              <a:buFont typeface="Stardos Stencil"/>
              <a:buNone/>
            </a:pPr>
            <a:r>
              <a:rPr lang="fr-FR" sz="8800">
                <a:solidFill>
                  <a:schemeClr val="dk1"/>
                </a:solidFill>
                <a:latin typeface="Stardos Stencil"/>
                <a:ea typeface="Stardos Stencil"/>
                <a:cs typeface="Stardos Stencil"/>
                <a:sym typeface="Stardos Stencil"/>
              </a:rPr>
              <a:t>Contexte</a:t>
            </a:r>
            <a:endParaRPr/>
          </a:p>
        </p:txBody>
      </p:sp>
      <p:cxnSp>
        <p:nvCxnSpPr>
          <p:cNvPr id="212" name="Google Shape;212;p22"/>
          <p:cNvCxnSpPr/>
          <p:nvPr/>
        </p:nvCxnSpPr>
        <p:spPr>
          <a:xfrm>
            <a:off x="2095500" y="5442410"/>
            <a:ext cx="14097000" cy="0"/>
          </a:xfrm>
          <a:prstGeom prst="straightConnector1">
            <a:avLst/>
          </a:prstGeom>
          <a:noFill/>
          <a:ln cap="flat" cmpd="sng" w="19050">
            <a:solidFill>
              <a:srgbClr val="C1DF1B"/>
            </a:solidFill>
            <a:prstDash val="solid"/>
            <a:round/>
            <a:headEnd len="sm" w="sm" type="none"/>
            <a:tailEnd len="sm" w="sm" type="none"/>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pic>
        <p:nvPicPr>
          <p:cNvPr id="217" name="Google Shape;217;p23"/>
          <p:cNvPicPr preferRelativeResize="0"/>
          <p:nvPr/>
        </p:nvPicPr>
        <p:blipFill rotWithShape="1">
          <a:blip r:embed="rId3">
            <a:alphaModFix/>
          </a:blip>
          <a:srcRect b="0" l="0" r="0" t="0"/>
          <a:stretch/>
        </p:blipFill>
        <p:spPr>
          <a:xfrm>
            <a:off x="16161454" y="489528"/>
            <a:ext cx="1538992" cy="691572"/>
          </a:xfrm>
          <a:prstGeom prst="rect">
            <a:avLst/>
          </a:prstGeom>
          <a:noFill/>
          <a:ln>
            <a:noFill/>
          </a:ln>
        </p:spPr>
      </p:pic>
      <p:sp>
        <p:nvSpPr>
          <p:cNvPr id="218" name="Google Shape;218;p23"/>
          <p:cNvSpPr txBox="1"/>
          <p:nvPr/>
        </p:nvSpPr>
        <p:spPr>
          <a:xfrm>
            <a:off x="228600" y="0"/>
            <a:ext cx="4724400" cy="2095500"/>
          </a:xfrm>
          <a:prstGeom prst="rect">
            <a:avLst/>
          </a:prstGeom>
          <a:noFill/>
          <a:ln>
            <a:noFill/>
          </a:ln>
        </p:spPr>
        <p:txBody>
          <a:bodyPr anchorCtr="0" anchor="ctr" bIns="45700" lIns="91425" spcFirstLastPara="1" rIns="91425" wrap="square" tIns="45700">
            <a:normAutofit/>
          </a:bodyPr>
          <a:lstStyle/>
          <a:p>
            <a:pPr indent="0" lvl="0" marL="0" marR="0" rtl="0" algn="ctr">
              <a:spcBef>
                <a:spcPts val="0"/>
              </a:spcBef>
              <a:spcAft>
                <a:spcPts val="0"/>
              </a:spcAft>
              <a:buClr>
                <a:schemeClr val="dk1"/>
              </a:buClr>
              <a:buSzPts val="8800"/>
              <a:buFont typeface="Stardos Stencil"/>
              <a:buNone/>
            </a:pPr>
            <a:r>
              <a:rPr lang="fr-FR" sz="8800">
                <a:solidFill>
                  <a:schemeClr val="dk1"/>
                </a:solidFill>
                <a:latin typeface="Stardos Stencil"/>
                <a:ea typeface="Stardos Stencil"/>
                <a:cs typeface="Stardos Stencil"/>
                <a:sym typeface="Stardos Stencil"/>
              </a:rPr>
              <a:t>Contexte</a:t>
            </a:r>
            <a:endParaRPr/>
          </a:p>
        </p:txBody>
      </p:sp>
      <p:sp>
        <p:nvSpPr>
          <p:cNvPr id="219" name="Google Shape;219;p23"/>
          <p:cNvSpPr txBox="1"/>
          <p:nvPr/>
        </p:nvSpPr>
        <p:spPr>
          <a:xfrm>
            <a:off x="533400" y="1638300"/>
            <a:ext cx="52254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3600">
                <a:solidFill>
                  <a:schemeClr val="dk1"/>
                </a:solidFill>
                <a:latin typeface="Arial"/>
                <a:ea typeface="Arial"/>
                <a:cs typeface="Arial"/>
                <a:sym typeface="Arial"/>
              </a:rPr>
              <a:t>Présentation du site</a:t>
            </a:r>
            <a:endParaRPr/>
          </a:p>
        </p:txBody>
      </p:sp>
      <p:sp>
        <p:nvSpPr>
          <p:cNvPr id="220" name="Google Shape;220;p23"/>
          <p:cNvSpPr txBox="1"/>
          <p:nvPr/>
        </p:nvSpPr>
        <p:spPr>
          <a:xfrm>
            <a:off x="5295900" y="4762500"/>
            <a:ext cx="7696200" cy="181588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fr-FR" sz="2800">
                <a:solidFill>
                  <a:srgbClr val="7F7F7F"/>
                </a:solidFill>
                <a:latin typeface="Arial"/>
                <a:ea typeface="Arial"/>
                <a:cs typeface="Arial"/>
                <a:sym typeface="Arial"/>
              </a:rPr>
              <a:t>Illustration(s) de l’opération dans son environnement</a:t>
            </a:r>
            <a:endParaRPr/>
          </a:p>
          <a:p>
            <a:pPr indent="0" lvl="0" marL="0" marR="0" rtl="0" algn="ctr">
              <a:spcBef>
                <a:spcPts val="0"/>
              </a:spcBef>
              <a:spcAft>
                <a:spcPts val="0"/>
              </a:spcAft>
              <a:buNone/>
            </a:pPr>
            <a:r>
              <a:t/>
            </a:r>
            <a:endParaRPr i="1" sz="2800">
              <a:solidFill>
                <a:srgbClr val="7F7F7F"/>
              </a:solidFill>
              <a:latin typeface="Arial"/>
              <a:ea typeface="Arial"/>
              <a:cs typeface="Arial"/>
              <a:sym typeface="Arial"/>
            </a:endParaRPr>
          </a:p>
          <a:p>
            <a:pPr indent="0" lvl="0" marL="0" marR="0" rtl="0" algn="ctr">
              <a:spcBef>
                <a:spcPts val="0"/>
              </a:spcBef>
              <a:spcAft>
                <a:spcPts val="0"/>
              </a:spcAft>
              <a:buNone/>
            </a:pPr>
            <a:r>
              <a:rPr i="1" lang="fr-FR" sz="2800">
                <a:solidFill>
                  <a:srgbClr val="7F7F7F"/>
                </a:solidFill>
                <a:latin typeface="Arial"/>
                <a:ea typeface="Arial"/>
                <a:cs typeface="Arial"/>
                <a:sym typeface="Arial"/>
              </a:rPr>
              <a:t>Photo aérienne ou satellite </a:t>
            </a:r>
            <a:endParaRPr/>
          </a:p>
          <a:p>
            <a:pPr indent="0" lvl="0" marL="0" marR="0" rtl="0" algn="ctr">
              <a:spcBef>
                <a:spcPts val="0"/>
              </a:spcBef>
              <a:spcAft>
                <a:spcPts val="0"/>
              </a:spcAft>
              <a:buNone/>
            </a:pPr>
            <a:r>
              <a:rPr i="1" lang="fr-FR" sz="2800">
                <a:solidFill>
                  <a:srgbClr val="7F7F7F"/>
                </a:solidFill>
                <a:latin typeface="Arial"/>
                <a:ea typeface="Arial"/>
                <a:cs typeface="Arial"/>
                <a:sym typeface="Arial"/>
              </a:rPr>
              <a:t>(échelle grand territoire)</a:t>
            </a:r>
            <a:endParaRPr/>
          </a:p>
        </p:txBody>
      </p:sp>
      <p:sp>
        <p:nvSpPr>
          <p:cNvPr id="221" name="Google Shape;221;p23"/>
          <p:cNvSpPr/>
          <p:nvPr/>
        </p:nvSpPr>
        <p:spPr>
          <a:xfrm>
            <a:off x="762000" y="2476500"/>
            <a:ext cx="16611600" cy="6858000"/>
          </a:xfrm>
          <a:prstGeom prst="rect">
            <a:avLst/>
          </a:prstGeom>
          <a:noFill/>
          <a:ln cap="flat" cmpd="sng" w="25400">
            <a:solidFill>
              <a:srgbClr val="C1DF1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22" name="Google Shape;222;p23"/>
          <p:cNvSpPr txBox="1"/>
          <p:nvPr/>
        </p:nvSpPr>
        <p:spPr>
          <a:xfrm>
            <a:off x="11430000" y="549729"/>
            <a:ext cx="4495800" cy="533400"/>
          </a:xfrm>
          <a:prstGeom prst="rect">
            <a:avLst/>
          </a:prstGeom>
          <a:noFill/>
          <a:ln>
            <a:noFill/>
          </a:ln>
        </p:spPr>
        <p:txBody>
          <a:bodyPr anchorCtr="0" anchor="ctr" bIns="45700" lIns="91425" spcFirstLastPara="1" rIns="91425" wrap="square" tIns="45700">
            <a:normAutofit fontScale="70000" lnSpcReduction="20000"/>
          </a:bodyPr>
          <a:lstStyle/>
          <a:p>
            <a:pPr indent="0" lvl="0" marL="0" rtl="0" algn="ctr">
              <a:spcBef>
                <a:spcPts val="0"/>
              </a:spcBef>
              <a:spcAft>
                <a:spcPts val="0"/>
              </a:spcAft>
              <a:buClr>
                <a:schemeClr val="dk1"/>
              </a:buClr>
              <a:buSzPct val="100000"/>
              <a:buFont typeface="Arial"/>
              <a:buNone/>
            </a:pPr>
            <a:r>
              <a:rPr i="1" lang="fr-FR" sz="2400">
                <a:solidFill>
                  <a:schemeClr val="dk1"/>
                </a:solidFill>
              </a:rPr>
              <a:t>Lots M5.1 et M5.2 – Noisy le Grand (93) - Conception</a:t>
            </a:r>
            <a:endParaRPr i="1" sz="2400">
              <a:solidFill>
                <a:schemeClr val="dk1"/>
              </a:solidFill>
              <a:latin typeface="Arial"/>
              <a:ea typeface="Arial"/>
              <a:cs typeface="Arial"/>
              <a:sym typeface="Arial"/>
            </a:endParaRPr>
          </a:p>
        </p:txBody>
      </p:sp>
      <p:pic>
        <p:nvPicPr>
          <p:cNvPr id="223" name="Google Shape;223;p23"/>
          <p:cNvPicPr preferRelativeResize="0"/>
          <p:nvPr/>
        </p:nvPicPr>
        <p:blipFill>
          <a:blip r:embed="rId4">
            <a:alphaModFix/>
          </a:blip>
          <a:stretch>
            <a:fillRect/>
          </a:stretch>
        </p:blipFill>
        <p:spPr>
          <a:xfrm>
            <a:off x="10951825" y="2504625"/>
            <a:ext cx="6421775" cy="6801749"/>
          </a:xfrm>
          <a:prstGeom prst="rect">
            <a:avLst/>
          </a:prstGeom>
          <a:noFill/>
          <a:ln cap="flat" cmpd="sng" w="25400">
            <a:solidFill>
              <a:srgbClr val="C1DF1B"/>
            </a:solidFill>
            <a:prstDash val="solid"/>
            <a:round/>
            <a:headEnd len="sm" w="sm" type="none"/>
            <a:tailEnd len="sm" w="sm" type="none"/>
          </a:ln>
        </p:spPr>
      </p:pic>
      <p:pic>
        <p:nvPicPr>
          <p:cNvPr id="224" name="Google Shape;224;p23"/>
          <p:cNvPicPr preferRelativeResize="0"/>
          <p:nvPr/>
        </p:nvPicPr>
        <p:blipFill>
          <a:blip r:embed="rId5">
            <a:alphaModFix/>
          </a:blip>
          <a:stretch>
            <a:fillRect/>
          </a:stretch>
        </p:blipFill>
        <p:spPr>
          <a:xfrm>
            <a:off x="762000" y="3997536"/>
            <a:ext cx="10189824" cy="5308839"/>
          </a:xfrm>
          <a:prstGeom prst="rect">
            <a:avLst/>
          </a:prstGeom>
          <a:noFill/>
          <a:ln cap="flat" cmpd="sng" w="25400">
            <a:solidFill>
              <a:srgbClr val="C1DF1B"/>
            </a:solidFill>
            <a:prstDash val="solid"/>
            <a:round/>
            <a:headEnd len="sm" w="sm" type="none"/>
            <a:tailEnd len="sm" w="sm" type="none"/>
          </a:ln>
        </p:spPr>
      </p:pic>
      <p:pic>
        <p:nvPicPr>
          <p:cNvPr id="225" name="Google Shape;225;p23"/>
          <p:cNvPicPr preferRelativeResize="0"/>
          <p:nvPr/>
        </p:nvPicPr>
        <p:blipFill>
          <a:blip r:embed="rId6">
            <a:alphaModFix/>
          </a:blip>
          <a:stretch>
            <a:fillRect/>
          </a:stretch>
        </p:blipFill>
        <p:spPr>
          <a:xfrm>
            <a:off x="762000" y="2504625"/>
            <a:ext cx="3991598" cy="2171700"/>
          </a:xfrm>
          <a:prstGeom prst="rect">
            <a:avLst/>
          </a:prstGeom>
          <a:noFill/>
          <a:ln cap="flat" cmpd="sng" w="25400">
            <a:solidFill>
              <a:srgbClr val="C1DF1B"/>
            </a:solidFill>
            <a:prstDash val="solid"/>
            <a:round/>
            <a:headEnd len="sm" w="sm" type="none"/>
            <a:tailEnd len="sm" w="sm" type="none"/>
          </a:ln>
        </p:spPr>
      </p:pic>
      <p:sp>
        <p:nvSpPr>
          <p:cNvPr id="226" name="Google Shape;226;p23"/>
          <p:cNvSpPr/>
          <p:nvPr/>
        </p:nvSpPr>
        <p:spPr>
          <a:xfrm>
            <a:off x="5089675" y="4854950"/>
            <a:ext cx="1882800" cy="2359200"/>
          </a:xfrm>
          <a:prstGeom prst="ellipse">
            <a:avLst/>
          </a:prstGeom>
          <a:noFill/>
          <a:ln cap="flat" cmpd="sng" w="38100">
            <a:solidFill>
              <a:srgbClr val="C1DF1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cxnSp>
        <p:nvCxnSpPr>
          <p:cNvPr id="227" name="Google Shape;227;p23"/>
          <p:cNvCxnSpPr>
            <a:stCxn id="226" idx="6"/>
          </p:cNvCxnSpPr>
          <p:nvPr/>
        </p:nvCxnSpPr>
        <p:spPr>
          <a:xfrm flipH="1" rot="10800000">
            <a:off x="6972475" y="5819150"/>
            <a:ext cx="5194500" cy="215400"/>
          </a:xfrm>
          <a:prstGeom prst="straightConnector1">
            <a:avLst/>
          </a:prstGeom>
          <a:noFill/>
          <a:ln cap="flat" cmpd="sng" w="38100">
            <a:solidFill>
              <a:srgbClr val="C2DF1A"/>
            </a:solidFill>
            <a:prstDash val="solid"/>
            <a:round/>
            <a:headEnd len="med" w="med" type="none"/>
            <a:tailEnd len="med" w="med" type="triangle"/>
          </a:ln>
        </p:spPr>
      </p:cxnSp>
      <p:sp>
        <p:nvSpPr>
          <p:cNvPr id="228" name="Google Shape;228;p23"/>
          <p:cNvSpPr txBox="1"/>
          <p:nvPr/>
        </p:nvSpPr>
        <p:spPr>
          <a:xfrm>
            <a:off x="5169075" y="2700000"/>
            <a:ext cx="5194500" cy="113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FR" sz="3200">
                <a:solidFill>
                  <a:schemeClr val="dk1"/>
                </a:solidFill>
                <a:latin typeface="Calibri"/>
                <a:ea typeface="Calibri"/>
                <a:cs typeface="Calibri"/>
                <a:sym typeface="Calibri"/>
              </a:rPr>
              <a:t>Nouvelle ZAC urbaine dans une zone à faible densité</a:t>
            </a:r>
            <a:endParaRPr sz="320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pic>
        <p:nvPicPr>
          <p:cNvPr id="233" name="Google Shape;233;p24"/>
          <p:cNvPicPr preferRelativeResize="0"/>
          <p:nvPr/>
        </p:nvPicPr>
        <p:blipFill rotWithShape="1">
          <a:blip r:embed="rId3">
            <a:alphaModFix/>
          </a:blip>
          <a:srcRect b="0" l="0" r="0" t="0"/>
          <a:stretch/>
        </p:blipFill>
        <p:spPr>
          <a:xfrm>
            <a:off x="16161454" y="489528"/>
            <a:ext cx="1538992" cy="691572"/>
          </a:xfrm>
          <a:prstGeom prst="rect">
            <a:avLst/>
          </a:prstGeom>
          <a:noFill/>
          <a:ln>
            <a:noFill/>
          </a:ln>
        </p:spPr>
      </p:pic>
      <p:sp>
        <p:nvSpPr>
          <p:cNvPr id="234" name="Google Shape;234;p24"/>
          <p:cNvSpPr txBox="1"/>
          <p:nvPr/>
        </p:nvSpPr>
        <p:spPr>
          <a:xfrm>
            <a:off x="228600" y="0"/>
            <a:ext cx="4724400" cy="2095500"/>
          </a:xfrm>
          <a:prstGeom prst="rect">
            <a:avLst/>
          </a:prstGeom>
          <a:noFill/>
          <a:ln>
            <a:noFill/>
          </a:ln>
        </p:spPr>
        <p:txBody>
          <a:bodyPr anchorCtr="0" anchor="ctr" bIns="45700" lIns="91425" spcFirstLastPara="1" rIns="91425" wrap="square" tIns="45700">
            <a:normAutofit/>
          </a:bodyPr>
          <a:lstStyle/>
          <a:p>
            <a:pPr indent="0" lvl="0" marL="0" marR="0" rtl="0" algn="ctr">
              <a:spcBef>
                <a:spcPts val="0"/>
              </a:spcBef>
              <a:spcAft>
                <a:spcPts val="0"/>
              </a:spcAft>
              <a:buClr>
                <a:schemeClr val="dk1"/>
              </a:buClr>
              <a:buSzPts val="8800"/>
              <a:buFont typeface="Stardos Stencil"/>
              <a:buNone/>
            </a:pPr>
            <a:r>
              <a:rPr lang="fr-FR" sz="8800">
                <a:solidFill>
                  <a:schemeClr val="dk1"/>
                </a:solidFill>
                <a:latin typeface="Stardos Stencil"/>
                <a:ea typeface="Stardos Stencil"/>
                <a:cs typeface="Stardos Stencil"/>
                <a:sym typeface="Stardos Stencil"/>
              </a:rPr>
              <a:t>Contexte</a:t>
            </a:r>
            <a:endParaRPr/>
          </a:p>
        </p:txBody>
      </p:sp>
      <p:sp>
        <p:nvSpPr>
          <p:cNvPr id="235" name="Google Shape;235;p24"/>
          <p:cNvSpPr txBox="1"/>
          <p:nvPr/>
        </p:nvSpPr>
        <p:spPr>
          <a:xfrm>
            <a:off x="533400" y="1638300"/>
            <a:ext cx="57471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3600">
                <a:solidFill>
                  <a:schemeClr val="dk1"/>
                </a:solidFill>
                <a:latin typeface="Arial"/>
                <a:ea typeface="Arial"/>
                <a:cs typeface="Arial"/>
                <a:sym typeface="Arial"/>
              </a:rPr>
              <a:t>Présentation du site</a:t>
            </a:r>
            <a:endParaRPr/>
          </a:p>
        </p:txBody>
      </p:sp>
      <p:sp>
        <p:nvSpPr>
          <p:cNvPr id="236" name="Google Shape;236;p24"/>
          <p:cNvSpPr/>
          <p:nvPr/>
        </p:nvSpPr>
        <p:spPr>
          <a:xfrm>
            <a:off x="762025" y="2476488"/>
            <a:ext cx="16611600" cy="6858000"/>
          </a:xfrm>
          <a:prstGeom prst="rect">
            <a:avLst/>
          </a:prstGeom>
          <a:noFill/>
          <a:ln cap="flat" cmpd="sng" w="25400">
            <a:solidFill>
              <a:srgbClr val="C1DF1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7F7F7F"/>
              </a:solidFill>
              <a:latin typeface="Calibri"/>
              <a:ea typeface="Calibri"/>
              <a:cs typeface="Calibri"/>
              <a:sym typeface="Calibri"/>
            </a:endParaRPr>
          </a:p>
        </p:txBody>
      </p:sp>
      <p:sp>
        <p:nvSpPr>
          <p:cNvPr id="237" name="Google Shape;237;p24"/>
          <p:cNvSpPr txBox="1"/>
          <p:nvPr/>
        </p:nvSpPr>
        <p:spPr>
          <a:xfrm>
            <a:off x="11430000" y="549729"/>
            <a:ext cx="4495800" cy="533400"/>
          </a:xfrm>
          <a:prstGeom prst="rect">
            <a:avLst/>
          </a:prstGeom>
          <a:noFill/>
          <a:ln>
            <a:noFill/>
          </a:ln>
        </p:spPr>
        <p:txBody>
          <a:bodyPr anchorCtr="0" anchor="ctr" bIns="45700" lIns="91425" spcFirstLastPara="1" rIns="91425" wrap="square" tIns="45700">
            <a:normAutofit fontScale="70000" lnSpcReduction="20000"/>
          </a:bodyPr>
          <a:lstStyle/>
          <a:p>
            <a:pPr indent="0" lvl="0" marL="0" rtl="0" algn="ctr">
              <a:spcBef>
                <a:spcPts val="0"/>
              </a:spcBef>
              <a:spcAft>
                <a:spcPts val="0"/>
              </a:spcAft>
              <a:buClr>
                <a:schemeClr val="dk1"/>
              </a:buClr>
              <a:buSzPct val="100000"/>
              <a:buFont typeface="Arial"/>
              <a:buNone/>
            </a:pPr>
            <a:r>
              <a:rPr i="1" lang="fr-FR" sz="2400">
                <a:solidFill>
                  <a:schemeClr val="dk1"/>
                </a:solidFill>
              </a:rPr>
              <a:t>Lots M5.1 et M5.2 – Noisy le Grand (93) - Conception</a:t>
            </a:r>
            <a:endParaRPr i="1" sz="2400">
              <a:solidFill>
                <a:schemeClr val="dk1"/>
              </a:solidFill>
              <a:latin typeface="Arial"/>
              <a:ea typeface="Arial"/>
              <a:cs typeface="Arial"/>
              <a:sym typeface="Arial"/>
            </a:endParaRPr>
          </a:p>
        </p:txBody>
      </p:sp>
      <p:pic>
        <p:nvPicPr>
          <p:cNvPr id="238" name="Google Shape;238;p24"/>
          <p:cNvPicPr preferRelativeResize="0"/>
          <p:nvPr/>
        </p:nvPicPr>
        <p:blipFill>
          <a:blip r:embed="rId4">
            <a:alphaModFix/>
          </a:blip>
          <a:stretch>
            <a:fillRect/>
          </a:stretch>
        </p:blipFill>
        <p:spPr>
          <a:xfrm>
            <a:off x="8764148" y="2481224"/>
            <a:ext cx="8609475" cy="4827074"/>
          </a:xfrm>
          <a:prstGeom prst="rect">
            <a:avLst/>
          </a:prstGeom>
          <a:noFill/>
          <a:ln cap="flat" cmpd="sng" w="25400">
            <a:solidFill>
              <a:srgbClr val="C1DF1B"/>
            </a:solidFill>
            <a:prstDash val="solid"/>
            <a:round/>
            <a:headEnd len="sm" w="sm" type="none"/>
            <a:tailEnd len="sm" w="sm" type="none"/>
          </a:ln>
        </p:spPr>
      </p:pic>
      <p:sp>
        <p:nvSpPr>
          <p:cNvPr id="239" name="Google Shape;239;p24"/>
          <p:cNvSpPr txBox="1"/>
          <p:nvPr/>
        </p:nvSpPr>
        <p:spPr>
          <a:xfrm>
            <a:off x="7964075" y="7591225"/>
            <a:ext cx="6215400" cy="226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FR" sz="3200">
                <a:solidFill>
                  <a:schemeClr val="dk1"/>
                </a:solidFill>
                <a:latin typeface="Calibri"/>
                <a:ea typeface="Calibri"/>
                <a:cs typeface="Calibri"/>
                <a:sym typeface="Calibri"/>
              </a:rPr>
              <a:t>Parcelles situées au nord de la ZAC</a:t>
            </a:r>
            <a:endParaRPr sz="3200">
              <a:solidFill>
                <a:schemeClr val="dk1"/>
              </a:solidFill>
              <a:latin typeface="Calibri"/>
              <a:ea typeface="Calibri"/>
              <a:cs typeface="Calibri"/>
              <a:sym typeface="Calibri"/>
            </a:endParaRPr>
          </a:p>
          <a:p>
            <a:pPr indent="0" lvl="0" marL="0" rtl="0" algn="l">
              <a:spcBef>
                <a:spcPts val="0"/>
              </a:spcBef>
              <a:spcAft>
                <a:spcPts val="0"/>
              </a:spcAft>
              <a:buNone/>
            </a:pPr>
            <a:r>
              <a:rPr lang="fr-FR" sz="3200">
                <a:solidFill>
                  <a:schemeClr val="dk1"/>
                </a:solidFill>
                <a:latin typeface="Calibri"/>
                <a:ea typeface="Calibri"/>
                <a:cs typeface="Calibri"/>
                <a:sym typeface="Calibri"/>
              </a:rPr>
              <a:t>Regroupant 2 lots : EPHAD et logements.</a:t>
            </a:r>
            <a:endParaRPr sz="3200">
              <a:solidFill>
                <a:schemeClr val="dk1"/>
              </a:solidFill>
              <a:latin typeface="Calibri"/>
              <a:ea typeface="Calibri"/>
              <a:cs typeface="Calibri"/>
              <a:sym typeface="Calibri"/>
            </a:endParaRPr>
          </a:p>
          <a:p>
            <a:pPr indent="0" lvl="0" marL="0" rtl="0" algn="l">
              <a:spcBef>
                <a:spcPts val="0"/>
              </a:spcBef>
              <a:spcAft>
                <a:spcPts val="0"/>
              </a:spcAft>
              <a:buNone/>
            </a:pPr>
            <a:r>
              <a:t/>
            </a:r>
            <a:endParaRPr sz="3200">
              <a:solidFill>
                <a:schemeClr val="dk1"/>
              </a:solidFill>
              <a:latin typeface="Calibri"/>
              <a:ea typeface="Calibri"/>
              <a:cs typeface="Calibri"/>
              <a:sym typeface="Calibri"/>
            </a:endParaRPr>
          </a:p>
          <a:p>
            <a:pPr indent="0" lvl="0" marL="0" rtl="0" algn="l">
              <a:spcBef>
                <a:spcPts val="0"/>
              </a:spcBef>
              <a:spcAft>
                <a:spcPts val="0"/>
              </a:spcAft>
              <a:buNone/>
            </a:pPr>
            <a:r>
              <a:t/>
            </a:r>
            <a:endParaRPr sz="3200">
              <a:solidFill>
                <a:schemeClr val="dk1"/>
              </a:solidFill>
              <a:latin typeface="Calibri"/>
              <a:ea typeface="Calibri"/>
              <a:cs typeface="Calibri"/>
              <a:sym typeface="Calibri"/>
            </a:endParaRPr>
          </a:p>
          <a:p>
            <a:pPr indent="0" lvl="0" marL="0" rtl="0" algn="l">
              <a:spcBef>
                <a:spcPts val="0"/>
              </a:spcBef>
              <a:spcAft>
                <a:spcPts val="0"/>
              </a:spcAft>
              <a:buNone/>
            </a:pPr>
            <a:r>
              <a:t/>
            </a:r>
            <a:endParaRPr sz="3200">
              <a:solidFill>
                <a:schemeClr val="dk1"/>
              </a:solidFill>
              <a:latin typeface="Calibri"/>
              <a:ea typeface="Calibri"/>
              <a:cs typeface="Calibri"/>
              <a:sym typeface="Calibri"/>
            </a:endParaRPr>
          </a:p>
          <a:p>
            <a:pPr indent="0" lvl="0" marL="0" rtl="0" algn="l">
              <a:spcBef>
                <a:spcPts val="0"/>
              </a:spcBef>
              <a:spcAft>
                <a:spcPts val="0"/>
              </a:spcAft>
              <a:buNone/>
            </a:pPr>
            <a:r>
              <a:t/>
            </a:r>
            <a:endParaRPr sz="3200">
              <a:solidFill>
                <a:schemeClr val="dk1"/>
              </a:solidFill>
              <a:latin typeface="Calibri"/>
              <a:ea typeface="Calibri"/>
              <a:cs typeface="Calibri"/>
              <a:sym typeface="Calibri"/>
            </a:endParaRPr>
          </a:p>
        </p:txBody>
      </p:sp>
      <p:pic>
        <p:nvPicPr>
          <p:cNvPr id="240" name="Google Shape;240;p24"/>
          <p:cNvPicPr preferRelativeResize="0"/>
          <p:nvPr/>
        </p:nvPicPr>
        <p:blipFill>
          <a:blip r:embed="rId5">
            <a:alphaModFix/>
          </a:blip>
          <a:stretch>
            <a:fillRect/>
          </a:stretch>
        </p:blipFill>
        <p:spPr>
          <a:xfrm rot="-5673371">
            <a:off x="1099275" y="3045399"/>
            <a:ext cx="369111" cy="533401"/>
          </a:xfrm>
          <a:prstGeom prst="rect">
            <a:avLst/>
          </a:prstGeom>
          <a:noFill/>
          <a:ln>
            <a:noFill/>
          </a:ln>
        </p:spPr>
      </p:pic>
      <p:pic>
        <p:nvPicPr>
          <p:cNvPr id="241" name="Google Shape;241;p24"/>
          <p:cNvPicPr preferRelativeResize="0"/>
          <p:nvPr/>
        </p:nvPicPr>
        <p:blipFill>
          <a:blip r:embed="rId5">
            <a:alphaModFix/>
          </a:blip>
          <a:stretch>
            <a:fillRect/>
          </a:stretch>
        </p:blipFill>
        <p:spPr>
          <a:xfrm rot="-881624">
            <a:off x="13701759" y="2538694"/>
            <a:ext cx="556883" cy="804764"/>
          </a:xfrm>
          <a:prstGeom prst="rect">
            <a:avLst/>
          </a:prstGeom>
          <a:noFill/>
          <a:ln>
            <a:noFill/>
          </a:ln>
        </p:spPr>
      </p:pic>
      <p:pic>
        <p:nvPicPr>
          <p:cNvPr id="242" name="Google Shape;242;p24"/>
          <p:cNvPicPr preferRelativeResize="0"/>
          <p:nvPr/>
        </p:nvPicPr>
        <p:blipFill>
          <a:blip r:embed="rId6">
            <a:alphaModFix/>
          </a:blip>
          <a:stretch>
            <a:fillRect/>
          </a:stretch>
        </p:blipFill>
        <p:spPr>
          <a:xfrm>
            <a:off x="14640775" y="7158075"/>
            <a:ext cx="2732847" cy="2171687"/>
          </a:xfrm>
          <a:prstGeom prst="rect">
            <a:avLst/>
          </a:prstGeom>
          <a:noFill/>
          <a:ln>
            <a:noFill/>
          </a:ln>
        </p:spPr>
      </p:pic>
      <p:sp>
        <p:nvSpPr>
          <p:cNvPr id="243" name="Google Shape;243;p24"/>
          <p:cNvSpPr txBox="1"/>
          <p:nvPr/>
        </p:nvSpPr>
        <p:spPr>
          <a:xfrm>
            <a:off x="1490175" y="5041200"/>
            <a:ext cx="4207800" cy="173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FR" sz="3200">
                <a:solidFill>
                  <a:schemeClr val="dk1"/>
                </a:solidFill>
                <a:latin typeface="Calibri"/>
                <a:ea typeface="Calibri"/>
                <a:cs typeface="Calibri"/>
                <a:sym typeface="Calibri"/>
              </a:rPr>
              <a:t>A modifier</a:t>
            </a:r>
            <a:endParaRPr sz="3200">
              <a:solidFill>
                <a:schemeClr val="dk1"/>
              </a:solidFill>
              <a:latin typeface="Calibri"/>
              <a:ea typeface="Calibri"/>
              <a:cs typeface="Calibri"/>
              <a:sym typeface="Calibri"/>
            </a:endParaRPr>
          </a:p>
        </p:txBody>
      </p:sp>
      <p:pic>
        <p:nvPicPr>
          <p:cNvPr id="244" name="Google Shape;244;p24"/>
          <p:cNvPicPr preferRelativeResize="0"/>
          <p:nvPr/>
        </p:nvPicPr>
        <p:blipFill>
          <a:blip r:embed="rId7">
            <a:alphaModFix/>
          </a:blip>
          <a:stretch>
            <a:fillRect/>
          </a:stretch>
        </p:blipFill>
        <p:spPr>
          <a:xfrm rot="-5400000">
            <a:off x="1543775" y="2886276"/>
            <a:ext cx="5666475" cy="7229974"/>
          </a:xfrm>
          <a:prstGeom prst="rect">
            <a:avLst/>
          </a:prstGeom>
          <a:noFill/>
          <a:ln cap="flat" cmpd="sng" w="25400">
            <a:solidFill>
              <a:srgbClr val="C1DF1B"/>
            </a:solidFill>
            <a:prstDash val="solid"/>
            <a:round/>
            <a:headEnd len="sm" w="sm" type="none"/>
            <a:tailEnd len="sm" w="sm" type="none"/>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pic>
        <p:nvPicPr>
          <p:cNvPr id="249" name="Google Shape;249;p25"/>
          <p:cNvPicPr preferRelativeResize="0"/>
          <p:nvPr/>
        </p:nvPicPr>
        <p:blipFill rotWithShape="1">
          <a:blip r:embed="rId3">
            <a:alphaModFix/>
          </a:blip>
          <a:srcRect b="0" l="0" r="0" t="0"/>
          <a:stretch/>
        </p:blipFill>
        <p:spPr>
          <a:xfrm>
            <a:off x="16161454" y="489528"/>
            <a:ext cx="1538992" cy="691572"/>
          </a:xfrm>
          <a:prstGeom prst="rect">
            <a:avLst/>
          </a:prstGeom>
          <a:noFill/>
          <a:ln>
            <a:noFill/>
          </a:ln>
        </p:spPr>
      </p:pic>
      <p:sp>
        <p:nvSpPr>
          <p:cNvPr id="250" name="Google Shape;250;p25"/>
          <p:cNvSpPr txBox="1"/>
          <p:nvPr/>
        </p:nvSpPr>
        <p:spPr>
          <a:xfrm>
            <a:off x="228600" y="0"/>
            <a:ext cx="4724400" cy="2095500"/>
          </a:xfrm>
          <a:prstGeom prst="rect">
            <a:avLst/>
          </a:prstGeom>
          <a:noFill/>
          <a:ln>
            <a:noFill/>
          </a:ln>
        </p:spPr>
        <p:txBody>
          <a:bodyPr anchorCtr="0" anchor="ctr" bIns="45700" lIns="91425" spcFirstLastPara="1" rIns="91425" wrap="square" tIns="45700">
            <a:normAutofit/>
          </a:bodyPr>
          <a:lstStyle/>
          <a:p>
            <a:pPr indent="0" lvl="0" marL="0" marR="0" rtl="0" algn="ctr">
              <a:spcBef>
                <a:spcPts val="0"/>
              </a:spcBef>
              <a:spcAft>
                <a:spcPts val="0"/>
              </a:spcAft>
              <a:buClr>
                <a:schemeClr val="dk1"/>
              </a:buClr>
              <a:buSzPts val="8800"/>
              <a:buFont typeface="Stardos Stencil"/>
              <a:buNone/>
            </a:pPr>
            <a:r>
              <a:rPr lang="fr-FR" sz="8800">
                <a:solidFill>
                  <a:schemeClr val="dk1"/>
                </a:solidFill>
                <a:latin typeface="Stardos Stencil"/>
                <a:ea typeface="Stardos Stencil"/>
                <a:cs typeface="Stardos Stencil"/>
                <a:sym typeface="Stardos Stencil"/>
              </a:rPr>
              <a:t>Contexte</a:t>
            </a:r>
            <a:endParaRPr/>
          </a:p>
        </p:txBody>
      </p:sp>
      <p:sp>
        <p:nvSpPr>
          <p:cNvPr id="251" name="Google Shape;251;p25"/>
          <p:cNvSpPr txBox="1"/>
          <p:nvPr/>
        </p:nvSpPr>
        <p:spPr>
          <a:xfrm>
            <a:off x="533400" y="1638300"/>
            <a:ext cx="105789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3600">
                <a:solidFill>
                  <a:schemeClr val="dk1"/>
                </a:solidFill>
                <a:latin typeface="Arial"/>
                <a:ea typeface="Arial"/>
                <a:cs typeface="Arial"/>
                <a:sym typeface="Arial"/>
              </a:rPr>
              <a:t>Présentation de l’opération : </a:t>
            </a:r>
            <a:r>
              <a:rPr lang="fr-FR" sz="3600">
                <a:solidFill>
                  <a:schemeClr val="dk1"/>
                </a:solidFill>
              </a:rPr>
              <a:t>Analyse de site</a:t>
            </a:r>
            <a:endParaRPr/>
          </a:p>
        </p:txBody>
      </p:sp>
      <p:graphicFrame>
        <p:nvGraphicFramePr>
          <p:cNvPr id="252" name="Google Shape;252;p25"/>
          <p:cNvGraphicFramePr/>
          <p:nvPr/>
        </p:nvGraphicFramePr>
        <p:xfrm>
          <a:off x="533400" y="2649192"/>
          <a:ext cx="3000000" cy="3000000"/>
        </p:xfrm>
        <a:graphic>
          <a:graphicData uri="http://schemas.openxmlformats.org/drawingml/2006/table">
            <a:tbl>
              <a:tblPr bandRow="1" firstRow="1">
                <a:noFill/>
                <a:tableStyleId>{5860915C-D5FB-4355-B465-CCC27E365523}</a:tableStyleId>
              </a:tblPr>
              <a:tblGrid>
                <a:gridCol w="5311800"/>
                <a:gridCol w="5462150"/>
                <a:gridCol w="5386975"/>
              </a:tblGrid>
              <a:tr h="370850">
                <a:tc>
                  <a:txBody>
                    <a:bodyPr/>
                    <a:lstStyle/>
                    <a:p>
                      <a:pPr indent="0" lvl="0" marL="0" marR="0" rtl="0" algn="l">
                        <a:spcBef>
                          <a:spcPts val="0"/>
                        </a:spcBef>
                        <a:spcAft>
                          <a:spcPts val="0"/>
                        </a:spcAft>
                        <a:buNone/>
                      </a:pPr>
                      <a:r>
                        <a:t/>
                      </a:r>
                      <a:endParaRPr sz="2100"/>
                    </a:p>
                  </a:txBody>
                  <a:tcPr marT="45725" marB="45725" marR="91450" marL="91450">
                    <a:solidFill>
                      <a:srgbClr val="C1DF1B"/>
                    </a:solidFill>
                  </a:tcPr>
                </a:tc>
                <a:tc>
                  <a:txBody>
                    <a:bodyPr/>
                    <a:lstStyle/>
                    <a:p>
                      <a:pPr indent="0" lvl="0" marL="0" marR="0" rtl="0" algn="l">
                        <a:spcBef>
                          <a:spcPts val="0"/>
                        </a:spcBef>
                        <a:spcAft>
                          <a:spcPts val="0"/>
                        </a:spcAft>
                        <a:buNone/>
                      </a:pPr>
                      <a:r>
                        <a:rPr b="0" i="0" lang="fr-FR" sz="2100">
                          <a:latin typeface="Arial"/>
                          <a:ea typeface="Arial"/>
                          <a:cs typeface="Arial"/>
                          <a:sym typeface="Arial"/>
                        </a:rPr>
                        <a:t>Atouts +</a:t>
                      </a:r>
                      <a:endParaRPr sz="1700"/>
                    </a:p>
                  </a:txBody>
                  <a:tcPr marT="45725" marB="45725" marR="91450" marL="91450">
                    <a:solidFill>
                      <a:srgbClr val="C1DF1B"/>
                    </a:solidFill>
                  </a:tcPr>
                </a:tc>
                <a:tc>
                  <a:txBody>
                    <a:bodyPr/>
                    <a:lstStyle/>
                    <a:p>
                      <a:pPr indent="0" lvl="0" marL="0" marR="0" rtl="0" algn="l">
                        <a:spcBef>
                          <a:spcPts val="0"/>
                        </a:spcBef>
                        <a:spcAft>
                          <a:spcPts val="0"/>
                        </a:spcAft>
                        <a:buNone/>
                      </a:pPr>
                      <a:r>
                        <a:rPr b="0" i="0" lang="fr-FR" sz="2100">
                          <a:latin typeface="Arial"/>
                          <a:ea typeface="Arial"/>
                          <a:cs typeface="Arial"/>
                          <a:sym typeface="Arial"/>
                        </a:rPr>
                        <a:t>Contraintes -</a:t>
                      </a:r>
                      <a:endParaRPr sz="1700"/>
                    </a:p>
                  </a:txBody>
                  <a:tcPr marT="45725" marB="45725" marR="91450" marL="91450">
                    <a:solidFill>
                      <a:srgbClr val="C1DF1B"/>
                    </a:solidFill>
                  </a:tcPr>
                </a:tc>
              </a:tr>
              <a:tr h="370850">
                <a:tc>
                  <a:txBody>
                    <a:bodyPr/>
                    <a:lstStyle/>
                    <a:p>
                      <a:pPr indent="0" lvl="0" marL="0" marR="0" rtl="0" algn="l">
                        <a:spcBef>
                          <a:spcPts val="0"/>
                        </a:spcBef>
                        <a:spcAft>
                          <a:spcPts val="0"/>
                        </a:spcAft>
                        <a:buNone/>
                      </a:pPr>
                      <a:r>
                        <a:rPr lang="fr-FR" sz="2100"/>
                        <a:t>Localisation : </a:t>
                      </a:r>
                      <a:endParaRPr sz="2100"/>
                    </a:p>
                    <a:p>
                      <a:pPr indent="0" lvl="0" marL="0" marR="0" rtl="0" algn="l">
                        <a:spcBef>
                          <a:spcPts val="0"/>
                        </a:spcBef>
                        <a:spcAft>
                          <a:spcPts val="0"/>
                        </a:spcAft>
                        <a:buNone/>
                      </a:pPr>
                      <a:r>
                        <a:t/>
                      </a:r>
                      <a:endParaRPr sz="2100"/>
                    </a:p>
                  </a:txBody>
                  <a:tcPr marT="45725" marB="45725" marR="91450" marL="91450">
                    <a:solidFill>
                      <a:srgbClr val="C1DF1B">
                        <a:alpha val="49803"/>
                      </a:srgbClr>
                    </a:solidFill>
                  </a:tcPr>
                </a:tc>
                <a:tc>
                  <a:txBody>
                    <a:bodyPr/>
                    <a:lstStyle/>
                    <a:p>
                      <a:pPr indent="0" lvl="0" marL="0" marR="0" rtl="0" algn="l">
                        <a:spcBef>
                          <a:spcPts val="0"/>
                        </a:spcBef>
                        <a:spcAft>
                          <a:spcPts val="0"/>
                        </a:spcAft>
                        <a:buNone/>
                      </a:pPr>
                      <a:r>
                        <a:rPr lang="fr-FR" sz="2100"/>
                        <a:t>Proximité du centre ville</a:t>
                      </a:r>
                      <a:endParaRPr sz="2100"/>
                    </a:p>
                    <a:p>
                      <a:pPr indent="0" lvl="0" marL="0" marR="0" rtl="0" algn="l">
                        <a:spcBef>
                          <a:spcPts val="0"/>
                        </a:spcBef>
                        <a:spcAft>
                          <a:spcPts val="0"/>
                        </a:spcAft>
                        <a:buNone/>
                      </a:pPr>
                      <a:r>
                        <a:rPr lang="fr-FR" sz="2100"/>
                        <a:t>Zone pavillonaire / petit collectif</a:t>
                      </a:r>
                      <a:endParaRPr sz="2100"/>
                    </a:p>
                    <a:p>
                      <a:pPr indent="0" lvl="0" marL="0" marR="0" rtl="0" algn="l">
                        <a:spcBef>
                          <a:spcPts val="0"/>
                        </a:spcBef>
                        <a:spcAft>
                          <a:spcPts val="0"/>
                        </a:spcAft>
                        <a:buNone/>
                      </a:pPr>
                      <a:r>
                        <a:t/>
                      </a:r>
                      <a:endParaRPr sz="2100"/>
                    </a:p>
                  </a:txBody>
                  <a:tcPr marT="45725" marB="45725" marR="91450" marL="91450">
                    <a:solidFill>
                      <a:srgbClr val="C1DF1B">
                        <a:alpha val="49803"/>
                      </a:srgbClr>
                    </a:solidFill>
                  </a:tcPr>
                </a:tc>
                <a:tc>
                  <a:txBody>
                    <a:bodyPr/>
                    <a:lstStyle/>
                    <a:p>
                      <a:pPr indent="0" lvl="0" marL="0" marR="0" rtl="0" algn="l">
                        <a:spcBef>
                          <a:spcPts val="0"/>
                        </a:spcBef>
                        <a:spcAft>
                          <a:spcPts val="0"/>
                        </a:spcAft>
                        <a:buNone/>
                      </a:pPr>
                      <a:r>
                        <a:t/>
                      </a:r>
                      <a:endParaRPr sz="2100"/>
                    </a:p>
                  </a:txBody>
                  <a:tcPr marT="45725" marB="45725" marR="91450" marL="91450">
                    <a:solidFill>
                      <a:srgbClr val="C1DF1B">
                        <a:alpha val="49803"/>
                      </a:srgbClr>
                    </a:solidFill>
                  </a:tcPr>
                </a:tc>
              </a:tr>
              <a:tr h="370850">
                <a:tc>
                  <a:txBody>
                    <a:bodyPr/>
                    <a:lstStyle/>
                    <a:p>
                      <a:pPr indent="0" lvl="0" marL="0" marR="0" rtl="0" algn="l">
                        <a:spcBef>
                          <a:spcPts val="0"/>
                        </a:spcBef>
                        <a:spcAft>
                          <a:spcPts val="0"/>
                        </a:spcAft>
                        <a:buNone/>
                      </a:pPr>
                      <a:r>
                        <a:rPr lang="fr-FR" sz="2100"/>
                        <a:t>Ressource et réseaux</a:t>
                      </a:r>
                      <a:endParaRPr sz="2100"/>
                    </a:p>
                  </a:txBody>
                  <a:tcPr marT="45725" marB="45725" marR="91450" marL="91450">
                    <a:solidFill>
                      <a:srgbClr val="C1DF1B">
                        <a:alpha val="49803"/>
                      </a:srgbClr>
                    </a:solidFill>
                  </a:tcPr>
                </a:tc>
                <a:tc>
                  <a:txBody>
                    <a:bodyPr/>
                    <a:lstStyle/>
                    <a:p>
                      <a:pPr indent="0" lvl="0" marL="0" marR="0" rtl="0" algn="l">
                        <a:spcBef>
                          <a:spcPts val="0"/>
                        </a:spcBef>
                        <a:spcAft>
                          <a:spcPts val="0"/>
                        </a:spcAft>
                        <a:buNone/>
                      </a:pPr>
                      <a:r>
                        <a:rPr lang="fr-FR" sz="2100"/>
                        <a:t>Présence de réseaux de transports en commun</a:t>
                      </a:r>
                      <a:endParaRPr sz="2100"/>
                    </a:p>
                  </a:txBody>
                  <a:tcPr marT="45725" marB="45725" marR="91450" marL="91450">
                    <a:solidFill>
                      <a:srgbClr val="C1DF1B">
                        <a:alpha val="49803"/>
                      </a:srgbClr>
                    </a:solidFill>
                  </a:tcPr>
                </a:tc>
                <a:tc>
                  <a:txBody>
                    <a:bodyPr/>
                    <a:lstStyle/>
                    <a:p>
                      <a:pPr indent="0" lvl="0" marL="0" marR="0" rtl="0" algn="l">
                        <a:spcBef>
                          <a:spcPts val="0"/>
                        </a:spcBef>
                        <a:spcAft>
                          <a:spcPts val="0"/>
                        </a:spcAft>
                        <a:buNone/>
                      </a:pPr>
                      <a:r>
                        <a:rPr lang="fr-FR" sz="2100"/>
                        <a:t>Absence de réseaux de chaleur </a:t>
                      </a:r>
                      <a:endParaRPr sz="2100"/>
                    </a:p>
                    <a:p>
                      <a:pPr indent="0" lvl="0" marL="0" marR="0" rtl="0" algn="l">
                        <a:spcBef>
                          <a:spcPts val="0"/>
                        </a:spcBef>
                        <a:spcAft>
                          <a:spcPts val="0"/>
                        </a:spcAft>
                        <a:buNone/>
                      </a:pPr>
                      <a:r>
                        <a:rPr lang="fr-FR" sz="2100"/>
                        <a:t>Mise en place d’énergie renouvelable limitée</a:t>
                      </a:r>
                      <a:endParaRPr sz="2100"/>
                    </a:p>
                    <a:p>
                      <a:pPr indent="0" lvl="0" marL="0" marR="0" rtl="0" algn="l">
                        <a:spcBef>
                          <a:spcPts val="0"/>
                        </a:spcBef>
                        <a:spcAft>
                          <a:spcPts val="0"/>
                        </a:spcAft>
                        <a:buNone/>
                      </a:pPr>
                      <a:r>
                        <a:rPr lang="fr-FR" sz="2100"/>
                        <a:t>Déplacements doux à développer</a:t>
                      </a:r>
                      <a:endParaRPr sz="2100"/>
                    </a:p>
                  </a:txBody>
                  <a:tcPr marT="45725" marB="45725" marR="91450" marL="91450">
                    <a:solidFill>
                      <a:srgbClr val="C1DF1B">
                        <a:alpha val="49803"/>
                      </a:srgbClr>
                    </a:solidFill>
                  </a:tcPr>
                </a:tc>
              </a:tr>
              <a:tr h="370850">
                <a:tc>
                  <a:txBody>
                    <a:bodyPr/>
                    <a:lstStyle/>
                    <a:p>
                      <a:pPr indent="0" lvl="0" marL="0" marR="0" rtl="0" algn="l">
                        <a:spcBef>
                          <a:spcPts val="0"/>
                        </a:spcBef>
                        <a:spcAft>
                          <a:spcPts val="0"/>
                        </a:spcAft>
                        <a:buNone/>
                      </a:pPr>
                      <a:r>
                        <a:rPr lang="fr-FR" sz="2100"/>
                        <a:t>Enjeux écologiques</a:t>
                      </a:r>
                      <a:endParaRPr sz="2100"/>
                    </a:p>
                  </a:txBody>
                  <a:tcPr marT="45725" marB="45725" marR="91450" marL="91450">
                    <a:solidFill>
                      <a:srgbClr val="C1DF1B">
                        <a:alpha val="49803"/>
                      </a:srgbClr>
                    </a:solidFill>
                  </a:tcPr>
                </a:tc>
                <a:tc>
                  <a:txBody>
                    <a:bodyPr/>
                    <a:lstStyle/>
                    <a:p>
                      <a:pPr indent="0" lvl="0" marL="0" marR="0" rtl="0" algn="l">
                        <a:spcBef>
                          <a:spcPts val="0"/>
                        </a:spcBef>
                        <a:spcAft>
                          <a:spcPts val="0"/>
                        </a:spcAft>
                        <a:buNone/>
                      </a:pPr>
                      <a:r>
                        <a:rPr lang="fr-FR" sz="2100"/>
                        <a:t>Présence d’un espace végétal des espaces de boisements rudérales</a:t>
                      </a:r>
                      <a:endParaRPr sz="2100"/>
                    </a:p>
                    <a:p>
                      <a:pPr indent="0" lvl="0" marL="0" marR="0" rtl="0" algn="l">
                        <a:spcBef>
                          <a:spcPts val="0"/>
                        </a:spcBef>
                        <a:spcAft>
                          <a:spcPts val="0"/>
                        </a:spcAft>
                        <a:buNone/>
                      </a:pPr>
                      <a:r>
                        <a:t/>
                      </a:r>
                      <a:endParaRPr sz="2100"/>
                    </a:p>
                    <a:p>
                      <a:pPr indent="0" lvl="0" marL="0" marR="0" rtl="0" algn="l">
                        <a:spcBef>
                          <a:spcPts val="0"/>
                        </a:spcBef>
                        <a:spcAft>
                          <a:spcPts val="0"/>
                        </a:spcAft>
                        <a:buNone/>
                      </a:pPr>
                      <a:r>
                        <a:rPr lang="fr-FR" sz="2100"/>
                        <a:t>Espaces libres pour gestion des eaux de pluie</a:t>
                      </a:r>
                      <a:endParaRPr sz="2100"/>
                    </a:p>
                  </a:txBody>
                  <a:tcPr marT="45725" marB="45725" marR="91450" marL="91450">
                    <a:solidFill>
                      <a:srgbClr val="C1DF1B">
                        <a:alpha val="49803"/>
                      </a:srgbClr>
                    </a:solidFill>
                  </a:tcPr>
                </a:tc>
                <a:tc>
                  <a:txBody>
                    <a:bodyPr/>
                    <a:lstStyle/>
                    <a:p>
                      <a:pPr indent="0" lvl="0" marL="0" marR="0" rtl="0" algn="l">
                        <a:spcBef>
                          <a:spcPts val="0"/>
                        </a:spcBef>
                        <a:spcAft>
                          <a:spcPts val="0"/>
                        </a:spcAft>
                        <a:buNone/>
                      </a:pPr>
                      <a:r>
                        <a:rPr lang="fr-FR" sz="2100"/>
                        <a:t>Préconisation de l’écologue à prendre en compte pour le paysage</a:t>
                      </a:r>
                      <a:endParaRPr sz="2100"/>
                    </a:p>
                    <a:p>
                      <a:pPr indent="0" lvl="0" marL="0" marR="0" rtl="0" algn="l">
                        <a:spcBef>
                          <a:spcPts val="0"/>
                        </a:spcBef>
                        <a:spcAft>
                          <a:spcPts val="0"/>
                        </a:spcAft>
                        <a:buNone/>
                      </a:pPr>
                      <a:r>
                        <a:t/>
                      </a:r>
                      <a:endParaRPr sz="2100"/>
                    </a:p>
                    <a:p>
                      <a:pPr indent="0" lvl="0" marL="0" marR="0" rtl="0" algn="l">
                        <a:spcBef>
                          <a:spcPts val="0"/>
                        </a:spcBef>
                        <a:spcAft>
                          <a:spcPts val="0"/>
                        </a:spcAft>
                        <a:buNone/>
                      </a:pPr>
                      <a:r>
                        <a:rPr lang="fr-FR" sz="2100"/>
                        <a:t>Qualité du sol du sol peu infiltrante</a:t>
                      </a:r>
                      <a:endParaRPr sz="2100"/>
                    </a:p>
                  </a:txBody>
                  <a:tcPr marT="45725" marB="45725" marR="91450" marL="91450">
                    <a:solidFill>
                      <a:srgbClr val="C1DF1B">
                        <a:alpha val="49803"/>
                      </a:srgbClr>
                    </a:solidFill>
                  </a:tcPr>
                </a:tc>
              </a:tr>
              <a:tr h="370850">
                <a:tc>
                  <a:txBody>
                    <a:bodyPr/>
                    <a:lstStyle/>
                    <a:p>
                      <a:pPr indent="0" lvl="0" marL="0" marR="0" rtl="0" algn="l">
                        <a:spcBef>
                          <a:spcPts val="0"/>
                        </a:spcBef>
                        <a:spcAft>
                          <a:spcPts val="0"/>
                        </a:spcAft>
                        <a:buNone/>
                      </a:pPr>
                      <a:r>
                        <a:rPr lang="fr-FR" sz="2100"/>
                        <a:t>Pollutions et nuisances</a:t>
                      </a:r>
                      <a:endParaRPr sz="2100"/>
                    </a:p>
                  </a:txBody>
                  <a:tcPr marT="45725" marB="45725" marR="91450" marL="91450">
                    <a:solidFill>
                      <a:srgbClr val="C1DF1B">
                        <a:alpha val="49803"/>
                      </a:srgbClr>
                    </a:solidFill>
                  </a:tcPr>
                </a:tc>
                <a:tc>
                  <a:txBody>
                    <a:bodyPr/>
                    <a:lstStyle/>
                    <a:p>
                      <a:pPr indent="0" lvl="0" marL="0" marR="0" rtl="0" algn="l">
                        <a:spcBef>
                          <a:spcPts val="0"/>
                        </a:spcBef>
                        <a:spcAft>
                          <a:spcPts val="0"/>
                        </a:spcAft>
                        <a:buNone/>
                      </a:pPr>
                      <a:r>
                        <a:rPr lang="fr-FR" sz="2100"/>
                        <a:t>Absence de nuisances visuelles</a:t>
                      </a:r>
                      <a:endParaRPr sz="2100"/>
                    </a:p>
                    <a:p>
                      <a:pPr indent="0" lvl="0" marL="0" marR="0" rtl="0" algn="l">
                        <a:spcBef>
                          <a:spcPts val="0"/>
                        </a:spcBef>
                        <a:spcAft>
                          <a:spcPts val="0"/>
                        </a:spcAft>
                        <a:buNone/>
                      </a:pPr>
                      <a:r>
                        <a:t/>
                      </a:r>
                      <a:endParaRPr sz="2100"/>
                    </a:p>
                    <a:p>
                      <a:pPr indent="0" lvl="0" marL="0" marR="0" rtl="0" algn="l">
                        <a:spcBef>
                          <a:spcPts val="0"/>
                        </a:spcBef>
                        <a:spcAft>
                          <a:spcPts val="0"/>
                        </a:spcAft>
                        <a:buNone/>
                      </a:pPr>
                      <a:r>
                        <a:rPr lang="fr-FR" sz="2100"/>
                        <a:t>Risque limité d’inondation</a:t>
                      </a:r>
                      <a:endParaRPr sz="2100"/>
                    </a:p>
                    <a:p>
                      <a:pPr indent="0" lvl="0" marL="0" marR="0" rtl="0" algn="l">
                        <a:spcBef>
                          <a:spcPts val="0"/>
                        </a:spcBef>
                        <a:spcAft>
                          <a:spcPts val="0"/>
                        </a:spcAft>
                        <a:buNone/>
                      </a:pPr>
                      <a:r>
                        <a:t/>
                      </a:r>
                      <a:endParaRPr sz="2100"/>
                    </a:p>
                    <a:p>
                      <a:pPr indent="0" lvl="0" marL="0" marR="0" rtl="0" algn="l">
                        <a:spcBef>
                          <a:spcPts val="0"/>
                        </a:spcBef>
                        <a:spcAft>
                          <a:spcPts val="0"/>
                        </a:spcAft>
                        <a:buNone/>
                      </a:pPr>
                      <a:r>
                        <a:t/>
                      </a:r>
                      <a:endParaRPr sz="2100"/>
                    </a:p>
                  </a:txBody>
                  <a:tcPr marT="45725" marB="45725" marR="91450" marL="91450">
                    <a:solidFill>
                      <a:srgbClr val="C1DF1B">
                        <a:alpha val="49803"/>
                      </a:srgbClr>
                    </a:solidFill>
                  </a:tcPr>
                </a:tc>
                <a:tc>
                  <a:txBody>
                    <a:bodyPr/>
                    <a:lstStyle/>
                    <a:p>
                      <a:pPr indent="0" lvl="0" marL="0" marR="0" rtl="0" algn="l">
                        <a:spcBef>
                          <a:spcPts val="0"/>
                        </a:spcBef>
                        <a:spcAft>
                          <a:spcPts val="0"/>
                        </a:spcAft>
                        <a:buNone/>
                      </a:pPr>
                      <a:r>
                        <a:rPr lang="fr-FR" sz="2100"/>
                        <a:t>Risque de nuisances acoustiques issues des voies de circulation</a:t>
                      </a:r>
                      <a:endParaRPr sz="2100"/>
                    </a:p>
                    <a:p>
                      <a:pPr indent="0" lvl="0" marL="0" marR="0" rtl="0" algn="l">
                        <a:spcBef>
                          <a:spcPts val="0"/>
                        </a:spcBef>
                        <a:spcAft>
                          <a:spcPts val="0"/>
                        </a:spcAft>
                        <a:buNone/>
                      </a:pPr>
                      <a:r>
                        <a:t/>
                      </a:r>
                      <a:endParaRPr sz="2100"/>
                    </a:p>
                    <a:p>
                      <a:pPr indent="0" lvl="0" marL="0" marR="0" rtl="0" algn="l">
                        <a:spcBef>
                          <a:spcPts val="0"/>
                        </a:spcBef>
                        <a:spcAft>
                          <a:spcPts val="0"/>
                        </a:spcAft>
                        <a:buNone/>
                      </a:pPr>
                      <a:r>
                        <a:rPr lang="fr-FR" sz="2100"/>
                        <a:t>Parcelle  avec un repérage de faible pollution  HAP</a:t>
                      </a:r>
                      <a:endParaRPr sz="2100"/>
                    </a:p>
                  </a:txBody>
                  <a:tcPr marT="45725" marB="45725" marR="91450" marL="91450">
                    <a:solidFill>
                      <a:srgbClr val="C1DF1B">
                        <a:alpha val="49803"/>
                      </a:srgbClr>
                    </a:solidFill>
                  </a:tcPr>
                </a:tc>
              </a:tr>
              <a:tr h="370850">
                <a:tc>
                  <a:txBody>
                    <a:bodyPr/>
                    <a:lstStyle/>
                    <a:p>
                      <a:pPr indent="0" lvl="0" marL="0" marR="0" rtl="0" algn="l">
                        <a:spcBef>
                          <a:spcPts val="0"/>
                        </a:spcBef>
                        <a:spcAft>
                          <a:spcPts val="0"/>
                        </a:spcAft>
                        <a:buNone/>
                      </a:pPr>
                      <a:r>
                        <a:rPr lang="fr-FR" sz="2100"/>
                        <a:t>Patrimoine et urbanité</a:t>
                      </a:r>
                      <a:endParaRPr sz="2100"/>
                    </a:p>
                  </a:txBody>
                  <a:tcPr marT="45725" marB="45725" marR="91450" marL="91450">
                    <a:solidFill>
                      <a:srgbClr val="C1DF1B">
                        <a:alpha val="49803"/>
                      </a:srgbClr>
                    </a:solidFill>
                  </a:tcPr>
                </a:tc>
                <a:tc>
                  <a:txBody>
                    <a:bodyPr/>
                    <a:lstStyle/>
                    <a:p>
                      <a:pPr indent="0" lvl="0" marL="0" marR="0" rtl="0" algn="l">
                        <a:spcBef>
                          <a:spcPts val="0"/>
                        </a:spcBef>
                        <a:spcAft>
                          <a:spcPts val="0"/>
                        </a:spcAft>
                        <a:buNone/>
                      </a:pPr>
                      <a:r>
                        <a:rPr lang="fr-FR" sz="2100"/>
                        <a:t>Ville avec un patrimoine architectural : </a:t>
                      </a:r>
                      <a:endParaRPr sz="2100"/>
                    </a:p>
                    <a:p>
                      <a:pPr indent="0" lvl="0" marL="0" marR="0" rtl="0" algn="l">
                        <a:spcBef>
                          <a:spcPts val="0"/>
                        </a:spcBef>
                        <a:spcAft>
                          <a:spcPts val="0"/>
                        </a:spcAft>
                        <a:buNone/>
                      </a:pPr>
                      <a:r>
                        <a:rPr lang="fr-FR" sz="2100"/>
                        <a:t>Site hors périmètre des monuments historiques</a:t>
                      </a:r>
                      <a:endParaRPr sz="2100"/>
                    </a:p>
                    <a:p>
                      <a:pPr indent="0" lvl="0" marL="0" marR="0" rtl="0" algn="l">
                        <a:spcBef>
                          <a:spcPts val="0"/>
                        </a:spcBef>
                        <a:spcAft>
                          <a:spcPts val="0"/>
                        </a:spcAft>
                        <a:buNone/>
                      </a:pPr>
                      <a:r>
                        <a:t/>
                      </a:r>
                      <a:endParaRPr sz="2100"/>
                    </a:p>
                  </a:txBody>
                  <a:tcPr marT="45725" marB="45725" marR="91450" marL="91450">
                    <a:solidFill>
                      <a:srgbClr val="C1DF1B">
                        <a:alpha val="49803"/>
                      </a:srgbClr>
                    </a:solidFill>
                  </a:tcPr>
                </a:tc>
                <a:tc>
                  <a:txBody>
                    <a:bodyPr/>
                    <a:lstStyle/>
                    <a:p>
                      <a:pPr indent="0" lvl="0" marL="0" marR="0" rtl="0" algn="l">
                        <a:spcBef>
                          <a:spcPts val="0"/>
                        </a:spcBef>
                        <a:spcAft>
                          <a:spcPts val="0"/>
                        </a:spcAft>
                        <a:buNone/>
                      </a:pPr>
                      <a:r>
                        <a:rPr lang="fr-FR" sz="2100"/>
                        <a:t>Au sein d’une ZAC avec ces contraintes complémentaires </a:t>
                      </a:r>
                      <a:endParaRPr sz="2100"/>
                    </a:p>
                  </a:txBody>
                  <a:tcPr marT="45725" marB="45725" marR="91450" marL="91450">
                    <a:solidFill>
                      <a:srgbClr val="C1DF1B">
                        <a:alpha val="49803"/>
                      </a:srgbClr>
                    </a:solidFill>
                  </a:tcPr>
                </a:tc>
              </a:tr>
            </a:tbl>
          </a:graphicData>
        </a:graphic>
      </p:graphicFrame>
      <p:sp>
        <p:nvSpPr>
          <p:cNvPr id="253" name="Google Shape;253;p25"/>
          <p:cNvSpPr txBox="1"/>
          <p:nvPr/>
        </p:nvSpPr>
        <p:spPr>
          <a:xfrm>
            <a:off x="11430000" y="549729"/>
            <a:ext cx="4495800" cy="533400"/>
          </a:xfrm>
          <a:prstGeom prst="rect">
            <a:avLst/>
          </a:prstGeom>
          <a:noFill/>
          <a:ln>
            <a:noFill/>
          </a:ln>
        </p:spPr>
        <p:txBody>
          <a:bodyPr anchorCtr="0" anchor="ctr" bIns="45700" lIns="91425" spcFirstLastPara="1" rIns="91425" wrap="square" tIns="45700">
            <a:normAutofit fontScale="70000" lnSpcReduction="20000"/>
          </a:bodyPr>
          <a:lstStyle/>
          <a:p>
            <a:pPr indent="0" lvl="0" marL="0" rtl="0" algn="ctr">
              <a:spcBef>
                <a:spcPts val="0"/>
              </a:spcBef>
              <a:spcAft>
                <a:spcPts val="0"/>
              </a:spcAft>
              <a:buClr>
                <a:schemeClr val="dk1"/>
              </a:buClr>
              <a:buSzPct val="100000"/>
              <a:buFont typeface="Arial"/>
              <a:buNone/>
            </a:pPr>
            <a:r>
              <a:rPr i="1" lang="fr-FR" sz="2400">
                <a:solidFill>
                  <a:schemeClr val="dk1"/>
                </a:solidFill>
              </a:rPr>
              <a:t>Lots M5.1 et M5.2 – Noisy le Grand (93) - Conception</a:t>
            </a:r>
            <a:endParaRPr i="1" sz="2400">
              <a:solidFill>
                <a:schemeClr val="dk1"/>
              </a:solidFill>
              <a:latin typeface="Arial"/>
              <a:ea typeface="Arial"/>
              <a:cs typeface="Arial"/>
              <a:sym typeface="Arial"/>
            </a:endParaRPr>
          </a:p>
        </p:txBody>
      </p:sp>
      <p:sp>
        <p:nvSpPr>
          <p:cNvPr id="254" name="Google Shape;254;p25"/>
          <p:cNvSpPr/>
          <p:nvPr/>
        </p:nvSpPr>
        <p:spPr>
          <a:xfrm>
            <a:off x="308063" y="2534888"/>
            <a:ext cx="16611600" cy="6858000"/>
          </a:xfrm>
          <a:prstGeom prst="rect">
            <a:avLst/>
          </a:prstGeom>
          <a:noFill/>
          <a:ln cap="flat" cmpd="sng" w="25400">
            <a:solidFill>
              <a:srgbClr val="C1DF1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7F7F7F"/>
              </a:solidFill>
              <a:latin typeface="Calibri"/>
              <a:ea typeface="Calibri"/>
              <a:cs typeface="Calibri"/>
              <a:sym typeface="Calibri"/>
            </a:endParaRPr>
          </a:p>
        </p:txBody>
      </p:sp>
      <p:pic>
        <p:nvPicPr>
          <p:cNvPr id="255" name="Google Shape;255;p25"/>
          <p:cNvPicPr preferRelativeResize="0"/>
          <p:nvPr/>
        </p:nvPicPr>
        <p:blipFill>
          <a:blip r:embed="rId4">
            <a:alphaModFix/>
          </a:blip>
          <a:stretch>
            <a:fillRect/>
          </a:stretch>
        </p:blipFill>
        <p:spPr>
          <a:xfrm>
            <a:off x="3595725" y="3246061"/>
            <a:ext cx="2174475" cy="757275"/>
          </a:xfrm>
          <a:prstGeom prst="rect">
            <a:avLst/>
          </a:prstGeom>
          <a:noFill/>
          <a:ln>
            <a:noFill/>
          </a:ln>
        </p:spPr>
      </p:pic>
      <p:pic>
        <p:nvPicPr>
          <p:cNvPr id="256" name="Google Shape;256;p25"/>
          <p:cNvPicPr preferRelativeResize="0"/>
          <p:nvPr/>
        </p:nvPicPr>
        <p:blipFill>
          <a:blip r:embed="rId5">
            <a:alphaModFix/>
          </a:blip>
          <a:stretch>
            <a:fillRect/>
          </a:stretch>
        </p:blipFill>
        <p:spPr>
          <a:xfrm>
            <a:off x="3811050" y="4280288"/>
            <a:ext cx="1743773" cy="757275"/>
          </a:xfrm>
          <a:prstGeom prst="rect">
            <a:avLst/>
          </a:prstGeom>
          <a:noFill/>
          <a:ln>
            <a:noFill/>
          </a:ln>
        </p:spPr>
      </p:pic>
      <p:pic>
        <p:nvPicPr>
          <p:cNvPr id="257" name="Google Shape;257;p25"/>
          <p:cNvPicPr preferRelativeResize="0"/>
          <p:nvPr/>
        </p:nvPicPr>
        <p:blipFill>
          <a:blip r:embed="rId6">
            <a:alphaModFix/>
          </a:blip>
          <a:stretch>
            <a:fillRect/>
          </a:stretch>
        </p:blipFill>
        <p:spPr>
          <a:xfrm>
            <a:off x="4239346" y="5444325"/>
            <a:ext cx="887225" cy="864125"/>
          </a:xfrm>
          <a:prstGeom prst="rect">
            <a:avLst/>
          </a:prstGeom>
          <a:noFill/>
          <a:ln>
            <a:noFill/>
          </a:ln>
        </p:spPr>
      </p:pic>
      <p:pic>
        <p:nvPicPr>
          <p:cNvPr id="258" name="Google Shape;258;p25"/>
          <p:cNvPicPr preferRelativeResize="0"/>
          <p:nvPr/>
        </p:nvPicPr>
        <p:blipFill>
          <a:blip r:embed="rId7">
            <a:alphaModFix/>
          </a:blip>
          <a:stretch>
            <a:fillRect/>
          </a:stretch>
        </p:blipFill>
        <p:spPr>
          <a:xfrm>
            <a:off x="3640663" y="6981650"/>
            <a:ext cx="2084575" cy="1010825"/>
          </a:xfrm>
          <a:prstGeom prst="rect">
            <a:avLst/>
          </a:prstGeom>
          <a:noFill/>
          <a:ln>
            <a:noFill/>
          </a:ln>
        </p:spPr>
      </p:pic>
      <p:pic>
        <p:nvPicPr>
          <p:cNvPr id="259" name="Google Shape;259;p25"/>
          <p:cNvPicPr preferRelativeResize="0"/>
          <p:nvPr/>
        </p:nvPicPr>
        <p:blipFill>
          <a:blip r:embed="rId8">
            <a:alphaModFix/>
          </a:blip>
          <a:stretch>
            <a:fillRect/>
          </a:stretch>
        </p:blipFill>
        <p:spPr>
          <a:xfrm>
            <a:off x="3913438" y="8303225"/>
            <a:ext cx="1539000" cy="960238"/>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THEME EKOPOLIS">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