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.xml" ContentType="application/vnd.openxmlformats-officedocument.drawingml.char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2" r:id="rId4"/>
  </p:sldMasterIdLst>
  <p:notesMasterIdLst>
    <p:notesMasterId r:id="rId58"/>
  </p:notesMasterIdLst>
  <p:handoutMasterIdLst>
    <p:handoutMasterId r:id="rId59"/>
  </p:handoutMasterIdLst>
  <p:sldIdLst>
    <p:sldId id="257" r:id="rId5"/>
    <p:sldId id="258" r:id="rId6"/>
    <p:sldId id="404" r:id="rId7"/>
    <p:sldId id="260" r:id="rId8"/>
    <p:sldId id="405" r:id="rId9"/>
    <p:sldId id="267" r:id="rId10"/>
    <p:sldId id="394" r:id="rId11"/>
    <p:sldId id="270" r:id="rId12"/>
    <p:sldId id="321" r:id="rId13"/>
    <p:sldId id="322" r:id="rId14"/>
    <p:sldId id="324" r:id="rId15"/>
    <p:sldId id="271" r:id="rId16"/>
    <p:sldId id="406" r:id="rId17"/>
    <p:sldId id="269" r:id="rId18"/>
    <p:sldId id="391" r:id="rId19"/>
    <p:sldId id="274" r:id="rId20"/>
    <p:sldId id="393" r:id="rId21"/>
    <p:sldId id="402" r:id="rId22"/>
    <p:sldId id="403" r:id="rId23"/>
    <p:sldId id="366" r:id="rId24"/>
    <p:sldId id="367" r:id="rId25"/>
    <p:sldId id="396" r:id="rId26"/>
    <p:sldId id="392" r:id="rId27"/>
    <p:sldId id="378" r:id="rId28"/>
    <p:sldId id="381" r:id="rId29"/>
    <p:sldId id="380" r:id="rId30"/>
    <p:sldId id="384" r:id="rId31"/>
    <p:sldId id="382" r:id="rId32"/>
    <p:sldId id="388" r:id="rId33"/>
    <p:sldId id="374" r:id="rId34"/>
    <p:sldId id="319" r:id="rId35"/>
    <p:sldId id="315" r:id="rId36"/>
    <p:sldId id="317" r:id="rId37"/>
    <p:sldId id="390" r:id="rId38"/>
    <p:sldId id="318" r:id="rId39"/>
    <p:sldId id="316" r:id="rId40"/>
    <p:sldId id="286" r:id="rId41"/>
    <p:sldId id="379" r:id="rId42"/>
    <p:sldId id="370" r:id="rId43"/>
    <p:sldId id="311" r:id="rId44"/>
    <p:sldId id="313" r:id="rId45"/>
    <p:sldId id="349" r:id="rId46"/>
    <p:sldId id="352" r:id="rId47"/>
    <p:sldId id="353" r:id="rId48"/>
    <p:sldId id="354" r:id="rId49"/>
    <p:sldId id="355" r:id="rId50"/>
    <p:sldId id="356" r:id="rId51"/>
    <p:sldId id="357" r:id="rId52"/>
    <p:sldId id="358" r:id="rId53"/>
    <p:sldId id="359" r:id="rId54"/>
    <p:sldId id="360" r:id="rId55"/>
    <p:sldId id="362" r:id="rId56"/>
    <p:sldId id="361" r:id="rId57"/>
  </p:sldIdLst>
  <p:sldSz cx="18288000" cy="10287000"/>
  <p:notesSz cx="6815138" cy="99472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13">
          <p15:clr>
            <a:srgbClr val="A4A3A4"/>
          </p15:clr>
        </p15:guide>
        <p15:guide id="2" pos="454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446837A-FC8A-A889-F352-A96F5B43911C}" name="Elodie JARD" initials="EJ" userId="S::ejard@cap-terre.com::edc4e904-f3ff-4e80-906e-e2a45eecadd1" providerId="AD"/>
  <p188:author id="{A2C746A9-E799-7872-5811-0B2D5E7F6DCD}" name="BERNARDEAU Thomas" initials="BT" userId="S::TBernardeau@yvelines.fr::04950861-2738-4149-b295-ba0b7c7ed563" providerId="AD"/>
  <p188:author id="{6DC8A8E9-EAA0-FD13-60F6-C2599496CA91}" name="Faïrouz FEDDAL" initials="FF" userId="S::f.feddal@inddigo.com::3155144a-1234-4194-ac3d-2a935b8508d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ACC6"/>
    <a:srgbClr val="9E9ED0"/>
    <a:srgbClr val="66FF6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3CA722A-BB92-41F3-B323-38A48AB7C5BC}">
  <a:tblStyle styleId="{E3CA722A-BB92-41F3-B323-38A48AB7C5B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92" autoAdjust="0"/>
    <p:restoredTop sz="88317" autoAdjust="0"/>
  </p:normalViewPr>
  <p:slideViewPr>
    <p:cSldViewPr snapToGrid="0">
      <p:cViewPr varScale="1">
        <p:scale>
          <a:sx n="66" d="100"/>
          <a:sy n="66" d="100"/>
        </p:scale>
        <p:origin x="1080" y="84"/>
      </p:cViewPr>
      <p:guideLst>
        <p:guide orient="horz" pos="113"/>
        <p:guide pos="4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groupegcc.sharepoint.com/sites/pc-equipementspublics-portailchantiers-e01c1821/Documents%20Chantier/09%20-%20QPE/Suivi%20Indicateurs%20QPE%20Les%20MIN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 dirty="0"/>
              <a:t>Répartition valorisation par type de déchet</a:t>
            </a:r>
          </a:p>
        </c:rich>
      </c:tx>
      <c:layout>
        <c:manualLayout>
          <c:xMode val="edge"/>
          <c:yMode val="edge"/>
          <c:x val="0.2349914666141579"/>
          <c:y val="6.696599234900355E-2"/>
        </c:manualLayout>
      </c:layout>
      <c:overlay val="0"/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B2CE-4E83-A830-04925C095E5A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B2CE-4E83-A830-04925C095E5A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B2CE-4E83-A830-04925C095E5A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B2CE-4E83-A830-04925C095E5A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4-B2CE-4E83-A830-04925C095E5A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5-B2CE-4E83-A830-04925C095E5A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6-B2CE-4E83-A830-04925C095E5A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07-B2CE-4E83-A830-04925C095E5A}"/>
              </c:ext>
            </c:extLst>
          </c:dPt>
          <c:dLbls>
            <c:spPr>
              <a:noFill/>
              <a:ln w="25400">
                <a:noFill/>
              </a:ln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'[Suivi Indicateurs QPE Les MINES.xlsx]Valorisation déchets (LR)'!$B$46:$B$54</c:f>
              <c:strCache>
                <c:ptCount val="9"/>
                <c:pt idx="0">
                  <c:v>DI (Déchets Inertes)</c:v>
                </c:pt>
                <c:pt idx="1">
                  <c:v>Bois B</c:v>
                </c:pt>
                <c:pt idx="2">
                  <c:v>Ferraille</c:v>
                </c:pt>
                <c:pt idx="3">
                  <c:v>DIV (carton / emballage)</c:v>
                </c:pt>
                <c:pt idx="4">
                  <c:v>DI (Plâtre)</c:v>
                </c:pt>
                <c:pt idx="5">
                  <c:v>DI (Béton)</c:v>
                </c:pt>
                <c:pt idx="6">
                  <c:v>Bois A</c:v>
                </c:pt>
                <c:pt idx="7">
                  <c:v>DIB</c:v>
                </c:pt>
                <c:pt idx="8">
                  <c:v>DD (Déchets dangereux)*</c:v>
                </c:pt>
              </c:strCache>
            </c:strRef>
          </c:cat>
          <c:val>
            <c:numRef>
              <c:f>'[Suivi Indicateurs QPE Les MINES.xlsx]Valorisation déchets (LR)'!$D$46:$D$54</c:f>
              <c:numCache>
                <c:formatCode>0%</c:formatCode>
                <c:ptCount val="9"/>
                <c:pt idx="0">
                  <c:v>0.46553073111362248</c:v>
                </c:pt>
                <c:pt idx="1">
                  <c:v>5.3464313657306778E-2</c:v>
                </c:pt>
                <c:pt idx="2">
                  <c:v>1.0692862731461356E-2</c:v>
                </c:pt>
                <c:pt idx="3">
                  <c:v>5.7984873511257938E-2</c:v>
                </c:pt>
                <c:pt idx="4">
                  <c:v>4.3119186299226286E-2</c:v>
                </c:pt>
                <c:pt idx="5">
                  <c:v>0.20690254716161</c:v>
                </c:pt>
                <c:pt idx="6">
                  <c:v>2.7818829870468565E-2</c:v>
                </c:pt>
                <c:pt idx="7">
                  <c:v>0.13448665565504647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2CE-4E83-A830-04925C095E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2955655052190094"/>
          <c:y val="4.2447009670232093E-2"/>
          <c:w val="0.26277265423910595"/>
          <c:h val="0.93816699491595279"/>
        </c:manualLayout>
      </c:layout>
      <c:overlay val="0"/>
      <c:txPr>
        <a:bodyPr/>
        <a:lstStyle/>
        <a:p>
          <a:pPr>
            <a:defRPr sz="1400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A9D150D9-E7B7-D24C-E462-21B185D911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75797D6-F203-363B-B74E-4A3E68616BB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60335" y="0"/>
            <a:ext cx="2953226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696E25-F3FD-437A-9F80-D2E50243882F}" type="datetimeFigureOut">
              <a:rPr lang="fr-FR" smtClean="0"/>
              <a:t>06/11/2024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E66BDE0-7333-1EF6-E75D-F79BBDCF66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53226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27B7096-8673-F3ED-7F4F-DB443CFE1D7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60335" y="9448185"/>
            <a:ext cx="2953226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CE5FE-5BFB-4909-BD26-2363755BB6B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30162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53226" cy="49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60335" y="0"/>
            <a:ext cx="2953226" cy="49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3863" y="1243013"/>
            <a:ext cx="5967412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1514" y="4787126"/>
            <a:ext cx="5452110" cy="3916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48185"/>
            <a:ext cx="2953226" cy="499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60335" y="9448185"/>
            <a:ext cx="2953226" cy="499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:notes"/>
          <p:cNvSpPr txBox="1">
            <a:spLocks noGrp="1"/>
          </p:cNvSpPr>
          <p:nvPr>
            <p:ph type="body" idx="1"/>
          </p:nvPr>
        </p:nvSpPr>
        <p:spPr>
          <a:xfrm>
            <a:off x="681514" y="4787126"/>
            <a:ext cx="545211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dirty="0"/>
              <a:t>=&gt; MOA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" name="Google Shape;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4A16B19-7457-B749-ABB1-448B247064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dirty="0"/>
              <a:t>=&gt; ARCHITECTE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6218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4:notes"/>
          <p:cNvSpPr txBox="1">
            <a:spLocks noGrp="1"/>
          </p:cNvSpPr>
          <p:nvPr>
            <p:ph type="body" idx="1"/>
          </p:nvPr>
        </p:nvSpPr>
        <p:spPr>
          <a:xfrm>
            <a:off x="681514" y="4787126"/>
            <a:ext cx="545211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fr-FR" dirty="0"/>
              <a:t>=&gt; ARCHITECTE</a:t>
            </a:r>
          </a:p>
        </p:txBody>
      </p:sp>
      <p:sp>
        <p:nvSpPr>
          <p:cNvPr id="126" name="Google Shape;12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BE06098-12F8-945E-A1B4-4B49359B0B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0031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4:notes"/>
          <p:cNvSpPr txBox="1">
            <a:spLocks noGrp="1"/>
          </p:cNvSpPr>
          <p:nvPr>
            <p:ph type="body" idx="1"/>
          </p:nvPr>
        </p:nvSpPr>
        <p:spPr>
          <a:xfrm>
            <a:off x="681514" y="4787126"/>
            <a:ext cx="545211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fr-FR" dirty="0"/>
              <a:t>=&gt; ARCHITECTE</a:t>
            </a:r>
          </a:p>
        </p:txBody>
      </p:sp>
      <p:sp>
        <p:nvSpPr>
          <p:cNvPr id="126" name="Google Shape;12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3BA6356-3AA0-11BC-6C15-E32F6E9CD01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4:notes"/>
          <p:cNvSpPr txBox="1">
            <a:spLocks noGrp="1"/>
          </p:cNvSpPr>
          <p:nvPr>
            <p:ph type="body" idx="1"/>
          </p:nvPr>
        </p:nvSpPr>
        <p:spPr>
          <a:xfrm>
            <a:off x="681514" y="4787126"/>
            <a:ext cx="545211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fr-FR" dirty="0"/>
              <a:t>=&gt; ARCHITECTE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fr-FR" dirty="0"/>
          </a:p>
        </p:txBody>
      </p:sp>
      <p:sp>
        <p:nvSpPr>
          <p:cNvPr id="126" name="Google Shape;12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3BA6356-3AA0-11BC-6C15-E32F6E9CD01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1794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9118abf694_0_42:notes"/>
          <p:cNvSpPr txBox="1">
            <a:spLocks noGrp="1"/>
          </p:cNvSpPr>
          <p:nvPr>
            <p:ph type="body" idx="1"/>
          </p:nvPr>
        </p:nvSpPr>
        <p:spPr>
          <a:xfrm>
            <a:off x="681514" y="4787126"/>
            <a:ext cx="545211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=&gt; GCC</a:t>
            </a:r>
          </a:p>
        </p:txBody>
      </p:sp>
      <p:sp>
        <p:nvSpPr>
          <p:cNvPr id="113" name="Google Shape;113;g29118abf694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65C0DAC-28B7-7459-9ADA-D4BC8FCF39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915f322529_0_56:notes"/>
          <p:cNvSpPr txBox="1">
            <a:spLocks noGrp="1"/>
          </p:cNvSpPr>
          <p:nvPr>
            <p:ph type="body" idx="1"/>
          </p:nvPr>
        </p:nvSpPr>
        <p:spPr>
          <a:xfrm>
            <a:off x="681514" y="4787126"/>
            <a:ext cx="545211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Þ"/>
            </a:pPr>
            <a:r>
              <a:rPr lang="fr-FR" dirty="0"/>
              <a:t>GCC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Þ"/>
            </a:pP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g2915f322529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B69EE88-6CA2-03CD-BC14-350E92F26B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91906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p17:notes"/>
          <p:cNvSpPr txBox="1">
            <a:spLocks noGrp="1"/>
          </p:cNvSpPr>
          <p:nvPr>
            <p:ph type="body" idx="1"/>
          </p:nvPr>
        </p:nvSpPr>
        <p:spPr>
          <a:xfrm>
            <a:off x="681514" y="4787126"/>
            <a:ext cx="5452110" cy="3916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0" name="Google Shape;160;p17:notes"/>
          <p:cNvSpPr txBox="1">
            <a:spLocks noGrp="1"/>
          </p:cNvSpPr>
          <p:nvPr>
            <p:ph type="sldNum" idx="12"/>
          </p:nvPr>
        </p:nvSpPr>
        <p:spPr>
          <a:xfrm>
            <a:off x="3860335" y="9448185"/>
            <a:ext cx="2953226" cy="499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16</a:t>
            </a:fld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915f322529_0_56:notes"/>
          <p:cNvSpPr txBox="1">
            <a:spLocks noGrp="1"/>
          </p:cNvSpPr>
          <p:nvPr>
            <p:ph type="body" idx="1"/>
          </p:nvPr>
        </p:nvSpPr>
        <p:spPr>
          <a:xfrm>
            <a:off x="681514" y="4787126"/>
            <a:ext cx="545211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fr-FR" dirty="0">
                <a:sym typeface="Wingdings" panose="05000000000000000000" pitchFamily="2" charset="2"/>
              </a:rPr>
              <a:t> CAP TERRE</a:t>
            </a: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g2915f322529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038E5A7-2CA6-2731-C8D9-81D98D8B8B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64842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=&gt; CAP TERRE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99689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=&gt; CAP TERRE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5404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:notes"/>
          <p:cNvSpPr txBox="1">
            <a:spLocks noGrp="1"/>
          </p:cNvSpPr>
          <p:nvPr>
            <p:ph type="body" idx="1"/>
          </p:nvPr>
        </p:nvSpPr>
        <p:spPr>
          <a:xfrm>
            <a:off x="681514" y="4787126"/>
            <a:ext cx="545211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dirty="0"/>
              <a:t>=&gt; MOA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" name="Google Shape;3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E42BF37-AE16-3849-0840-EDEC556C66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915f322529_0_56:notes"/>
          <p:cNvSpPr txBox="1">
            <a:spLocks noGrp="1"/>
          </p:cNvSpPr>
          <p:nvPr>
            <p:ph type="body" idx="1"/>
          </p:nvPr>
        </p:nvSpPr>
        <p:spPr>
          <a:xfrm>
            <a:off x="681514" y="4787126"/>
            <a:ext cx="545211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fr-FR" dirty="0">
                <a:sym typeface="Wingdings" panose="05000000000000000000" pitchFamily="2" charset="2"/>
              </a:rPr>
              <a:t> CAP TERRE</a:t>
            </a: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g2915f322529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B1D4004-DB09-B85D-E4DF-AB928AEC72A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94649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915f322529_0_56:notes"/>
          <p:cNvSpPr txBox="1">
            <a:spLocks noGrp="1"/>
          </p:cNvSpPr>
          <p:nvPr>
            <p:ph type="body" idx="1"/>
          </p:nvPr>
        </p:nvSpPr>
        <p:spPr>
          <a:xfrm>
            <a:off x="681514" y="4787126"/>
            <a:ext cx="545211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dirty="0">
                <a:sym typeface="Wingdings" panose="05000000000000000000" pitchFamily="2" charset="2"/>
              </a:rPr>
              <a:t> GCC</a:t>
            </a: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g2915f322529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870ADC6-BE42-E880-C631-727D95EC86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58706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6D189877-F913-56CA-8D80-4B9269240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915f322529_0_56:notes">
            <a:extLst>
              <a:ext uri="{FF2B5EF4-FFF2-40B4-BE49-F238E27FC236}">
                <a16:creationId xmlns:a16="http://schemas.microsoft.com/office/drawing/2014/main" id="{953C503A-990E-F75F-2770-FC11F1C7E9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1514" y="4787126"/>
            <a:ext cx="545211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dirty="0">
                <a:sym typeface="Wingdings" panose="05000000000000000000" pitchFamily="2" charset="2"/>
              </a:rPr>
              <a:t> GCC</a:t>
            </a: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g2915f322529_0_56:notes">
            <a:extLst>
              <a:ext uri="{FF2B5EF4-FFF2-40B4-BE49-F238E27FC236}">
                <a16:creationId xmlns:a16="http://schemas.microsoft.com/office/drawing/2014/main" id="{073FAFDF-06BA-A46F-2508-A2AEF6A9F4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493FD12-F7F6-8741-D1A3-00D4E31162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06659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915f322529_0_56:notes"/>
          <p:cNvSpPr txBox="1">
            <a:spLocks noGrp="1"/>
          </p:cNvSpPr>
          <p:nvPr>
            <p:ph type="body" idx="1"/>
          </p:nvPr>
        </p:nvSpPr>
        <p:spPr>
          <a:xfrm>
            <a:off x="681514" y="4787126"/>
            <a:ext cx="545211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fr-FR" dirty="0">
                <a:sym typeface="Wingdings" panose="05000000000000000000" pitchFamily="2" charset="2"/>
              </a:rPr>
              <a:t> CAP TERRE</a:t>
            </a: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g2915f322529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26E9ACC-C76C-83CB-C005-5BB7C01CFB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07465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915f322529_0_56:notes"/>
          <p:cNvSpPr txBox="1">
            <a:spLocks noGrp="1"/>
          </p:cNvSpPr>
          <p:nvPr>
            <p:ph type="body" idx="1"/>
          </p:nvPr>
        </p:nvSpPr>
        <p:spPr>
          <a:xfrm>
            <a:off x="681514" y="4787126"/>
            <a:ext cx="545211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=&gt; GCC</a:t>
            </a:r>
            <a:endParaRPr dirty="0"/>
          </a:p>
        </p:txBody>
      </p:sp>
      <p:sp>
        <p:nvSpPr>
          <p:cNvPr id="107" name="Google Shape;107;g2915f322529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4B0DBDB-EA6D-6CFF-E4D6-6E74AE47AF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65712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915f322529_0_56:notes"/>
          <p:cNvSpPr txBox="1">
            <a:spLocks noGrp="1"/>
          </p:cNvSpPr>
          <p:nvPr>
            <p:ph type="body" idx="1"/>
          </p:nvPr>
        </p:nvSpPr>
        <p:spPr>
          <a:xfrm>
            <a:off x="681514" y="4787126"/>
            <a:ext cx="545211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dirty="0"/>
              <a:t>=&gt; GCC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g2915f322529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9BE9E8F-EF0F-BA1D-65C3-0D1CEA8ECD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66224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915f322529_0_56:notes"/>
          <p:cNvSpPr txBox="1">
            <a:spLocks noGrp="1"/>
          </p:cNvSpPr>
          <p:nvPr>
            <p:ph type="body" idx="1"/>
          </p:nvPr>
        </p:nvSpPr>
        <p:spPr>
          <a:xfrm>
            <a:off x="681514" y="4787126"/>
            <a:ext cx="545211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dirty="0"/>
              <a:t>=&gt; GCC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g2915f322529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DCD7059-8F74-24E7-6F1D-18511661AF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48637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915f322529_0_56:notes"/>
          <p:cNvSpPr txBox="1">
            <a:spLocks noGrp="1"/>
          </p:cNvSpPr>
          <p:nvPr>
            <p:ph type="body" idx="1"/>
          </p:nvPr>
        </p:nvSpPr>
        <p:spPr>
          <a:xfrm>
            <a:off x="681514" y="4787126"/>
            <a:ext cx="545211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fr-FR" dirty="0"/>
              <a:t>=&gt; GCC</a:t>
            </a:r>
          </a:p>
        </p:txBody>
      </p:sp>
      <p:sp>
        <p:nvSpPr>
          <p:cNvPr id="107" name="Google Shape;107;g2915f322529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53B1191-477D-2537-27E8-8F14DD6596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4110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915f322529_0_56:notes"/>
          <p:cNvSpPr txBox="1">
            <a:spLocks noGrp="1"/>
          </p:cNvSpPr>
          <p:nvPr>
            <p:ph type="body" idx="1"/>
          </p:nvPr>
        </p:nvSpPr>
        <p:spPr>
          <a:xfrm>
            <a:off x="681514" y="4787126"/>
            <a:ext cx="545211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dirty="0"/>
              <a:t>=&gt; GCC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g2915f322529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B1B97E-150E-60E4-B7C3-081E4525A2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33253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915f322529_0_56:notes"/>
          <p:cNvSpPr txBox="1">
            <a:spLocks noGrp="1"/>
          </p:cNvSpPr>
          <p:nvPr>
            <p:ph type="body" idx="1"/>
          </p:nvPr>
        </p:nvSpPr>
        <p:spPr>
          <a:xfrm>
            <a:off x="681514" y="4787126"/>
            <a:ext cx="545211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dirty="0"/>
              <a:t>=&gt; MOA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g2915f322529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875B4F7-5AE2-C375-0CBB-DDE7538707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2707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:notes"/>
          <p:cNvSpPr txBox="1">
            <a:spLocks noGrp="1"/>
          </p:cNvSpPr>
          <p:nvPr>
            <p:ph type="body" idx="1"/>
          </p:nvPr>
        </p:nvSpPr>
        <p:spPr>
          <a:xfrm>
            <a:off x="681514" y="4787126"/>
            <a:ext cx="545211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dirty="0"/>
              <a:t>=&gt; MOA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" name="Google Shape;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80711B6-C2DA-199E-FBE4-73354252A6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=&gt; MOA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18958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915f322529_0_56:notes"/>
          <p:cNvSpPr txBox="1">
            <a:spLocks noGrp="1"/>
          </p:cNvSpPr>
          <p:nvPr>
            <p:ph type="body" idx="1"/>
          </p:nvPr>
        </p:nvSpPr>
        <p:spPr>
          <a:xfrm>
            <a:off x="681514" y="4787126"/>
            <a:ext cx="545211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dirty="0"/>
              <a:t>=&gt; CAP TERRE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La phase exploitation a été anticipé depuis la phase de conception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Marche à blanc va démarrer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Mesures fin de chantier sont en cours </a:t>
            </a:r>
            <a:endParaRPr dirty="0"/>
          </a:p>
        </p:txBody>
      </p:sp>
      <p:sp>
        <p:nvSpPr>
          <p:cNvPr id="107" name="Google Shape;107;g2915f322529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D17A1E9-F931-CC27-9925-BB6372CE71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0049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4:notes"/>
          <p:cNvSpPr txBox="1">
            <a:spLocks noGrp="1"/>
          </p:cNvSpPr>
          <p:nvPr>
            <p:ph type="body" idx="1"/>
          </p:nvPr>
        </p:nvSpPr>
        <p:spPr>
          <a:xfrm>
            <a:off x="681514" y="4787126"/>
            <a:ext cx="545211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dirty="0"/>
              <a:t>=&gt; CAP TERRE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Sur le thème matériaux, des efforts ont été fait pour améliorer le score, mais les mesures mise en place ne sont pas forcément bien récompensées dans la grille.</a:t>
            </a:r>
          </a:p>
        </p:txBody>
      </p:sp>
      <p:sp>
        <p:nvSpPr>
          <p:cNvPr id="456" name="Google Shape;45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9CFD9D5-BD23-6FE7-21AC-B4B539DB2CB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3:notes"/>
          <p:cNvSpPr txBox="1">
            <a:spLocks noGrp="1"/>
          </p:cNvSpPr>
          <p:nvPr>
            <p:ph type="body" idx="1"/>
          </p:nvPr>
        </p:nvSpPr>
        <p:spPr>
          <a:xfrm>
            <a:off x="681514" y="4787126"/>
            <a:ext cx="545211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dirty="0"/>
              <a:t>=&gt; MOA / GCC</a:t>
            </a:r>
          </a:p>
        </p:txBody>
      </p:sp>
      <p:sp>
        <p:nvSpPr>
          <p:cNvPr id="468" name="Google Shape;46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7D05A39-6590-27F6-7D42-4D26F155D4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91031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5:notes"/>
          <p:cNvSpPr txBox="1">
            <a:spLocks noGrp="1"/>
          </p:cNvSpPr>
          <p:nvPr>
            <p:ph type="body" idx="1"/>
          </p:nvPr>
        </p:nvSpPr>
        <p:spPr>
          <a:xfrm>
            <a:off x="681514" y="4787126"/>
            <a:ext cx="545211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5" name="Google Shape;475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46C8CB5-9877-15A8-05EE-A6BDD275EB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915f322529_0_209:notes"/>
          <p:cNvSpPr txBox="1">
            <a:spLocks noGrp="1"/>
          </p:cNvSpPr>
          <p:nvPr>
            <p:ph type="body" idx="1"/>
          </p:nvPr>
        </p:nvSpPr>
        <p:spPr>
          <a:xfrm>
            <a:off x="681514" y="4787126"/>
            <a:ext cx="545211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2" name="Google Shape;462;g2915f322529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C70F302-DC31-65A2-3927-A356408AE4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915f322529_0_79:notes"/>
          <p:cNvSpPr txBox="1">
            <a:spLocks noGrp="1"/>
          </p:cNvSpPr>
          <p:nvPr>
            <p:ph type="body" idx="1"/>
          </p:nvPr>
        </p:nvSpPr>
        <p:spPr>
          <a:xfrm>
            <a:off x="681514" y="4787126"/>
            <a:ext cx="545211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7" name="Google Shape;247;g2915f322529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51522A5-8F8B-320F-220E-EF001A99D4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915f322529_0_56:notes"/>
          <p:cNvSpPr txBox="1">
            <a:spLocks noGrp="1"/>
          </p:cNvSpPr>
          <p:nvPr>
            <p:ph type="body" idx="1"/>
          </p:nvPr>
        </p:nvSpPr>
        <p:spPr>
          <a:xfrm>
            <a:off x="681514" y="4787126"/>
            <a:ext cx="545211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dirty="0"/>
              <a:t>=&gt; GCC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g2915f322529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48DC73-CE44-829C-5543-3D427882F0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97921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915f322529_0_56:notes"/>
          <p:cNvSpPr txBox="1">
            <a:spLocks noGrp="1"/>
          </p:cNvSpPr>
          <p:nvPr>
            <p:ph type="body" idx="1"/>
          </p:nvPr>
        </p:nvSpPr>
        <p:spPr>
          <a:xfrm>
            <a:off x="681514" y="4787126"/>
            <a:ext cx="545211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fr-FR" dirty="0">
                <a:sym typeface="Wingdings" panose="05000000000000000000" pitchFamily="2" charset="2"/>
              </a:rPr>
              <a:t> GCC</a:t>
            </a: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g2915f322529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3CDA945-279A-D7D2-46E9-29252981E7C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2767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:notes"/>
          <p:cNvSpPr txBox="1">
            <a:spLocks noGrp="1"/>
          </p:cNvSpPr>
          <p:nvPr>
            <p:ph type="body" idx="1"/>
          </p:nvPr>
        </p:nvSpPr>
        <p:spPr>
          <a:xfrm>
            <a:off x="681514" y="4787126"/>
            <a:ext cx="545211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dirty="0"/>
              <a:t>=&gt; MOA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C42C09A-E5DA-3347-6FAC-FE925D96FF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915f322529_0_14:notes"/>
          <p:cNvSpPr txBox="1">
            <a:spLocks noGrp="1"/>
          </p:cNvSpPr>
          <p:nvPr>
            <p:ph type="body" idx="1"/>
          </p:nvPr>
        </p:nvSpPr>
        <p:spPr>
          <a:xfrm>
            <a:off x="681514" y="4787126"/>
            <a:ext cx="545211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6" name="Google Shape;426;g2915f32252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124432C-2E15-4394-D7D9-A4E9E29ECC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0:notes"/>
          <p:cNvSpPr txBox="1">
            <a:spLocks noGrp="1"/>
          </p:cNvSpPr>
          <p:nvPr>
            <p:ph type="body" idx="1"/>
          </p:nvPr>
        </p:nvSpPr>
        <p:spPr>
          <a:xfrm>
            <a:off x="681514" y="4787126"/>
            <a:ext cx="545211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1" name="Google Shape;44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2DB4AC4-68B6-B1F3-1E33-C589ECF293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:notes"/>
          <p:cNvSpPr txBox="1">
            <a:spLocks noGrp="1"/>
          </p:cNvSpPr>
          <p:nvPr>
            <p:ph type="body" idx="1"/>
          </p:nvPr>
        </p:nvSpPr>
        <p:spPr>
          <a:xfrm>
            <a:off x="681514" y="4787126"/>
            <a:ext cx="545211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=&gt; MOA</a:t>
            </a:r>
            <a:endParaRPr dirty="0"/>
          </a:p>
        </p:txBody>
      </p:sp>
      <p:sp>
        <p:nvSpPr>
          <p:cNvPr id="64" name="Google Shape;6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02B55BF-C22E-6DF1-D191-A978758043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2:notes"/>
          <p:cNvSpPr txBox="1">
            <a:spLocks noGrp="1"/>
          </p:cNvSpPr>
          <p:nvPr>
            <p:ph type="body" idx="1"/>
          </p:nvPr>
        </p:nvSpPr>
        <p:spPr>
          <a:xfrm>
            <a:off x="681514" y="4787126"/>
            <a:ext cx="545211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dirty="0"/>
              <a:t>=&gt; MOA</a:t>
            </a:r>
            <a:endParaRPr dirty="0"/>
          </a:p>
        </p:txBody>
      </p:sp>
      <p:sp>
        <p:nvSpPr>
          <p:cNvPr id="101" name="Google Shape;10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1A64ED0-FF06-A78D-6283-5E45850976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2:notes"/>
          <p:cNvSpPr txBox="1">
            <a:spLocks noGrp="1"/>
          </p:cNvSpPr>
          <p:nvPr>
            <p:ph type="body" idx="1"/>
          </p:nvPr>
        </p:nvSpPr>
        <p:spPr>
          <a:xfrm>
            <a:off x="681514" y="4787126"/>
            <a:ext cx="545211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dirty="0"/>
              <a:t>=&gt; MOA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44D0172-01BE-7769-B558-A6CD40A9C3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7936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3:notes"/>
          <p:cNvSpPr txBox="1">
            <a:spLocks noGrp="1"/>
          </p:cNvSpPr>
          <p:nvPr>
            <p:ph type="body" idx="1"/>
          </p:nvPr>
        </p:nvSpPr>
        <p:spPr>
          <a:xfrm>
            <a:off x="681514" y="4787126"/>
            <a:ext cx="545211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=&gt; MOA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fr-FR" dirty="0"/>
          </a:p>
        </p:txBody>
      </p:sp>
      <p:sp>
        <p:nvSpPr>
          <p:cNvPr id="120" name="Google Shape;1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C66D7A5-2EBC-9C6D-BCAC-32BF60180B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=&gt; ARCHITECTE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fr-F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3473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 1" userDrawn="1">
  <p:cSld name="CUSTOM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/>
        </p:nvSpPr>
        <p:spPr>
          <a:xfrm>
            <a:off x="8173075" y="91921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C710325-0082-D95A-E6BF-807753E85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B48BA42-42A6-FBA2-C3A4-D40B32A3A13D}"/>
              </a:ext>
            </a:extLst>
          </p:cNvPr>
          <p:cNvSpPr txBox="1"/>
          <p:nvPr userDrawn="1"/>
        </p:nvSpPr>
        <p:spPr>
          <a:xfrm>
            <a:off x="820056" y="9821417"/>
            <a:ext cx="878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F1D7C5E-452C-4D32-B95D-7319E2E3FF25}" type="slidenum">
              <a:rPr lang="fr-FR" b="1" smtClean="0">
                <a:solidFill>
                  <a:srgbClr val="4BACC6"/>
                </a:solidFill>
              </a:rPr>
              <a:t>‹N°›</a:t>
            </a:fld>
            <a:r>
              <a:rPr lang="fr-FR" b="1" dirty="0">
                <a:solidFill>
                  <a:srgbClr val="4BACC6"/>
                </a:solidFill>
              </a:rPr>
              <a:t> / 34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 1 2" userDrawn="1">
  <p:cSld name="CUSTOM_3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/>
        </p:nvSpPr>
        <p:spPr>
          <a:xfrm>
            <a:off x="8173075" y="91921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6D38AAD-334D-2E1A-41E8-55D1F1E9B459}"/>
              </a:ext>
            </a:extLst>
          </p:cNvPr>
          <p:cNvSpPr txBox="1"/>
          <p:nvPr userDrawn="1"/>
        </p:nvSpPr>
        <p:spPr>
          <a:xfrm>
            <a:off x="820056" y="9821417"/>
            <a:ext cx="878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F1D7C5E-452C-4D32-B95D-7319E2E3FF25}" type="slidenum">
              <a:rPr lang="fr-FR" b="1" smtClean="0">
                <a:solidFill>
                  <a:srgbClr val="4BACC6"/>
                </a:solidFill>
              </a:rPr>
              <a:t>‹N°›</a:t>
            </a:fld>
            <a:r>
              <a:rPr lang="fr-FR" b="1" dirty="0">
                <a:solidFill>
                  <a:srgbClr val="4BACC6"/>
                </a:solidFill>
              </a:rPr>
              <a:t> / 34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 2">
  <p:cSld name="CUSTOM_1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/>
        </p:nvSpPr>
        <p:spPr>
          <a:xfrm>
            <a:off x="564900" y="9512600"/>
            <a:ext cx="171582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 b="1" dirty="0">
                <a:solidFill>
                  <a:schemeClr val="accent5"/>
                </a:solidFill>
              </a:rPr>
              <a:t>· </a:t>
            </a:r>
            <a:r>
              <a:rPr lang="fr-FR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Énergie · Eau · Matériaux et autres ressources </a:t>
            </a:r>
            <a:r>
              <a:rPr lang="fr-FR" sz="2400" b="1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·</a:t>
            </a:r>
            <a:r>
              <a:rPr lang="fr-FR" sz="2400" dirty="0">
                <a:solidFill>
                  <a:schemeClr val="accent5"/>
                </a:solidFill>
              </a:rPr>
              <a:t> Confort et santé </a:t>
            </a:r>
            <a:r>
              <a:rPr lang="fr-FR" sz="2400" b="1" dirty="0">
                <a:solidFill>
                  <a:schemeClr val="accent5"/>
                </a:solidFill>
              </a:rPr>
              <a:t>·</a:t>
            </a:r>
            <a:r>
              <a:rPr lang="fr-FR" sz="2400" dirty="0">
                <a:solidFill>
                  <a:schemeClr val="accent5"/>
                </a:solidFill>
              </a:rPr>
              <a:t>   </a:t>
            </a:r>
            <a:endParaRPr sz="2400" dirty="0">
              <a:solidFill>
                <a:schemeClr val="accent5"/>
              </a:solidFill>
            </a:endParaRPr>
          </a:p>
        </p:txBody>
      </p:sp>
      <p:cxnSp>
        <p:nvCxnSpPr>
          <p:cNvPr id="24" name="Google Shape;24;p5"/>
          <p:cNvCxnSpPr/>
          <p:nvPr/>
        </p:nvCxnSpPr>
        <p:spPr>
          <a:xfrm>
            <a:off x="412811" y="9351000"/>
            <a:ext cx="17875200" cy="180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720000" y="180000"/>
            <a:ext cx="17384100" cy="9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CFAC4FB-12F0-22EC-108F-B054D307A497}"/>
              </a:ext>
            </a:extLst>
          </p:cNvPr>
          <p:cNvSpPr txBox="1"/>
          <p:nvPr userDrawn="1"/>
        </p:nvSpPr>
        <p:spPr>
          <a:xfrm>
            <a:off x="720000" y="8817535"/>
            <a:ext cx="878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F1D7C5E-452C-4D32-B95D-7319E2E3FF25}" type="slidenum">
              <a:rPr lang="fr-FR" b="1" smtClean="0">
                <a:solidFill>
                  <a:srgbClr val="4BACC6"/>
                </a:solidFill>
              </a:rPr>
              <a:t>‹N°›</a:t>
            </a:fld>
            <a:r>
              <a:rPr lang="fr-FR" b="1" dirty="0">
                <a:solidFill>
                  <a:srgbClr val="4BACC6"/>
                </a:solidFill>
              </a:rPr>
              <a:t> / 34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/>
        </p:nvSpPr>
        <p:spPr>
          <a:xfrm rot="-5400000">
            <a:off x="-4839300" y="4839300"/>
            <a:ext cx="10287000" cy="608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" i="1" dirty="0">
                <a:solidFill>
                  <a:schemeClr val="dk1"/>
                </a:solidFill>
              </a:rPr>
              <a:t> Campus d’innovation Mines Paris Tech – Versailles-Satory(78) - C#48 -</a:t>
            </a:r>
            <a:r>
              <a:rPr lang="fr-FR" sz="1500" dirty="0">
                <a:solidFill>
                  <a:schemeClr val="dk1"/>
                </a:solidFill>
              </a:rPr>
              <a:t> </a:t>
            </a:r>
            <a:r>
              <a:rPr lang="fr-FR" sz="1500" i="1" dirty="0">
                <a:solidFill>
                  <a:schemeClr val="dk1"/>
                </a:solidFill>
              </a:rPr>
              <a:t> Commission BDF Phase Réalisation</a:t>
            </a:r>
            <a:endParaRPr sz="1500" dirty="0">
              <a:solidFill>
                <a:schemeClr val="dk1"/>
              </a:solidFill>
            </a:endParaRPr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76599" y="9489139"/>
            <a:ext cx="1327500" cy="59651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720000" y="180000"/>
            <a:ext cx="173841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896">
          <p15:clr>
            <a:srgbClr val="E46962"/>
          </p15:clr>
        </p15:guide>
        <p15:guide id="2" pos="454">
          <p15:clr>
            <a:srgbClr val="E46962"/>
          </p15:clr>
        </p15:guide>
        <p15:guide id="3" pos="11404">
          <p15:clr>
            <a:srgbClr val="E46962"/>
          </p15:clr>
        </p15:guide>
        <p15:guide id="4" orient="horz" pos="113">
          <p15:clr>
            <a:srgbClr val="E46962"/>
          </p15:clr>
        </p15:guide>
        <p15:guide id="5" orient="horz" pos="696">
          <p15:clr>
            <a:srgbClr val="E46962"/>
          </p15:clr>
        </p15:guide>
        <p15:guide id="6" orient="horz" pos="915">
          <p15:clr>
            <a:srgbClr val="E46962"/>
          </p15:clr>
        </p15:guide>
        <p15:guide id="7" orient="horz" pos="1134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png"/><Relationship Id="rId3" Type="http://schemas.openxmlformats.org/officeDocument/2006/relationships/image" Target="../media/image3.jpeg"/><Relationship Id="rId7" Type="http://schemas.openxmlformats.org/officeDocument/2006/relationships/image" Target="../media/image7.gif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jpe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10" Type="http://schemas.openxmlformats.org/officeDocument/2006/relationships/image" Target="../media/image83.png"/><Relationship Id="rId4" Type="http://schemas.openxmlformats.org/officeDocument/2006/relationships/image" Target="../media/image77.jpeg"/><Relationship Id="rId9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jpe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emf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png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png"/><Relationship Id="rId9" Type="http://schemas.openxmlformats.org/officeDocument/2006/relationships/image" Target="../media/image11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gif"/><Relationship Id="rId3" Type="http://schemas.openxmlformats.org/officeDocument/2006/relationships/image" Target="../media/image117.gif"/><Relationship Id="rId7" Type="http://schemas.openxmlformats.org/officeDocument/2006/relationships/image" Target="../media/image121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gif"/><Relationship Id="rId5" Type="http://schemas.openxmlformats.org/officeDocument/2006/relationships/image" Target="../media/image119.gif"/><Relationship Id="rId10" Type="http://schemas.openxmlformats.org/officeDocument/2006/relationships/image" Target="../media/image124.jpeg"/><Relationship Id="rId4" Type="http://schemas.openxmlformats.org/officeDocument/2006/relationships/image" Target="../media/image118.gif"/><Relationship Id="rId9" Type="http://schemas.openxmlformats.org/officeDocument/2006/relationships/image" Target="../media/image123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0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42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/>
          <p:nvPr/>
        </p:nvSpPr>
        <p:spPr>
          <a:xfrm>
            <a:off x="-165983" y="273786"/>
            <a:ext cx="18188512" cy="1044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600" b="1" dirty="0">
                <a:solidFill>
                  <a:schemeClr val="dk1"/>
                </a:solidFill>
              </a:rPr>
              <a:t>Campus d’innovation Mines Paris Tech – Versailles-Satory (78) - C#51 -  Commission BDF Phase Réalisation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fr-FR" sz="2600" dirty="0"/>
          </a:p>
        </p:txBody>
      </p:sp>
      <p:pic>
        <p:nvPicPr>
          <p:cNvPr id="3" name="Picture 4" descr="A building with trees and grass&#10;&#10;Description automatically generated">
            <a:extLst>
              <a:ext uri="{FF2B5EF4-FFF2-40B4-BE49-F238E27FC236}">
                <a16:creationId xmlns:a16="http://schemas.microsoft.com/office/drawing/2014/main" id="{45F26E16-82BE-B452-9AFF-3D9D16EDC6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632" y="989880"/>
            <a:ext cx="15338323" cy="871873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14B95EF-9028-48CC-CEFE-4FBBAB5E43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080" y="2069413"/>
            <a:ext cx="3048000" cy="4976954"/>
          </a:xfrm>
          <a:prstGeom prst="rect">
            <a:avLst/>
          </a:prstGeom>
        </p:spPr>
      </p:pic>
      <p:sp>
        <p:nvSpPr>
          <p:cNvPr id="4" name="Google Shape;104;p17">
            <a:extLst>
              <a:ext uri="{FF2B5EF4-FFF2-40B4-BE49-F238E27FC236}">
                <a16:creationId xmlns:a16="http://schemas.microsoft.com/office/drawing/2014/main" id="{8C62E66E-BA60-696A-B229-1B02D9BD9023}"/>
              </a:ext>
            </a:extLst>
          </p:cNvPr>
          <p:cNvSpPr txBox="1">
            <a:spLocks/>
          </p:cNvSpPr>
          <p:nvPr/>
        </p:nvSpPr>
        <p:spPr>
          <a:xfrm>
            <a:off x="720000" y="180000"/>
            <a:ext cx="173841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5000"/>
            </a:pPr>
            <a:r>
              <a:rPr lang="fr-FR" sz="5000" b="1" dirty="0">
                <a:solidFill>
                  <a:srgbClr val="4BACC6"/>
                </a:solidFill>
              </a:rPr>
              <a:t>Eléments de programmation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CF550C8-0479-3783-8A21-1A6C8A6783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8525" y="2046553"/>
            <a:ext cx="6662988" cy="540586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90CCD8E-3BAA-EBF4-027A-1D9AABBB476F}"/>
              </a:ext>
            </a:extLst>
          </p:cNvPr>
          <p:cNvSpPr txBox="1"/>
          <p:nvPr/>
        </p:nvSpPr>
        <p:spPr>
          <a:xfrm>
            <a:off x="1359930" y="7981480"/>
            <a:ext cx="123915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CMAT : 	</a:t>
            </a:r>
            <a:r>
              <a:rPr lang="fr-FR" sz="3200" dirty="0"/>
              <a:t>Centre de recherche des matériaux</a:t>
            </a:r>
          </a:p>
          <a:p>
            <a:r>
              <a:rPr lang="fr-FR" sz="3200" b="1" dirty="0"/>
              <a:t>CEEP : 	</a:t>
            </a:r>
            <a:r>
              <a:rPr lang="fr-FR" sz="3200" dirty="0"/>
              <a:t>Centre de recherche efficacité énergétique des systèmes</a:t>
            </a:r>
          </a:p>
          <a:p>
            <a:r>
              <a:rPr lang="fr-FR" sz="3200" b="1" dirty="0"/>
              <a:t>CAOR </a:t>
            </a:r>
            <a:r>
              <a:rPr lang="fr-FR" sz="3200" dirty="0"/>
              <a:t>: 	Centre de robotique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0838F1E-2A13-2A63-37EE-5D23079F20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90959" y="3041424"/>
            <a:ext cx="6355081" cy="420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6775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>
            <a:spLocks noGrp="1"/>
          </p:cNvSpPr>
          <p:nvPr>
            <p:ph type="title"/>
          </p:nvPr>
        </p:nvSpPr>
        <p:spPr>
          <a:xfrm>
            <a:off x="720000" y="180000"/>
            <a:ext cx="173841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rgbClr val="4BACC6"/>
                </a:solidFill>
              </a:rPr>
              <a:t>Ambitions et valeurs ajoutées en matière architecturale</a:t>
            </a:r>
            <a:endParaRPr b="1" dirty="0">
              <a:solidFill>
                <a:srgbClr val="4BACC6"/>
              </a:solidFill>
            </a:endParaRPr>
          </a:p>
        </p:txBody>
      </p:sp>
      <p:pic>
        <p:nvPicPr>
          <p:cNvPr id="7" name="Picture 2" descr="A large glass building with people walking&#10;&#10;Description automatically generated with medium confidence">
            <a:extLst>
              <a:ext uri="{FF2B5EF4-FFF2-40B4-BE49-F238E27FC236}">
                <a16:creationId xmlns:a16="http://schemas.microsoft.com/office/drawing/2014/main" id="{B4E0018D-A974-B772-ECD0-E0D2F69D12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63" y="2187369"/>
            <a:ext cx="6576428" cy="6398614"/>
          </a:xfrm>
          <a:prstGeom prst="rect">
            <a:avLst/>
          </a:prstGeom>
        </p:spPr>
      </p:pic>
      <p:pic>
        <p:nvPicPr>
          <p:cNvPr id="8" name="Picture 2" descr="A tree next to a building&#10;&#10;Description automatically generated">
            <a:extLst>
              <a:ext uri="{FF2B5EF4-FFF2-40B4-BE49-F238E27FC236}">
                <a16:creationId xmlns:a16="http://schemas.microsoft.com/office/drawing/2014/main" id="{7BF56AB2-80D8-9B76-779F-AD496CDA48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4179" y="2187369"/>
            <a:ext cx="9847384" cy="639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2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>
            <a:spLocks noGrp="1"/>
          </p:cNvSpPr>
          <p:nvPr>
            <p:ph type="title"/>
          </p:nvPr>
        </p:nvSpPr>
        <p:spPr>
          <a:xfrm>
            <a:off x="720000" y="180000"/>
            <a:ext cx="173841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fr-FR" b="1" dirty="0">
                <a:solidFill>
                  <a:srgbClr val="4BACC6"/>
                </a:solidFill>
              </a:rPr>
              <a:t>Ambitions et valeurs ajoutées en matière architecturale</a:t>
            </a:r>
            <a:endParaRPr b="1" dirty="0">
              <a:solidFill>
                <a:srgbClr val="4BACC6"/>
              </a:solidFill>
            </a:endParaRPr>
          </a:p>
        </p:txBody>
      </p:sp>
      <p:pic>
        <p:nvPicPr>
          <p:cNvPr id="2" name="Picture 2" descr="A building with trees in front of it&#10;&#10;Description automatically generated">
            <a:extLst>
              <a:ext uri="{FF2B5EF4-FFF2-40B4-BE49-F238E27FC236}">
                <a16:creationId xmlns:a16="http://schemas.microsoft.com/office/drawing/2014/main" id="{8EEB8774-1B81-B15B-C12D-C74D762715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688" y="1289374"/>
            <a:ext cx="4863445" cy="4553430"/>
          </a:xfrm>
          <a:prstGeom prst="rect">
            <a:avLst/>
          </a:prstGeom>
        </p:spPr>
      </p:pic>
      <p:pic>
        <p:nvPicPr>
          <p:cNvPr id="3" name="Picture 1" descr="A building with a glass roof&#10;&#10;Description automatically generated with medium confidence">
            <a:extLst>
              <a:ext uri="{FF2B5EF4-FFF2-40B4-BE49-F238E27FC236}">
                <a16:creationId xmlns:a16="http://schemas.microsoft.com/office/drawing/2014/main" id="{258EDB83-AD7D-578F-3C6E-173DEA97C5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6"/>
          <a:stretch/>
        </p:blipFill>
        <p:spPr>
          <a:xfrm>
            <a:off x="6617111" y="1289374"/>
            <a:ext cx="4304187" cy="3870955"/>
          </a:xfrm>
          <a:prstGeom prst="rect">
            <a:avLst/>
          </a:prstGeom>
        </p:spPr>
      </p:pic>
      <p:pic>
        <p:nvPicPr>
          <p:cNvPr id="4" name="Picture 2" descr="A group of people walking in front of a building&#10;&#10;Description automatically generated">
            <a:extLst>
              <a:ext uri="{FF2B5EF4-FFF2-40B4-BE49-F238E27FC236}">
                <a16:creationId xmlns:a16="http://schemas.microsoft.com/office/drawing/2014/main" id="{5233CB54-7FEE-D293-1FCC-5ABB537212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87012" y="1134300"/>
            <a:ext cx="4304187" cy="4304186"/>
          </a:xfrm>
          <a:prstGeom prst="rect">
            <a:avLst/>
          </a:prstGeom>
        </p:spPr>
      </p:pic>
      <p:pic>
        <p:nvPicPr>
          <p:cNvPr id="10" name="Image 9" descr="Une image contenant plein air, bâtiment, ciel, ville&#10;&#10;Description générée automatiquement">
            <a:extLst>
              <a:ext uri="{FF2B5EF4-FFF2-40B4-BE49-F238E27FC236}">
                <a16:creationId xmlns:a16="http://schemas.microsoft.com/office/drawing/2014/main" id="{8B2CC430-8BE2-C5CB-C7F4-1E8829CA2E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10949" y="5376617"/>
            <a:ext cx="3637885" cy="4880408"/>
          </a:xfrm>
          <a:prstGeom prst="rect">
            <a:avLst/>
          </a:prstGeom>
        </p:spPr>
      </p:pic>
      <p:pic>
        <p:nvPicPr>
          <p:cNvPr id="12" name="Image 11" descr="Une image contenant ciel, plein air, bâtiment, sol&#10;&#10;Description générée automatiquement">
            <a:extLst>
              <a:ext uri="{FF2B5EF4-FFF2-40B4-BE49-F238E27FC236}">
                <a16:creationId xmlns:a16="http://schemas.microsoft.com/office/drawing/2014/main" id="{086A2C15-A1AC-D80C-F41D-8E8CE315CA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7111" y="5320119"/>
            <a:ext cx="4304187" cy="4507117"/>
          </a:xfrm>
          <a:prstGeom prst="rect">
            <a:avLst/>
          </a:prstGeom>
        </p:spPr>
      </p:pic>
      <p:pic>
        <p:nvPicPr>
          <p:cNvPr id="14" name="Image 13" descr="Une image contenant ciel, plein air, bâtiment, Matériau composite&#10;&#10;Description générée automatiquement">
            <a:extLst>
              <a:ext uri="{FF2B5EF4-FFF2-40B4-BE49-F238E27FC236}">
                <a16:creationId xmlns:a16="http://schemas.microsoft.com/office/drawing/2014/main" id="{8E174857-3A6C-47A3-577C-0120A85AE99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87012" y="5562207"/>
            <a:ext cx="4304187" cy="42498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>
            <a:spLocks noGrp="1"/>
          </p:cNvSpPr>
          <p:nvPr>
            <p:ph type="title"/>
          </p:nvPr>
        </p:nvSpPr>
        <p:spPr>
          <a:xfrm>
            <a:off x="720000" y="180000"/>
            <a:ext cx="173841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rgbClr val="4BACC6"/>
                </a:solidFill>
              </a:rPr>
              <a:t>Ambitions et valeurs ajoutées en matière architecturale</a:t>
            </a:r>
            <a:endParaRPr b="1" dirty="0">
              <a:solidFill>
                <a:srgbClr val="4BACC6"/>
              </a:solidFill>
            </a:endParaRPr>
          </a:p>
        </p:txBody>
      </p:sp>
      <p:pic>
        <p:nvPicPr>
          <p:cNvPr id="18" name="Image 17" descr="Une image contenant bâtiment, intérieur, propriété, sol&#10;&#10;Description générée automatiquement">
            <a:extLst>
              <a:ext uri="{FF2B5EF4-FFF2-40B4-BE49-F238E27FC236}">
                <a16:creationId xmlns:a16="http://schemas.microsoft.com/office/drawing/2014/main" id="{AEACA6FD-E165-0EA8-08A4-1AEACCE6D2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571" y="5347001"/>
            <a:ext cx="6930013" cy="4358416"/>
          </a:xfrm>
          <a:prstGeom prst="rect">
            <a:avLst/>
          </a:prstGeom>
        </p:spPr>
      </p:pic>
      <p:pic>
        <p:nvPicPr>
          <p:cNvPr id="24" name="Image 23" descr="Une image contenant bâtiment, intérieur, fenêtre, Éclairage naturel&#10;&#10;Description générée automatiquement">
            <a:extLst>
              <a:ext uri="{FF2B5EF4-FFF2-40B4-BE49-F238E27FC236}">
                <a16:creationId xmlns:a16="http://schemas.microsoft.com/office/drawing/2014/main" id="{4F53AE90-C64E-3971-EB46-B203C67A7F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2049" y="5347001"/>
            <a:ext cx="6788291" cy="4358416"/>
          </a:xfrm>
          <a:prstGeom prst="rect">
            <a:avLst/>
          </a:prstGeom>
        </p:spPr>
      </p:pic>
      <p:pic>
        <p:nvPicPr>
          <p:cNvPr id="5" name="Picture 1" descr="A group of people in a building&#10;&#10;Description automatically generated">
            <a:extLst>
              <a:ext uri="{FF2B5EF4-FFF2-40B4-BE49-F238E27FC236}">
                <a16:creationId xmlns:a16="http://schemas.microsoft.com/office/drawing/2014/main" id="{0C376141-5413-82AF-D58A-89F11B057C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571" y="1382041"/>
            <a:ext cx="6930013" cy="3865450"/>
          </a:xfrm>
          <a:prstGeom prst="rect">
            <a:avLst/>
          </a:prstGeom>
        </p:spPr>
      </p:pic>
      <p:pic>
        <p:nvPicPr>
          <p:cNvPr id="6" name="Picture 7" descr="A group of people in a building&#10;&#10;Description automatically generated">
            <a:extLst>
              <a:ext uri="{FF2B5EF4-FFF2-40B4-BE49-F238E27FC236}">
                <a16:creationId xmlns:a16="http://schemas.microsoft.com/office/drawing/2014/main" id="{88781CB8-60A0-E4E8-B23A-416F893B4B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2050" y="1370557"/>
            <a:ext cx="6712697" cy="37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2136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720000" y="180000"/>
            <a:ext cx="173841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rgbClr val="4BACC6"/>
                </a:solidFill>
              </a:rPr>
              <a:t>Planning chantier </a:t>
            </a:r>
            <a:endParaRPr b="1" dirty="0">
              <a:solidFill>
                <a:srgbClr val="4BACC6"/>
              </a:solidFill>
            </a:endParaRPr>
          </a:p>
        </p:txBody>
      </p:sp>
      <p:pic>
        <p:nvPicPr>
          <p:cNvPr id="4" name="Image 3" descr="Une image contenant texte, diagramme, capture d’écran, ligne&#10;&#10;Description générée automatiquement">
            <a:extLst>
              <a:ext uri="{FF2B5EF4-FFF2-40B4-BE49-F238E27FC236}">
                <a16:creationId xmlns:a16="http://schemas.microsoft.com/office/drawing/2014/main" id="{B3139A80-0EC4-B7AB-03FF-EB25CDF296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000" y="1715154"/>
            <a:ext cx="17568000" cy="562707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720000" y="180000"/>
            <a:ext cx="173841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rgbClr val="4BACC6"/>
                </a:solidFill>
              </a:rPr>
              <a:t>Chronologie du chantier</a:t>
            </a:r>
            <a:endParaRPr b="1" dirty="0">
              <a:solidFill>
                <a:srgbClr val="4BACC6"/>
              </a:solidFill>
            </a:endParaRPr>
          </a:p>
        </p:txBody>
      </p:sp>
      <p:pic>
        <p:nvPicPr>
          <p:cNvPr id="6" name="Image 5" descr="Une image contenant ciel, plein air, nuage, arbre&#10;&#10;Description générée automatiquement">
            <a:extLst>
              <a:ext uri="{FF2B5EF4-FFF2-40B4-BE49-F238E27FC236}">
                <a16:creationId xmlns:a16="http://schemas.microsoft.com/office/drawing/2014/main" id="{C5F1A8E3-7DFB-B11C-8B06-26CD91B672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00" y="1134300"/>
            <a:ext cx="5832352" cy="3880757"/>
          </a:xfrm>
          <a:prstGeom prst="rect">
            <a:avLst/>
          </a:prstGeom>
        </p:spPr>
      </p:pic>
      <p:pic>
        <p:nvPicPr>
          <p:cNvPr id="8" name="Image 7" descr="Une image contenant ciel, plein air, grue, nuage&#10;&#10;Description générée automatiquement">
            <a:extLst>
              <a:ext uri="{FF2B5EF4-FFF2-40B4-BE49-F238E27FC236}">
                <a16:creationId xmlns:a16="http://schemas.microsoft.com/office/drawing/2014/main" id="{0252CBFA-EDDC-EAA1-3C52-1FE955A044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2352" y="1134300"/>
            <a:ext cx="5811394" cy="3867208"/>
          </a:xfrm>
          <a:prstGeom prst="rect">
            <a:avLst/>
          </a:prstGeom>
        </p:spPr>
      </p:pic>
      <p:pic>
        <p:nvPicPr>
          <p:cNvPr id="12" name="Image 11" descr="Une image contenant ciel, plein air, nuage, hiver&#10;&#10;Description générée automatiquement">
            <a:extLst>
              <a:ext uri="{FF2B5EF4-FFF2-40B4-BE49-F238E27FC236}">
                <a16:creationId xmlns:a16="http://schemas.microsoft.com/office/drawing/2014/main" id="{A8DAE0BB-72AA-B3A2-3286-66D5471FC7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4210" y="1134300"/>
            <a:ext cx="5800813" cy="3867208"/>
          </a:xfrm>
          <a:prstGeom prst="rect">
            <a:avLst/>
          </a:prstGeom>
        </p:spPr>
      </p:pic>
      <p:pic>
        <p:nvPicPr>
          <p:cNvPr id="16" name="Image 15" descr="Une image contenant intérieur, sol, table, mur&#10;&#10;Description générée automatiquement">
            <a:extLst>
              <a:ext uri="{FF2B5EF4-FFF2-40B4-BE49-F238E27FC236}">
                <a16:creationId xmlns:a16="http://schemas.microsoft.com/office/drawing/2014/main" id="{1C09593E-56C2-0785-0411-FFCC2EA3DA4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2402" y="5643041"/>
            <a:ext cx="5780489" cy="3853659"/>
          </a:xfrm>
          <a:prstGeom prst="rect">
            <a:avLst/>
          </a:prstGeom>
        </p:spPr>
      </p:pic>
      <p:pic>
        <p:nvPicPr>
          <p:cNvPr id="18" name="Image 17" descr="Une image contenant Matériau composite, bâtiment, ciment, acier&#10;&#10;Description générée automatiquement">
            <a:extLst>
              <a:ext uri="{FF2B5EF4-FFF2-40B4-BE49-F238E27FC236}">
                <a16:creationId xmlns:a16="http://schemas.microsoft.com/office/drawing/2014/main" id="{5BB14897-442B-3CCD-F2FD-0FDED0AD1C3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77" y="5643040"/>
            <a:ext cx="5821136" cy="3853659"/>
          </a:xfrm>
          <a:prstGeom prst="rect">
            <a:avLst/>
          </a:prstGeom>
        </p:spPr>
      </p:pic>
      <p:pic>
        <p:nvPicPr>
          <p:cNvPr id="20" name="Image 19" descr="Une image contenant bâtiment, intérieur, mur, Matériau composite&#10;&#10;Description générée automatiquement">
            <a:extLst>
              <a:ext uri="{FF2B5EF4-FFF2-40B4-BE49-F238E27FC236}">
                <a16:creationId xmlns:a16="http://schemas.microsoft.com/office/drawing/2014/main" id="{887DEF53-B235-F6A3-6D54-B7CE337D8AE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1913" y="5643040"/>
            <a:ext cx="5780489" cy="385365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32FC501-FC90-B18D-D2E4-5616577B82BD}"/>
              </a:ext>
            </a:extLst>
          </p:cNvPr>
          <p:cNvSpPr txBox="1"/>
          <p:nvPr/>
        </p:nvSpPr>
        <p:spPr>
          <a:xfrm>
            <a:off x="3030156" y="5014496"/>
            <a:ext cx="16121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tx1"/>
                </a:solidFill>
              </a:rPr>
              <a:t>Février 2023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E4A0084-7479-3BBA-F476-04D16296CC5C}"/>
              </a:ext>
            </a:extLst>
          </p:cNvPr>
          <p:cNvSpPr txBox="1"/>
          <p:nvPr/>
        </p:nvSpPr>
        <p:spPr>
          <a:xfrm>
            <a:off x="8852029" y="4989611"/>
            <a:ext cx="16121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tx1"/>
                </a:solidFill>
              </a:rPr>
              <a:t>Avril 2023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42FD268-7B4D-B763-E141-E8580161FD1F}"/>
              </a:ext>
            </a:extLst>
          </p:cNvPr>
          <p:cNvSpPr txBox="1"/>
          <p:nvPr/>
        </p:nvSpPr>
        <p:spPr>
          <a:xfrm>
            <a:off x="14750223" y="4994526"/>
            <a:ext cx="16121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tx1"/>
                </a:solidFill>
              </a:rPr>
              <a:t>Janvier 2024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DBFC0E-BB9C-D649-5FC1-A3C7646F6C38}"/>
              </a:ext>
            </a:extLst>
          </p:cNvPr>
          <p:cNvSpPr txBox="1"/>
          <p:nvPr/>
        </p:nvSpPr>
        <p:spPr>
          <a:xfrm>
            <a:off x="8852029" y="9496700"/>
            <a:ext cx="16121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tx1"/>
                </a:solidFill>
              </a:rPr>
              <a:t>Juin 2024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694A50C-A21E-BAC2-CB21-06ECB8F1ACD3}"/>
              </a:ext>
            </a:extLst>
          </p:cNvPr>
          <p:cNvSpPr txBox="1"/>
          <p:nvPr/>
        </p:nvSpPr>
        <p:spPr>
          <a:xfrm>
            <a:off x="14572324" y="9523797"/>
            <a:ext cx="20854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tx1"/>
                </a:solidFill>
              </a:rPr>
              <a:t>Septembre 2024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98E1834-9817-2D53-635F-E9340B5E16C0}"/>
              </a:ext>
            </a:extLst>
          </p:cNvPr>
          <p:cNvSpPr txBox="1"/>
          <p:nvPr/>
        </p:nvSpPr>
        <p:spPr>
          <a:xfrm>
            <a:off x="3025649" y="9483667"/>
            <a:ext cx="16121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tx1"/>
                </a:solidFill>
              </a:rPr>
              <a:t>Avril 2024</a:t>
            </a:r>
          </a:p>
        </p:txBody>
      </p:sp>
    </p:spTree>
    <p:extLst>
      <p:ext uri="{BB962C8B-B14F-4D97-AF65-F5344CB8AC3E}">
        <p14:creationId xmlns:p14="http://schemas.microsoft.com/office/powerpoint/2010/main" val="257662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4"/>
          <p:cNvSpPr txBox="1">
            <a:spLocks noGrp="1"/>
          </p:cNvSpPr>
          <p:nvPr>
            <p:ph type="title"/>
          </p:nvPr>
        </p:nvSpPr>
        <p:spPr>
          <a:xfrm>
            <a:off x="903900" y="3929259"/>
            <a:ext cx="17384100" cy="9232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800" b="1" dirty="0">
                <a:solidFill>
                  <a:schemeClr val="accent5"/>
                </a:solidFill>
              </a:rPr>
              <a:t>Présentation des évolutions suivants thématique BDF</a:t>
            </a:r>
            <a:endParaRPr sz="4800" b="1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6CAAB2-1EB9-4DB3-B6C0-FC6947A00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0000"/>
            <a:ext cx="17384100" cy="954077"/>
          </a:xfrm>
        </p:spPr>
        <p:txBody>
          <a:bodyPr/>
          <a:lstStyle/>
          <a:p>
            <a:r>
              <a:rPr lang="fr-FR" b="1" dirty="0">
                <a:solidFill>
                  <a:srgbClr val="4BACC6"/>
                </a:solidFill>
              </a:rPr>
              <a:t>Territoire et site 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395B3D3-39A3-6AC3-D63C-7C6CC1E1E6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51"/>
          <a:stretch/>
        </p:blipFill>
        <p:spPr>
          <a:xfrm>
            <a:off x="6780715" y="1426458"/>
            <a:ext cx="3962969" cy="6456702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9E4787FA-D7B1-81DC-601D-A88E517F0364}"/>
              </a:ext>
            </a:extLst>
          </p:cNvPr>
          <p:cNvCxnSpPr/>
          <p:nvPr/>
        </p:nvCxnSpPr>
        <p:spPr>
          <a:xfrm>
            <a:off x="4988642" y="4448631"/>
            <a:ext cx="13716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6FB84D71-579C-F667-FE12-5EC3D763497C}"/>
              </a:ext>
            </a:extLst>
          </p:cNvPr>
          <p:cNvSpPr txBox="1"/>
          <p:nvPr/>
        </p:nvSpPr>
        <p:spPr>
          <a:xfrm>
            <a:off x="11469769" y="805489"/>
            <a:ext cx="663433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endParaRPr lang="fr-FR" sz="2400" u="sng" dirty="0"/>
          </a:p>
          <a:p>
            <a:pPr algn="l" fontAlgn="base"/>
            <a:r>
              <a:rPr lang="fr-FR" sz="2400" b="1" u="sng" dirty="0"/>
              <a:t>Toitures végétalisées : </a:t>
            </a:r>
          </a:p>
          <a:p>
            <a:pPr algn="l" fontAlgn="base"/>
            <a:r>
              <a:rPr lang="fr-FR" sz="2400" dirty="0"/>
              <a:t>Conception : 1027 m² </a:t>
            </a:r>
            <a:r>
              <a:rPr lang="fr-FR" sz="2400" dirty="0">
                <a:sym typeface="Wingdings" panose="05000000000000000000" pitchFamily="2" charset="2"/>
              </a:rPr>
              <a:t> réalisation 2125 m²</a:t>
            </a:r>
          </a:p>
          <a:p>
            <a:pPr algn="l" fontAlgn="base"/>
            <a:r>
              <a:rPr lang="fr-FR" sz="2400" dirty="0">
                <a:sym typeface="Wingdings" panose="05000000000000000000" pitchFamily="2" charset="2"/>
              </a:rPr>
              <a:t> </a:t>
            </a:r>
            <a:endParaRPr lang="fr-FR" sz="2400" dirty="0"/>
          </a:p>
          <a:p>
            <a:pPr algn="l" fontAlgn="base"/>
            <a:r>
              <a:rPr lang="fr-FR" sz="2400" b="1" dirty="0"/>
              <a:t>Ajout de 1100m² de toitures végétalisées</a:t>
            </a:r>
          </a:p>
          <a:p>
            <a:pPr algn="l" fontAlgn="base"/>
            <a:endParaRPr lang="fr-FR" sz="2400" dirty="0"/>
          </a:p>
          <a:p>
            <a:pPr algn="l" fontAlgn="base"/>
            <a:r>
              <a:rPr lang="fr-FR" sz="2400" b="1" u="sng" dirty="0"/>
              <a:t>Panneaux photovoltaïques :</a:t>
            </a:r>
          </a:p>
          <a:p>
            <a:pPr algn="l" fontAlgn="base"/>
            <a:endParaRPr lang="fr-FR" sz="2400" b="1" u="sng" dirty="0"/>
          </a:p>
          <a:p>
            <a:pPr marL="342900" indent="-342900" algn="l" fontAlgn="base">
              <a:buFont typeface="Wingdings" panose="05000000000000000000" pitchFamily="2" charset="2"/>
              <a:buChar char="è"/>
            </a:pPr>
            <a:r>
              <a:rPr lang="fr-FR" sz="2400" b="1" dirty="0"/>
              <a:t>Renforcement de 2000m²</a:t>
            </a:r>
            <a:r>
              <a:rPr lang="fr-FR" sz="2400" dirty="0"/>
              <a:t> d’étanchéité et isolation pour support futur des panneaux solaires</a:t>
            </a:r>
          </a:p>
          <a:p>
            <a:pPr algn="l" fontAlgn="base"/>
            <a:endParaRPr lang="fr-FR" sz="2400" dirty="0"/>
          </a:p>
          <a:p>
            <a:pPr algn="l" fontAlgn="base"/>
            <a:r>
              <a:rPr lang="fr-FR" sz="2400" dirty="0">
                <a:sym typeface="Wingdings" panose="05000000000000000000" pitchFamily="2" charset="2"/>
              </a:rPr>
              <a:t> </a:t>
            </a:r>
            <a:r>
              <a:rPr lang="fr-FR" sz="2400" dirty="0"/>
              <a:t>Création d’un local onduleur PV en </a:t>
            </a:r>
            <a:r>
              <a:rPr lang="fr-FR" sz="2400" b="1" dirty="0"/>
              <a:t>mesure conservatoire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FF90043-474F-6952-3B10-1E30E3C63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734" y="1518121"/>
            <a:ext cx="3591357" cy="59597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7302D5-3F45-F2C0-7FA9-78193A7588A2}"/>
              </a:ext>
            </a:extLst>
          </p:cNvPr>
          <p:cNvSpPr/>
          <p:nvPr/>
        </p:nvSpPr>
        <p:spPr>
          <a:xfrm>
            <a:off x="11817531" y="6290827"/>
            <a:ext cx="785949" cy="537029"/>
          </a:xfrm>
          <a:prstGeom prst="rect">
            <a:avLst/>
          </a:prstGeom>
          <a:solidFill>
            <a:srgbClr val="66FF66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76F8C1E-9004-0CC1-5EC6-857D74675406}"/>
              </a:ext>
            </a:extLst>
          </p:cNvPr>
          <p:cNvSpPr txBox="1"/>
          <p:nvPr/>
        </p:nvSpPr>
        <p:spPr>
          <a:xfrm>
            <a:off x="13080974" y="6405452"/>
            <a:ext cx="2814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Toitures végétalisées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32B645-8AA6-D3E4-428E-F743A9D2AC4B}"/>
              </a:ext>
            </a:extLst>
          </p:cNvPr>
          <p:cNvSpPr/>
          <p:nvPr/>
        </p:nvSpPr>
        <p:spPr>
          <a:xfrm>
            <a:off x="11817531" y="7071024"/>
            <a:ext cx="785949" cy="537029"/>
          </a:xfrm>
          <a:prstGeom prst="rect">
            <a:avLst/>
          </a:prstGeom>
          <a:solidFill>
            <a:srgbClr val="9E9ED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D7FC356-BBC9-E369-065D-456143DA2BE2}"/>
              </a:ext>
            </a:extLst>
          </p:cNvPr>
          <p:cNvSpPr txBox="1"/>
          <p:nvPr/>
        </p:nvSpPr>
        <p:spPr>
          <a:xfrm>
            <a:off x="13023953" y="7071024"/>
            <a:ext cx="3231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Toitures adaptées pour recevoir du photovoltaique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E59C469-4CBC-A963-A53A-CB716B9D22E8}"/>
              </a:ext>
            </a:extLst>
          </p:cNvPr>
          <p:cNvSpPr txBox="1"/>
          <p:nvPr/>
        </p:nvSpPr>
        <p:spPr>
          <a:xfrm>
            <a:off x="1380190" y="8418999"/>
            <a:ext cx="126260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/>
              <a:t>Une navette école des Mines </a:t>
            </a:r>
            <a:r>
              <a:rPr lang="fr-FR" sz="2400" dirty="0"/>
              <a:t>entre Evry (école actuelle) et le nouveau 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Ajout d’alimentations électriques pour </a:t>
            </a:r>
            <a:r>
              <a:rPr lang="fr-FR" sz="2400" b="1" dirty="0"/>
              <a:t>vélos à assistance électrique </a:t>
            </a:r>
            <a:r>
              <a:rPr lang="fr-FR" sz="2400" dirty="0"/>
              <a:t>dans le local vélo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505166-FE0B-7FDA-F33F-80F4AE0DAD63}"/>
              </a:ext>
            </a:extLst>
          </p:cNvPr>
          <p:cNvSpPr/>
          <p:nvPr/>
        </p:nvSpPr>
        <p:spPr>
          <a:xfrm>
            <a:off x="11817530" y="7883160"/>
            <a:ext cx="785949" cy="5370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8FAB92E-260C-C478-80D2-6D4EEC17B6A5}"/>
              </a:ext>
            </a:extLst>
          </p:cNvPr>
          <p:cNvSpPr txBox="1"/>
          <p:nvPr/>
        </p:nvSpPr>
        <p:spPr>
          <a:xfrm>
            <a:off x="13080975" y="7952039"/>
            <a:ext cx="3231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Futur local onduleur</a:t>
            </a:r>
          </a:p>
        </p:txBody>
      </p:sp>
    </p:spTree>
    <p:extLst>
      <p:ext uri="{BB962C8B-B14F-4D97-AF65-F5344CB8AC3E}">
        <p14:creationId xmlns:p14="http://schemas.microsoft.com/office/powerpoint/2010/main" val="3669215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661DB-40B3-7DC0-4ACD-EB1A6F74A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59DDE1-8AE5-C5A0-8F5D-1FB75B914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0000"/>
            <a:ext cx="17384100" cy="1015632"/>
          </a:xfrm>
        </p:spPr>
        <p:txBody>
          <a:bodyPr/>
          <a:lstStyle/>
          <a:p>
            <a:r>
              <a:rPr lang="fr-FR" sz="5400" b="1" dirty="0">
                <a:solidFill>
                  <a:schemeClr val="accent5"/>
                </a:solidFill>
              </a:rPr>
              <a:t>Thème Solidaire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711480E-2625-55B0-577B-A5EF90675638}"/>
              </a:ext>
            </a:extLst>
          </p:cNvPr>
          <p:cNvSpPr txBox="1"/>
          <p:nvPr/>
        </p:nvSpPr>
        <p:spPr>
          <a:xfrm>
            <a:off x="1240939" y="1917523"/>
            <a:ext cx="8171111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Prévu en conception</a:t>
            </a:r>
          </a:p>
          <a:p>
            <a:endParaRPr lang="fr-FR" sz="2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Bâtiment A ouvert sur l’extérieur (ERP) : hall, cafétéria, éventuellement bibliothèque, amphithéâtre (à confirmer en exploitation)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Mise en œuvre de 5% heures insertion sur le chantier : 8000 heures prévues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Équilibre homme-femme équipe décisionnelle du projet</a:t>
            </a:r>
          </a:p>
          <a:p>
            <a:endParaRPr lang="fr-FR" sz="2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Optimisation d’espaces : Evolutivité et adaptabilité des espaces</a:t>
            </a:r>
            <a:endParaRPr lang="fr-FR" sz="2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06B9FA3-85F2-F818-E5F7-13C2EA144398}"/>
              </a:ext>
            </a:extLst>
          </p:cNvPr>
          <p:cNvSpPr txBox="1"/>
          <p:nvPr/>
        </p:nvSpPr>
        <p:spPr>
          <a:xfrm>
            <a:off x="10539663" y="1917523"/>
            <a:ext cx="73152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Evolutions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Ajout d’ouvrants motorisés pour les PMR dans la zone process (accessibilité)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u="sng" dirty="0">
                <a:solidFill>
                  <a:schemeClr val="tx1"/>
                </a:solidFill>
              </a:rPr>
              <a:t>Heures d’insertion </a:t>
            </a:r>
            <a:r>
              <a:rPr lang="fr-FR" sz="2800" dirty="0">
                <a:solidFill>
                  <a:schemeClr val="tx1"/>
                </a:solidFill>
              </a:rPr>
              <a:t>: 9200 h à fin Aout 24 </a:t>
            </a:r>
          </a:p>
          <a:p>
            <a:r>
              <a:rPr lang="fr-FR" sz="2800" b="1" dirty="0">
                <a:solidFill>
                  <a:schemeClr val="tx1"/>
                </a:solidFill>
              </a:rPr>
              <a:t>   11 200 h prévus </a:t>
            </a:r>
          </a:p>
          <a:p>
            <a:r>
              <a:rPr lang="fr-FR" sz="2800" dirty="0">
                <a:solidFill>
                  <a:schemeClr val="tx1"/>
                </a:solidFill>
              </a:rPr>
              <a:t>   </a:t>
            </a:r>
            <a:r>
              <a:rPr lang="fr-FR" sz="2800" b="1" dirty="0">
                <a:solidFill>
                  <a:schemeClr val="tx1"/>
                </a:solidFill>
              </a:rPr>
              <a:t>Dépassement de 40% de l’objectif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tx1"/>
              </a:solidFill>
            </a:endParaRPr>
          </a:p>
          <a:p>
            <a:endParaRPr lang="fr-FR" sz="2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874859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F13CD-F2D8-F1C6-0895-EF2DAAAAE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62B84B-2A77-9799-5D23-11E990DF0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0000"/>
            <a:ext cx="17384100" cy="954077"/>
          </a:xfrm>
        </p:spPr>
        <p:txBody>
          <a:bodyPr/>
          <a:lstStyle/>
          <a:p>
            <a:r>
              <a:rPr lang="fr-FR" b="1" dirty="0">
                <a:solidFill>
                  <a:srgbClr val="4BACC6"/>
                </a:solidFill>
              </a:rPr>
              <a:t>Eau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32B7965-83F0-D21A-9711-8FEE4C54C960}"/>
              </a:ext>
            </a:extLst>
          </p:cNvPr>
          <p:cNvSpPr txBox="1"/>
          <p:nvPr/>
        </p:nvSpPr>
        <p:spPr>
          <a:xfrm>
            <a:off x="1340585" y="1419908"/>
            <a:ext cx="765549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Prévu en conception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/>
              <a:t>Mise en œuvre d’équipements hydro économes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/>
              <a:t>Projets paysagés : végétaux sélectionnés pour leur faible besoin d’arrosage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/>
              <a:t>Récupération d’eau pluviale pour l’arrosage des patios (10 m3 de cuve)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B3F3494-6FB6-2BA0-5262-36FC389FB2A5}"/>
              </a:ext>
            </a:extLst>
          </p:cNvPr>
          <p:cNvSpPr txBox="1"/>
          <p:nvPr/>
        </p:nvSpPr>
        <p:spPr>
          <a:xfrm>
            <a:off x="9557461" y="1419908"/>
            <a:ext cx="820038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Evolutions</a:t>
            </a:r>
            <a:endParaRPr lang="fr-FR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u="sng" dirty="0"/>
              <a:t>Mise à jour du Dossier Loi sur l’Eau </a:t>
            </a:r>
            <a:r>
              <a:rPr lang="fr-FR" sz="2800" dirty="0"/>
              <a:t>:</a:t>
            </a:r>
          </a:p>
          <a:p>
            <a:endParaRPr lang="fr-FR" sz="2800" dirty="0"/>
          </a:p>
          <a:p>
            <a:r>
              <a:rPr lang="fr-FR" sz="2800" dirty="0"/>
              <a:t>Dimensionnement du bassin d’infiltration pour </a:t>
            </a:r>
            <a:r>
              <a:rPr lang="fr-FR" sz="2800" b="1" dirty="0"/>
              <a:t>gestion à 100% à la parcelle des eaux de pluie centennale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287AD9D-4B0B-0EFA-04FB-7B7A681AE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094" y="5143500"/>
            <a:ext cx="7401119" cy="409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0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720000" y="180000"/>
            <a:ext cx="17384100" cy="9540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rgbClr val="4BACC6"/>
                </a:solidFill>
              </a:rPr>
              <a:t>L’équipe projet</a:t>
            </a:r>
            <a:endParaRPr b="1" dirty="0">
              <a:solidFill>
                <a:srgbClr val="4BACC6"/>
              </a:solidFill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6107BB72-D73B-D0A6-766B-D5E8333A7C2B}"/>
              </a:ext>
            </a:extLst>
          </p:cNvPr>
          <p:cNvSpPr txBox="1">
            <a:spLocks/>
          </p:cNvSpPr>
          <p:nvPr/>
        </p:nvSpPr>
        <p:spPr>
          <a:xfrm>
            <a:off x="3934889" y="4620193"/>
            <a:ext cx="1607634" cy="52329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Constructeur</a:t>
            </a:r>
          </a:p>
        </p:txBody>
      </p:sp>
      <p:sp>
        <p:nvSpPr>
          <p:cNvPr id="3" name="Espace réservé du texte 29">
            <a:extLst>
              <a:ext uri="{FF2B5EF4-FFF2-40B4-BE49-F238E27FC236}">
                <a16:creationId xmlns:a16="http://schemas.microsoft.com/office/drawing/2014/main" id="{18CFD7ED-1CF7-5403-1DF3-9D6CD15E1F4B}"/>
              </a:ext>
            </a:extLst>
          </p:cNvPr>
          <p:cNvSpPr txBox="1">
            <a:spLocks/>
          </p:cNvSpPr>
          <p:nvPr/>
        </p:nvSpPr>
        <p:spPr>
          <a:xfrm>
            <a:off x="6126224" y="4620193"/>
            <a:ext cx="1270863" cy="46043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Architecte</a:t>
            </a:r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839EA35E-DC0E-DC98-3458-CE728F009894}"/>
              </a:ext>
            </a:extLst>
          </p:cNvPr>
          <p:cNvSpPr txBox="1">
            <a:spLocks/>
          </p:cNvSpPr>
          <p:nvPr/>
        </p:nvSpPr>
        <p:spPr>
          <a:xfrm>
            <a:off x="8074444" y="4633902"/>
            <a:ext cx="1884099" cy="509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Bureau d’études</a:t>
            </a:r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FF4D95FA-9745-CBB9-B297-BB0B066CAD05}"/>
              </a:ext>
            </a:extLst>
          </p:cNvPr>
          <p:cNvSpPr txBox="1">
            <a:spLocks/>
          </p:cNvSpPr>
          <p:nvPr/>
        </p:nvSpPr>
        <p:spPr>
          <a:xfrm>
            <a:off x="9958543" y="4593359"/>
            <a:ext cx="1884100" cy="4872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Mainteneur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9523CA-FA51-DF08-64BA-4F6388B58E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3262" y="5115638"/>
            <a:ext cx="840002" cy="67793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27524FA-92EE-C313-9B8D-D3D7CD0A57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785" y="5096152"/>
            <a:ext cx="708167" cy="7081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03A7EE9-0180-8667-3028-084DACEF4E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792" y="5088740"/>
            <a:ext cx="708167" cy="708167"/>
          </a:xfrm>
          <a:prstGeom prst="rect">
            <a:avLst/>
          </a:prstGeom>
        </p:spPr>
      </p:pic>
      <p:sp>
        <p:nvSpPr>
          <p:cNvPr id="11" name="Espace réservé du texte 29">
            <a:extLst>
              <a:ext uri="{FF2B5EF4-FFF2-40B4-BE49-F238E27FC236}">
                <a16:creationId xmlns:a16="http://schemas.microsoft.com/office/drawing/2014/main" id="{6DA78FC7-C609-3F1F-5325-F7F0DCA932A1}"/>
              </a:ext>
            </a:extLst>
          </p:cNvPr>
          <p:cNvSpPr txBox="1">
            <a:spLocks/>
          </p:cNvSpPr>
          <p:nvPr/>
        </p:nvSpPr>
        <p:spPr>
          <a:xfrm>
            <a:off x="1944857" y="8930133"/>
            <a:ext cx="1340170" cy="39812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Paysagiste</a:t>
            </a:r>
          </a:p>
        </p:txBody>
      </p:sp>
      <p:sp>
        <p:nvSpPr>
          <p:cNvPr id="12" name="Espace réservé du texte 29">
            <a:extLst>
              <a:ext uri="{FF2B5EF4-FFF2-40B4-BE49-F238E27FC236}">
                <a16:creationId xmlns:a16="http://schemas.microsoft.com/office/drawing/2014/main" id="{B930709D-8124-865B-A486-EBD096A032B9}"/>
              </a:ext>
            </a:extLst>
          </p:cNvPr>
          <p:cNvSpPr txBox="1">
            <a:spLocks/>
          </p:cNvSpPr>
          <p:nvPr/>
        </p:nvSpPr>
        <p:spPr>
          <a:xfrm>
            <a:off x="3623800" y="9123639"/>
            <a:ext cx="791246" cy="23089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VRD</a:t>
            </a:r>
          </a:p>
        </p:txBody>
      </p:sp>
      <p:sp>
        <p:nvSpPr>
          <p:cNvPr id="13" name="Espace réservé du texte 29">
            <a:extLst>
              <a:ext uri="{FF2B5EF4-FFF2-40B4-BE49-F238E27FC236}">
                <a16:creationId xmlns:a16="http://schemas.microsoft.com/office/drawing/2014/main" id="{54FD5BA0-4D81-DB17-04D8-E765DA994035}"/>
              </a:ext>
            </a:extLst>
          </p:cNvPr>
          <p:cNvSpPr txBox="1">
            <a:spLocks/>
          </p:cNvSpPr>
          <p:nvPr/>
        </p:nvSpPr>
        <p:spPr>
          <a:xfrm>
            <a:off x="4560511" y="9125454"/>
            <a:ext cx="1174529" cy="22726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Pyrotechnique</a:t>
            </a:r>
          </a:p>
        </p:txBody>
      </p:sp>
      <p:sp>
        <p:nvSpPr>
          <p:cNvPr id="14" name="Espace réservé du texte 29">
            <a:extLst>
              <a:ext uri="{FF2B5EF4-FFF2-40B4-BE49-F238E27FC236}">
                <a16:creationId xmlns:a16="http://schemas.microsoft.com/office/drawing/2014/main" id="{14D46B91-636E-DCAA-950B-2A03E6AD7DE9}"/>
              </a:ext>
            </a:extLst>
          </p:cNvPr>
          <p:cNvSpPr txBox="1">
            <a:spLocks/>
          </p:cNvSpPr>
          <p:nvPr/>
        </p:nvSpPr>
        <p:spPr>
          <a:xfrm>
            <a:off x="5840057" y="9255915"/>
            <a:ext cx="1392965" cy="3802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Structure</a:t>
            </a:r>
          </a:p>
        </p:txBody>
      </p:sp>
      <p:sp>
        <p:nvSpPr>
          <p:cNvPr id="15" name="Espace réservé du texte 29">
            <a:extLst>
              <a:ext uri="{FF2B5EF4-FFF2-40B4-BE49-F238E27FC236}">
                <a16:creationId xmlns:a16="http://schemas.microsoft.com/office/drawing/2014/main" id="{69EAA61F-BA68-B4AB-AA9F-84A016BA230C}"/>
              </a:ext>
            </a:extLst>
          </p:cNvPr>
          <p:cNvSpPr txBox="1">
            <a:spLocks/>
          </p:cNvSpPr>
          <p:nvPr/>
        </p:nvSpPr>
        <p:spPr>
          <a:xfrm>
            <a:off x="7183767" y="9225123"/>
            <a:ext cx="1715847" cy="4604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Economie</a:t>
            </a:r>
          </a:p>
        </p:txBody>
      </p:sp>
      <p:sp>
        <p:nvSpPr>
          <p:cNvPr id="16" name="Espace réservé du texte 29">
            <a:extLst>
              <a:ext uri="{FF2B5EF4-FFF2-40B4-BE49-F238E27FC236}">
                <a16:creationId xmlns:a16="http://schemas.microsoft.com/office/drawing/2014/main" id="{DB4EC279-8971-00E5-683F-F752A4E391E8}"/>
              </a:ext>
            </a:extLst>
          </p:cNvPr>
          <p:cNvSpPr txBox="1">
            <a:spLocks/>
          </p:cNvSpPr>
          <p:nvPr/>
        </p:nvSpPr>
        <p:spPr>
          <a:xfrm>
            <a:off x="8669062" y="9255915"/>
            <a:ext cx="1631276" cy="7706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Thermique BDF</a:t>
            </a:r>
          </a:p>
        </p:txBody>
      </p:sp>
      <p:sp>
        <p:nvSpPr>
          <p:cNvPr id="17" name="Espace réservé du texte 29">
            <a:extLst>
              <a:ext uri="{FF2B5EF4-FFF2-40B4-BE49-F238E27FC236}">
                <a16:creationId xmlns:a16="http://schemas.microsoft.com/office/drawing/2014/main" id="{06053AAC-449F-CAA2-BD69-997F772AA120}"/>
              </a:ext>
            </a:extLst>
          </p:cNvPr>
          <p:cNvSpPr txBox="1">
            <a:spLocks/>
          </p:cNvSpPr>
          <p:nvPr/>
        </p:nvSpPr>
        <p:spPr>
          <a:xfrm>
            <a:off x="10333693" y="9240901"/>
            <a:ext cx="1379230" cy="36601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Acoustique</a:t>
            </a:r>
          </a:p>
        </p:txBody>
      </p:sp>
      <p:sp>
        <p:nvSpPr>
          <p:cNvPr id="18" name="Espace réservé du texte 29">
            <a:extLst>
              <a:ext uri="{FF2B5EF4-FFF2-40B4-BE49-F238E27FC236}">
                <a16:creationId xmlns:a16="http://schemas.microsoft.com/office/drawing/2014/main" id="{06444F32-F2A8-1878-4ACA-D0356998B566}"/>
              </a:ext>
            </a:extLst>
          </p:cNvPr>
          <p:cNvSpPr txBox="1">
            <a:spLocks/>
          </p:cNvSpPr>
          <p:nvPr/>
        </p:nvSpPr>
        <p:spPr>
          <a:xfrm>
            <a:off x="11958505" y="9042111"/>
            <a:ext cx="1340170" cy="36602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Cuisiniste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7946AE3-D707-9487-B9AD-5FE7202D8ECB}"/>
              </a:ext>
            </a:extLst>
          </p:cNvPr>
          <p:cNvSpPr txBox="1"/>
          <p:nvPr/>
        </p:nvSpPr>
        <p:spPr>
          <a:xfrm>
            <a:off x="1431464" y="4619239"/>
            <a:ext cx="2100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sz="1800" dirty="0"/>
              <a:t>GROUPEMENT DE CONCEPTION-CONSTRUCTION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C316F5B-4EAD-E268-F4EE-50F3DB2FFDBF}"/>
              </a:ext>
            </a:extLst>
          </p:cNvPr>
          <p:cNvSpPr txBox="1"/>
          <p:nvPr/>
        </p:nvSpPr>
        <p:spPr>
          <a:xfrm>
            <a:off x="1443326" y="2715704"/>
            <a:ext cx="176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sz="1800" dirty="0"/>
              <a:t>AMO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8E657F7-D37F-23F2-8F8A-A1F17291C562}"/>
              </a:ext>
            </a:extLst>
          </p:cNvPr>
          <p:cNvSpPr txBox="1"/>
          <p:nvPr/>
        </p:nvSpPr>
        <p:spPr>
          <a:xfrm>
            <a:off x="1443326" y="1839897"/>
            <a:ext cx="1769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MAÎTRISE D’OUVRAGE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C2A5F45-AB78-DF3C-FB93-725BEC1DE1FD}"/>
              </a:ext>
            </a:extLst>
          </p:cNvPr>
          <p:cNvSpPr txBox="1"/>
          <p:nvPr/>
        </p:nvSpPr>
        <p:spPr>
          <a:xfrm>
            <a:off x="1443326" y="3432112"/>
            <a:ext cx="1941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sz="1800" dirty="0"/>
              <a:t>UTILISATEURS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F132427-F743-3048-2C8A-5E598D6CAFCA}"/>
              </a:ext>
            </a:extLst>
          </p:cNvPr>
          <p:cNvSpPr txBox="1"/>
          <p:nvPr/>
        </p:nvSpPr>
        <p:spPr>
          <a:xfrm>
            <a:off x="3794904" y="1877068"/>
            <a:ext cx="4246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Département des Yvelines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D700ED1-FE02-99E8-A202-B4E0C278FA4A}"/>
              </a:ext>
            </a:extLst>
          </p:cNvPr>
          <p:cNvSpPr txBox="1"/>
          <p:nvPr/>
        </p:nvSpPr>
        <p:spPr>
          <a:xfrm>
            <a:off x="3794904" y="2719452"/>
            <a:ext cx="4246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Algoé – Inddigo 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3E79E03-5989-141C-C97F-DEC0D0CD49F5}"/>
              </a:ext>
            </a:extLst>
          </p:cNvPr>
          <p:cNvSpPr txBox="1"/>
          <p:nvPr/>
        </p:nvSpPr>
        <p:spPr>
          <a:xfrm>
            <a:off x="3794904" y="3434355"/>
            <a:ext cx="4246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Ecoles des Mines Paris  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4AD79110-1365-DB0F-7EB3-4407D94D7462}"/>
              </a:ext>
            </a:extLst>
          </p:cNvPr>
          <p:cNvCxnSpPr>
            <a:cxnSpLocks/>
          </p:cNvCxnSpPr>
          <p:nvPr/>
        </p:nvCxnSpPr>
        <p:spPr>
          <a:xfrm>
            <a:off x="1443326" y="3243653"/>
            <a:ext cx="1044842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5148DFC7-1B60-6E59-4C45-267F9CF33135}"/>
              </a:ext>
            </a:extLst>
          </p:cNvPr>
          <p:cNvCxnSpPr>
            <a:cxnSpLocks/>
          </p:cNvCxnSpPr>
          <p:nvPr/>
        </p:nvCxnSpPr>
        <p:spPr>
          <a:xfrm>
            <a:off x="1443326" y="2548529"/>
            <a:ext cx="1044842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F9EA9F5D-22EC-22B0-6AD0-7D639327A04B}"/>
              </a:ext>
            </a:extLst>
          </p:cNvPr>
          <p:cNvCxnSpPr>
            <a:cxnSpLocks/>
          </p:cNvCxnSpPr>
          <p:nvPr/>
        </p:nvCxnSpPr>
        <p:spPr>
          <a:xfrm>
            <a:off x="1443326" y="3938778"/>
            <a:ext cx="1044842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space réservé du texte 29">
            <a:extLst>
              <a:ext uri="{FF2B5EF4-FFF2-40B4-BE49-F238E27FC236}">
                <a16:creationId xmlns:a16="http://schemas.microsoft.com/office/drawing/2014/main" id="{C67B1A37-85B1-80DF-335D-F10F5E2659C3}"/>
              </a:ext>
            </a:extLst>
          </p:cNvPr>
          <p:cNvSpPr txBox="1">
            <a:spLocks/>
          </p:cNvSpPr>
          <p:nvPr/>
        </p:nvSpPr>
        <p:spPr>
          <a:xfrm>
            <a:off x="13576409" y="9008192"/>
            <a:ext cx="923432" cy="23089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Opc</a:t>
            </a:r>
          </a:p>
        </p:txBody>
      </p: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23DAE294-8382-9D95-CA80-FD288B74196F}"/>
              </a:ext>
            </a:extLst>
          </p:cNvPr>
          <p:cNvGrpSpPr/>
          <p:nvPr/>
        </p:nvGrpSpPr>
        <p:grpSpPr>
          <a:xfrm>
            <a:off x="2481807" y="7890277"/>
            <a:ext cx="12053501" cy="1219200"/>
            <a:chOff x="3109162" y="7922979"/>
            <a:chExt cx="12053501" cy="1219200"/>
          </a:xfrm>
        </p:grpSpPr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id="{071C9E93-92DC-E51A-6384-21305EA6133E}"/>
                </a:ext>
              </a:extLst>
            </p:cNvPr>
            <p:cNvGrpSpPr/>
            <p:nvPr/>
          </p:nvGrpSpPr>
          <p:grpSpPr>
            <a:xfrm>
              <a:off x="3109162" y="7922979"/>
              <a:ext cx="12053501" cy="1186546"/>
              <a:chOff x="2642132" y="7519235"/>
              <a:chExt cx="10059475" cy="1064628"/>
            </a:xfrm>
          </p:grpSpPr>
          <p:grpSp>
            <p:nvGrpSpPr>
              <p:cNvPr id="29" name="Groupe 28">
                <a:extLst>
                  <a:ext uri="{FF2B5EF4-FFF2-40B4-BE49-F238E27FC236}">
                    <a16:creationId xmlns:a16="http://schemas.microsoft.com/office/drawing/2014/main" id="{48A940BE-86B5-C9E5-ECFF-F8374877997F}"/>
                  </a:ext>
                </a:extLst>
              </p:cNvPr>
              <p:cNvGrpSpPr/>
              <p:nvPr/>
            </p:nvGrpSpPr>
            <p:grpSpPr>
              <a:xfrm>
                <a:off x="2642132" y="7521838"/>
                <a:ext cx="10059475" cy="953410"/>
                <a:chOff x="1766631" y="5892536"/>
                <a:chExt cx="9991271" cy="580994"/>
              </a:xfrm>
            </p:grpSpPr>
            <p:pic>
              <p:nvPicPr>
                <p:cNvPr id="31" name="Image 30">
                  <a:extLst>
                    <a:ext uri="{FF2B5EF4-FFF2-40B4-BE49-F238E27FC236}">
                      <a16:creationId xmlns:a16="http://schemas.microsoft.com/office/drawing/2014/main" id="{B0481784-BABB-9799-EDFA-C13C1354D1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66631" y="5945527"/>
                  <a:ext cx="720090" cy="396240"/>
                </a:xfrm>
                <a:prstGeom prst="rect">
                  <a:avLst/>
                </a:prstGeom>
              </p:spPr>
            </p:pic>
            <p:pic>
              <p:nvPicPr>
                <p:cNvPr id="32" name="Image 31">
                  <a:extLst>
                    <a:ext uri="{FF2B5EF4-FFF2-40B4-BE49-F238E27FC236}">
                      <a16:creationId xmlns:a16="http://schemas.microsoft.com/office/drawing/2014/main" id="{4C642693-2887-21D2-455F-821615925E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8900" y="5892536"/>
                  <a:ext cx="508370" cy="580994"/>
                </a:xfrm>
                <a:prstGeom prst="rect">
                  <a:avLst/>
                </a:prstGeom>
              </p:spPr>
            </p:pic>
            <p:pic>
              <p:nvPicPr>
                <p:cNvPr id="33" name="Image 32">
                  <a:extLst>
                    <a:ext uri="{FF2B5EF4-FFF2-40B4-BE49-F238E27FC236}">
                      <a16:creationId xmlns:a16="http://schemas.microsoft.com/office/drawing/2014/main" id="{DE8DF146-7171-BD52-3CEC-B2D45A3747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07558" y="5985069"/>
                  <a:ext cx="386939" cy="386106"/>
                </a:xfrm>
                <a:prstGeom prst="rect">
                  <a:avLst/>
                </a:prstGeom>
              </p:spPr>
            </p:pic>
            <p:pic>
              <p:nvPicPr>
                <p:cNvPr id="34" name="Image 33">
                  <a:extLst>
                    <a:ext uri="{FF2B5EF4-FFF2-40B4-BE49-F238E27FC236}">
                      <a16:creationId xmlns:a16="http://schemas.microsoft.com/office/drawing/2014/main" id="{2EF4C21D-A736-9A40-F1F5-9EFEFA70D9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25589" y="5998944"/>
                  <a:ext cx="1139699" cy="415643"/>
                </a:xfrm>
                <a:prstGeom prst="rect">
                  <a:avLst/>
                </a:prstGeom>
              </p:spPr>
            </p:pic>
            <p:pic>
              <p:nvPicPr>
                <p:cNvPr id="35" name="Image 34">
                  <a:extLst>
                    <a:ext uri="{FF2B5EF4-FFF2-40B4-BE49-F238E27FC236}">
                      <a16:creationId xmlns:a16="http://schemas.microsoft.com/office/drawing/2014/main" id="{5098ED0B-6E67-8EBC-1E85-A34F59975A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22305" y="5976128"/>
                  <a:ext cx="761130" cy="421362"/>
                </a:xfrm>
                <a:prstGeom prst="rect">
                  <a:avLst/>
                </a:prstGeom>
              </p:spPr>
            </p:pic>
            <p:pic>
              <p:nvPicPr>
                <p:cNvPr id="37" name="Image 36">
                  <a:extLst>
                    <a:ext uri="{FF2B5EF4-FFF2-40B4-BE49-F238E27FC236}">
                      <a16:creationId xmlns:a16="http://schemas.microsoft.com/office/drawing/2014/main" id="{E927DE85-41E1-DDEC-2083-21089D8BE0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03651" y="5981807"/>
                  <a:ext cx="686237" cy="415683"/>
                </a:xfrm>
                <a:prstGeom prst="rect">
                  <a:avLst/>
                </a:prstGeom>
              </p:spPr>
            </p:pic>
            <p:pic>
              <p:nvPicPr>
                <p:cNvPr id="38" name="Image 37">
                  <a:extLst>
                    <a:ext uri="{FF2B5EF4-FFF2-40B4-BE49-F238E27FC236}">
                      <a16:creationId xmlns:a16="http://schemas.microsoft.com/office/drawing/2014/main" id="{DC43AE7D-E03E-9E15-1F78-3C2F1D1F4C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06876" y="5915958"/>
                  <a:ext cx="874272" cy="498629"/>
                </a:xfrm>
                <a:prstGeom prst="rect">
                  <a:avLst/>
                </a:prstGeom>
              </p:spPr>
            </p:pic>
            <p:pic>
              <p:nvPicPr>
                <p:cNvPr id="39" name="Image 38">
                  <a:extLst>
                    <a:ext uri="{FF2B5EF4-FFF2-40B4-BE49-F238E27FC236}">
                      <a16:creationId xmlns:a16="http://schemas.microsoft.com/office/drawing/2014/main" id="{D2E54312-7504-7B80-DDB3-911F7C83FB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33663" y="5976128"/>
                  <a:ext cx="824239" cy="412469"/>
                </a:xfrm>
                <a:prstGeom prst="rect">
                  <a:avLst/>
                </a:prstGeom>
              </p:spPr>
            </p:pic>
          </p:grp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BB10135-C16B-D164-37A1-C2AC8235D8DB}"/>
                  </a:ext>
                </a:extLst>
              </p:cNvPr>
              <p:cNvSpPr/>
              <p:nvPr/>
            </p:nvSpPr>
            <p:spPr>
              <a:xfrm>
                <a:off x="5493556" y="7659011"/>
                <a:ext cx="1174529" cy="7509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 dirty="0"/>
              </a:p>
            </p:txBody>
          </p:sp>
          <p:pic>
            <p:nvPicPr>
              <p:cNvPr id="52" name="Image 51">
                <a:extLst>
                  <a:ext uri="{FF2B5EF4-FFF2-40B4-BE49-F238E27FC236}">
                    <a16:creationId xmlns:a16="http://schemas.microsoft.com/office/drawing/2014/main" id="{71C4CEB5-3326-89A2-B52E-84C7A14B9B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65329" y="7519235"/>
                <a:ext cx="511840" cy="1064628"/>
              </a:xfrm>
              <a:prstGeom prst="rect">
                <a:avLst/>
              </a:prstGeom>
            </p:spPr>
          </p:pic>
        </p:grpSp>
        <p:pic>
          <p:nvPicPr>
            <p:cNvPr id="91" name="Image 90">
              <a:extLst>
                <a:ext uri="{FF2B5EF4-FFF2-40B4-BE49-F238E27FC236}">
                  <a16:creationId xmlns:a16="http://schemas.microsoft.com/office/drawing/2014/main" id="{DC6141C0-75FA-F463-317B-8ED070371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692556" y="7922979"/>
              <a:ext cx="704850" cy="1219200"/>
            </a:xfrm>
            <a:prstGeom prst="rect">
              <a:avLst/>
            </a:prstGeom>
          </p:spPr>
        </p:pic>
      </p:grpSp>
      <p:pic>
        <p:nvPicPr>
          <p:cNvPr id="30" name="Image 29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B9162529-83CE-FEA2-353B-3ADD59F72DA0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7659" y="5284992"/>
            <a:ext cx="1472939" cy="580493"/>
          </a:xfrm>
          <a:prstGeom prst="rect">
            <a:avLst/>
          </a:prstGeom>
        </p:spPr>
      </p:pic>
      <p:pic>
        <p:nvPicPr>
          <p:cNvPr id="6" name="Image 5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C3BEFD2E-744F-16FC-2B7F-70ECAF7301B0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9749" y="3094771"/>
            <a:ext cx="4539262" cy="2340045"/>
          </a:xfrm>
          <a:prstGeom prst="rect">
            <a:avLst/>
          </a:prstGeom>
        </p:spPr>
      </p:pic>
      <p:pic>
        <p:nvPicPr>
          <p:cNvPr id="1026" name="Image 19" descr="logo">
            <a:extLst>
              <a:ext uri="{FF2B5EF4-FFF2-40B4-BE49-F238E27FC236}">
                <a16:creationId xmlns:a16="http://schemas.microsoft.com/office/drawing/2014/main" id="{A38A389A-5D97-4F4F-2424-5C4AF3310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68385" y="895559"/>
            <a:ext cx="3441017" cy="110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 2">
            <a:extLst>
              <a:ext uri="{FF2B5EF4-FFF2-40B4-BE49-F238E27FC236}">
                <a16:creationId xmlns:a16="http://schemas.microsoft.com/office/drawing/2014/main" id="{6249CA31-D5D8-A452-EB0B-85D6F80B4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04416" y="2521605"/>
            <a:ext cx="14954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2C2D38D-6273-39ED-1724-62B12BBACDB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612503" y="2271798"/>
            <a:ext cx="895238" cy="125714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AF70DCBF-2604-0EE3-811C-45DD9E03A16A}"/>
              </a:ext>
            </a:extLst>
          </p:cNvPr>
          <p:cNvSpPr txBox="1">
            <a:spLocks/>
          </p:cNvSpPr>
          <p:nvPr/>
        </p:nvSpPr>
        <p:spPr>
          <a:xfrm>
            <a:off x="720000" y="311996"/>
            <a:ext cx="17384100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b="1" dirty="0">
                <a:solidFill>
                  <a:srgbClr val="4BACC6"/>
                </a:solidFill>
              </a:rPr>
              <a:t>Matériaux - évolutions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B2643E7-A2B0-2EE1-3693-78392E88DD8F}"/>
              </a:ext>
            </a:extLst>
          </p:cNvPr>
          <p:cNvSpPr txBox="1"/>
          <p:nvPr/>
        </p:nvSpPr>
        <p:spPr>
          <a:xfrm>
            <a:off x="10562057" y="8497222"/>
            <a:ext cx="5505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Prototype de façade </a:t>
            </a:r>
          </a:p>
        </p:txBody>
      </p:sp>
      <p:pic>
        <p:nvPicPr>
          <p:cNvPr id="10" name="Image 9" descr="Une image contenant plein air, architecture, ciel, arbre&#10;&#10;Description générée automatiquement">
            <a:extLst>
              <a:ext uri="{FF2B5EF4-FFF2-40B4-BE49-F238E27FC236}">
                <a16:creationId xmlns:a16="http://schemas.microsoft.com/office/drawing/2014/main" id="{4B4F8411-CF9D-F0BD-C636-130C4D7F0D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9042" y="2350625"/>
            <a:ext cx="9625348" cy="560465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334DE93-C1FE-EDE9-5ABB-16B02501203B}"/>
              </a:ext>
            </a:extLst>
          </p:cNvPr>
          <p:cNvSpPr txBox="1"/>
          <p:nvPr/>
        </p:nvSpPr>
        <p:spPr>
          <a:xfrm>
            <a:off x="928135" y="2007810"/>
            <a:ext cx="6402305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Choix couleur </a:t>
            </a:r>
            <a:r>
              <a:rPr lang="fr-FR" sz="2400" b="1" dirty="0"/>
              <a:t>brique claire =&gt; réduction ilot de chaleur</a:t>
            </a:r>
          </a:p>
          <a:p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Inertie =&gt; </a:t>
            </a:r>
            <a:r>
              <a:rPr lang="fr-FR" sz="2400" b="1" dirty="0"/>
              <a:t>isolation par l’extérieur </a:t>
            </a:r>
            <a:r>
              <a:rPr lang="fr-FR" sz="2400" dirty="0"/>
              <a:t>derrière la façade brique.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Variante de l’essence du bois prévue au DCE pour une </a:t>
            </a:r>
            <a:r>
              <a:rPr lang="fr-FR" sz="2400" b="1" dirty="0"/>
              <a:t>meilleure pérennité </a:t>
            </a:r>
            <a:r>
              <a:rPr lang="fr-FR" sz="2400" dirty="0"/>
              <a:t>des ouvrages</a:t>
            </a:r>
          </a:p>
          <a:p>
            <a:r>
              <a:rPr lang="fr-FR" sz="2400" b="1" dirty="0"/>
              <a:t>    3500m2 de bardage bois </a:t>
            </a:r>
            <a:endParaRPr lang="fr-FR" sz="2400" dirty="0"/>
          </a:p>
          <a:p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Modification du revêtement brique après constat sur le prototype de certaines fragilités afin de limiter la perte en pose</a:t>
            </a:r>
          </a:p>
          <a:p>
            <a:r>
              <a:rPr lang="fr-FR" sz="2400" b="1" dirty="0"/>
              <a:t>    6500 m² briques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Intégralité des </a:t>
            </a:r>
            <a:r>
              <a:rPr lang="fr-FR" sz="2400" b="1" dirty="0"/>
              <a:t>revêtements de façade calepinée </a:t>
            </a:r>
            <a:r>
              <a:rPr lang="fr-FR" sz="2400" dirty="0"/>
              <a:t>pour réduire les pertes de matériaux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endParaRPr lang="fr-FR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854464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036316B3-F6DB-3949-B171-B6294FD3240D}"/>
              </a:ext>
            </a:extLst>
          </p:cNvPr>
          <p:cNvSpPr txBox="1">
            <a:spLocks/>
          </p:cNvSpPr>
          <p:nvPr/>
        </p:nvSpPr>
        <p:spPr>
          <a:xfrm>
            <a:off x="720000" y="313543"/>
            <a:ext cx="17384100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b="1" dirty="0">
                <a:solidFill>
                  <a:srgbClr val="4BACC6"/>
                </a:solidFill>
              </a:rPr>
              <a:t>Matériaux</a:t>
            </a:r>
            <a:r>
              <a:rPr lang="fr-FR" dirty="0"/>
              <a:t> </a:t>
            </a:r>
            <a:r>
              <a:rPr lang="fr-FR" b="1" dirty="0">
                <a:solidFill>
                  <a:srgbClr val="4BACC6"/>
                </a:solidFill>
              </a:rPr>
              <a:t>- Améliorations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FAF52DE-C79F-CD34-B5D8-E93430A7DF3E}"/>
              </a:ext>
            </a:extLst>
          </p:cNvPr>
          <p:cNvSpPr txBox="1"/>
          <p:nvPr/>
        </p:nvSpPr>
        <p:spPr>
          <a:xfrm>
            <a:off x="2018583" y="1242480"/>
            <a:ext cx="7125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Valorisations des terres excavées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34B6C19-F19A-B676-3C6E-4C8834B77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50" y="1666688"/>
            <a:ext cx="3740150" cy="576777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C5B7C25-0490-7B21-E1B3-2BC0E35C8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925" y="1674596"/>
            <a:ext cx="5039624" cy="5001921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B51BAF8B-A051-73FA-A4E8-FEF2BC0DFBC3}"/>
              </a:ext>
            </a:extLst>
          </p:cNvPr>
          <p:cNvCxnSpPr/>
          <p:nvPr/>
        </p:nvCxnSpPr>
        <p:spPr>
          <a:xfrm>
            <a:off x="3880450" y="4123623"/>
            <a:ext cx="113347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3540E436-24D3-25F4-8557-ABC3F1927679}"/>
              </a:ext>
            </a:extLst>
          </p:cNvPr>
          <p:cNvSpPr txBox="1"/>
          <p:nvPr/>
        </p:nvSpPr>
        <p:spPr>
          <a:xfrm>
            <a:off x="9868447" y="1008487"/>
            <a:ext cx="8234386" cy="7287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/>
          </a:p>
          <a:p>
            <a:r>
              <a:rPr lang="fr-FR" sz="2800" b="1" dirty="0"/>
              <a:t>Déblais terre du projet  </a:t>
            </a:r>
            <a:r>
              <a:rPr lang="fr-FR" sz="2800" b="1" dirty="0">
                <a:sym typeface="Wingdings" panose="05000000000000000000" pitchFamily="2" charset="2"/>
              </a:rPr>
              <a:t> </a:t>
            </a:r>
            <a:r>
              <a:rPr lang="fr-FR" sz="2800" b="1" dirty="0"/>
              <a:t> valorisées sur site</a:t>
            </a:r>
          </a:p>
          <a:p>
            <a:endParaRPr lang="fr-FR" sz="28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400" dirty="0"/>
              <a:t>Stockage sur site des terres : </a:t>
            </a:r>
            <a:r>
              <a:rPr lang="fr-FR" sz="2400" b="1" dirty="0"/>
              <a:t>2600 m3 de déblais</a:t>
            </a:r>
            <a:r>
              <a:rPr lang="fr-FR" sz="2400" dirty="0"/>
              <a:t> (50%)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400" b="1" dirty="0"/>
              <a:t>Apport d’engrais</a:t>
            </a:r>
            <a:r>
              <a:rPr lang="fr-FR" sz="2400" dirty="0"/>
              <a:t> pour réhabilitation des terres : </a:t>
            </a:r>
            <a:r>
              <a:rPr lang="fr-FR" sz="2400" b="1" dirty="0"/>
              <a:t>114 m3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r-FR" sz="2400" b="1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400" b="1" dirty="0"/>
              <a:t>Gains sur l’évacuation </a:t>
            </a:r>
            <a:r>
              <a:rPr lang="fr-FR" sz="2400" dirty="0"/>
              <a:t>des terres à Chartres : </a:t>
            </a:r>
          </a:p>
          <a:p>
            <a:pPr>
              <a:lnSpc>
                <a:spcPct val="150000"/>
              </a:lnSpc>
            </a:pPr>
            <a:r>
              <a:rPr lang="fr-FR" sz="2400" dirty="0"/>
              <a:t>     </a:t>
            </a:r>
            <a:r>
              <a:rPr lang="fr-FR" sz="2400" b="1" dirty="0"/>
              <a:t>20 500 Km </a:t>
            </a:r>
            <a:r>
              <a:rPr lang="fr-FR" sz="2400" dirty="0"/>
              <a:t>(</a:t>
            </a:r>
            <a:r>
              <a:rPr lang="fr-FR" sz="2400" b="1" dirty="0"/>
              <a:t>136 rotations de semi 19m3</a:t>
            </a:r>
            <a:r>
              <a:rPr lang="fr-FR" sz="2400" dirty="0"/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400" b="1" dirty="0"/>
              <a:t>Gains</a:t>
            </a:r>
            <a:r>
              <a:rPr lang="fr-FR" sz="2400" dirty="0"/>
              <a:t> </a:t>
            </a:r>
            <a:r>
              <a:rPr lang="fr-FR" sz="2400" b="1" dirty="0"/>
              <a:t>sur l’apport de terre </a:t>
            </a:r>
            <a:r>
              <a:rPr lang="fr-FR" sz="2400" dirty="0"/>
              <a:t>végétalisée prévue depuis Morainvilliers : </a:t>
            </a:r>
            <a:r>
              <a:rPr lang="fr-FR" sz="2400" b="1" dirty="0"/>
              <a:t>8 400 Km </a:t>
            </a:r>
            <a:r>
              <a:rPr lang="fr-FR" sz="2400" dirty="0"/>
              <a:t>(</a:t>
            </a:r>
            <a:r>
              <a:rPr lang="fr-FR" sz="2400" b="1" dirty="0"/>
              <a:t>136 rotations de semi 19m3</a:t>
            </a:r>
            <a:r>
              <a:rPr lang="fr-FR" sz="2400" dirty="0"/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r-FR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400" b="1" dirty="0">
                <a:solidFill>
                  <a:schemeClr val="accent3"/>
                </a:solidFill>
              </a:rPr>
              <a:t>Estimation réduction d’émissions de C02 =&gt;  44 t</a:t>
            </a:r>
          </a:p>
          <a:p>
            <a:pPr>
              <a:lnSpc>
                <a:spcPct val="150000"/>
              </a:lnSpc>
            </a:pPr>
            <a:endParaRPr lang="fr-FR" sz="2400" b="1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400" b="1" dirty="0"/>
              <a:t>Difficultés</a:t>
            </a:r>
            <a:r>
              <a:rPr lang="fr-FR" sz="2400" dirty="0"/>
              <a:t> : Terre argileuse difficile à amender</a:t>
            </a:r>
          </a:p>
        </p:txBody>
      </p:sp>
      <p:pic>
        <p:nvPicPr>
          <p:cNvPr id="4" name="Image 3" descr="Une image contenant plein air, nuage, ciel, sol&#10;&#10;Description générée automatiquement">
            <a:extLst>
              <a:ext uri="{FF2B5EF4-FFF2-40B4-BE49-F238E27FC236}">
                <a16:creationId xmlns:a16="http://schemas.microsoft.com/office/drawing/2014/main" id="{91801129-5749-4A85-D2FF-E77F4BBB9B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166256" y="5515964"/>
            <a:ext cx="2995034" cy="591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76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66DDF7C5-6044-1A3E-3A30-F765DF601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mur, intérieur, fenêtre, bâtiment&#10;&#10;Description générée automatiquement">
            <a:extLst>
              <a:ext uri="{FF2B5EF4-FFF2-40B4-BE49-F238E27FC236}">
                <a16:creationId xmlns:a16="http://schemas.microsoft.com/office/drawing/2014/main" id="{1754398F-CCD5-D1CE-0FDA-FCAC255A8D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8787" y="1403289"/>
            <a:ext cx="7541203" cy="3482885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FC0095FC-96B0-6FDD-C4F4-DB73DD043003}"/>
              </a:ext>
            </a:extLst>
          </p:cNvPr>
          <p:cNvSpPr txBox="1">
            <a:spLocks/>
          </p:cNvSpPr>
          <p:nvPr/>
        </p:nvSpPr>
        <p:spPr>
          <a:xfrm>
            <a:off x="674280" y="313543"/>
            <a:ext cx="17384100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b="1" dirty="0">
                <a:solidFill>
                  <a:srgbClr val="4BACC6"/>
                </a:solidFill>
              </a:rPr>
              <a:t>Matériaux</a:t>
            </a:r>
            <a:r>
              <a:rPr lang="fr-FR" dirty="0"/>
              <a:t> </a:t>
            </a:r>
            <a:r>
              <a:rPr lang="fr-FR" b="1" dirty="0">
                <a:solidFill>
                  <a:srgbClr val="4BACC6"/>
                </a:solidFill>
              </a:rPr>
              <a:t>- Améliorations et réduction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8F6BFB9-DB4A-429B-B9C4-6DFAF8F50AE8}"/>
              </a:ext>
            </a:extLst>
          </p:cNvPr>
          <p:cNvSpPr txBox="1"/>
          <p:nvPr/>
        </p:nvSpPr>
        <p:spPr>
          <a:xfrm>
            <a:off x="1509887" y="1941797"/>
            <a:ext cx="5305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Réemplois d’équipements de sanitaire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3001C08-E4E4-1335-83EB-9CF271115F11}"/>
              </a:ext>
            </a:extLst>
          </p:cNvPr>
          <p:cNvSpPr txBox="1"/>
          <p:nvPr/>
        </p:nvSpPr>
        <p:spPr>
          <a:xfrm>
            <a:off x="1509888" y="2527507"/>
            <a:ext cx="93644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Equipements sanitaires issue du réemploi pour les bureaux chercheurs </a:t>
            </a:r>
          </a:p>
          <a:p>
            <a:endParaRPr lang="fr-FR" sz="2000" dirty="0"/>
          </a:p>
          <a:p>
            <a:r>
              <a:rPr lang="fr-FR" sz="2000" dirty="0">
                <a:sym typeface="Wingdings" panose="05000000000000000000" pitchFamily="2" charset="2"/>
              </a:rPr>
              <a:t> </a:t>
            </a:r>
            <a:r>
              <a:rPr lang="fr-FR" sz="2000" b="1" dirty="0">
                <a:solidFill>
                  <a:schemeClr val="accent3"/>
                </a:solidFill>
                <a:sym typeface="Wingdings" panose="05000000000000000000" pitchFamily="2" charset="2"/>
              </a:rPr>
              <a:t>20 % des sanitaires du projet </a:t>
            </a:r>
            <a:endParaRPr lang="fr-FR" sz="2000" b="1" dirty="0">
              <a:solidFill>
                <a:schemeClr val="accent3"/>
              </a:solidFill>
            </a:endParaRPr>
          </a:p>
          <a:p>
            <a:endParaRPr lang="fr-FR" sz="20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7D0BCC7-7E71-3D4F-53F3-E5A38235D715}"/>
              </a:ext>
            </a:extLst>
          </p:cNvPr>
          <p:cNvSpPr txBox="1"/>
          <p:nvPr/>
        </p:nvSpPr>
        <p:spPr>
          <a:xfrm>
            <a:off x="1509887" y="4288733"/>
            <a:ext cx="71115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/>
              <a:t>Conservation de la clôture existante du projet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F73E27F-C3AB-647D-8080-D3B2F63814BF}"/>
              </a:ext>
            </a:extLst>
          </p:cNvPr>
          <p:cNvSpPr txBox="1"/>
          <p:nvPr/>
        </p:nvSpPr>
        <p:spPr>
          <a:xfrm>
            <a:off x="1509887" y="6457219"/>
            <a:ext cx="10174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Utilisations de treillis spéciaux (mise en place de 15% d’acier en moins)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0D0136-3952-05EC-3FA4-BE56BB206D18}"/>
              </a:ext>
            </a:extLst>
          </p:cNvPr>
          <p:cNvSpPr txBox="1"/>
          <p:nvPr/>
        </p:nvSpPr>
        <p:spPr>
          <a:xfrm>
            <a:off x="1509887" y="7211133"/>
            <a:ext cx="9617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è"/>
            </a:pPr>
            <a:r>
              <a:rPr lang="fr-FR" sz="2000" b="1" dirty="0">
                <a:solidFill>
                  <a:schemeClr val="accent3"/>
                </a:solidFill>
              </a:rPr>
              <a:t>Réduction de 48T d’acier mis en place (calcul forfaitaire)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endParaRPr lang="fr-FR" sz="2000" b="1" dirty="0">
              <a:solidFill>
                <a:schemeClr val="accent3"/>
              </a:solidFill>
            </a:endParaRPr>
          </a:p>
          <a:p>
            <a:r>
              <a:rPr lang="fr-FR" sz="2000" b="1" dirty="0">
                <a:solidFill>
                  <a:schemeClr val="tx1"/>
                </a:solidFill>
                <a:sym typeface="Wingdings" panose="05000000000000000000" pitchFamily="2" charset="2"/>
              </a:rPr>
              <a:t></a:t>
            </a:r>
            <a:r>
              <a:rPr lang="fr-FR" sz="2000" b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fr-FR" sz="2000" b="1" dirty="0">
                <a:solidFill>
                  <a:schemeClr val="accent3"/>
                </a:solidFill>
              </a:rPr>
              <a:t>Gain Carbone 48T x 3,36kg/Co2, soit 161,28 T de CO2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61C3C49-DCD3-21DB-F53B-0D54EA4B5755}"/>
              </a:ext>
            </a:extLst>
          </p:cNvPr>
          <p:cNvSpPr txBox="1"/>
          <p:nvPr/>
        </p:nvSpPr>
        <p:spPr>
          <a:xfrm>
            <a:off x="1509887" y="4935774"/>
            <a:ext cx="121436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Dérogation à la fiche de lot de l’aménageur afin de conserver une clôture réalisée 5 ans auparavant</a:t>
            </a:r>
          </a:p>
          <a:p>
            <a:r>
              <a:rPr lang="fr-FR" sz="2000" dirty="0"/>
              <a:t> </a:t>
            </a:r>
          </a:p>
          <a:p>
            <a:r>
              <a:rPr lang="fr-FR" sz="2000" dirty="0">
                <a:sym typeface="Wingdings" panose="05000000000000000000" pitchFamily="2" charset="2"/>
              </a:rPr>
              <a:t> </a:t>
            </a:r>
            <a:r>
              <a:rPr lang="fr-FR" sz="2000" b="1" dirty="0">
                <a:solidFill>
                  <a:schemeClr val="accent3"/>
                </a:solidFill>
              </a:rPr>
              <a:t>170ml de clôture</a:t>
            </a:r>
          </a:p>
          <a:p>
            <a:endParaRPr lang="fr-FR" sz="2000" dirty="0"/>
          </a:p>
        </p:txBody>
      </p:sp>
      <p:pic>
        <p:nvPicPr>
          <p:cNvPr id="1028" name="Picture 4" descr="Panneaux spéciaux &quot;avec recouvrements&quot;">
            <a:extLst>
              <a:ext uri="{FF2B5EF4-FFF2-40B4-BE49-F238E27FC236}">
                <a16:creationId xmlns:a16="http://schemas.microsoft.com/office/drawing/2014/main" id="{D4F660A6-80B5-B020-236C-94CCFAC06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8089" y="6138372"/>
            <a:ext cx="5510024" cy="352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093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Matériau composite, bâtiment, ciment, acier&#10;&#10;Description générée automatiquement">
            <a:extLst>
              <a:ext uri="{FF2B5EF4-FFF2-40B4-BE49-F238E27FC236}">
                <a16:creationId xmlns:a16="http://schemas.microsoft.com/office/drawing/2014/main" id="{FE159642-05A5-2672-9F0B-9FAD200721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6163" y="1402839"/>
            <a:ext cx="5856762" cy="3368669"/>
          </a:xfrm>
          <a:prstGeom prst="rect">
            <a:avLst/>
          </a:prstGeom>
        </p:spPr>
      </p:pic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720000" y="180000"/>
            <a:ext cx="173841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rgbClr val="4BACC6"/>
                </a:solidFill>
              </a:rPr>
              <a:t>Confort et santé - Qualité de vie, lumière naturelle</a:t>
            </a:r>
            <a:endParaRPr b="1" dirty="0">
              <a:solidFill>
                <a:srgbClr val="4BACC6"/>
              </a:solidFill>
            </a:endParaRPr>
          </a:p>
        </p:txBody>
      </p:sp>
      <p:pic>
        <p:nvPicPr>
          <p:cNvPr id="14" name="Image 13" descr="Une image contenant nuage, plein air, bâtiment, ciel&#10;&#10;Description générée automatiquement">
            <a:extLst>
              <a:ext uri="{FF2B5EF4-FFF2-40B4-BE49-F238E27FC236}">
                <a16:creationId xmlns:a16="http://schemas.microsoft.com/office/drawing/2014/main" id="{6FF0697A-94F4-45B8-9708-4B845E759A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524" y="1410617"/>
            <a:ext cx="4474639" cy="3368670"/>
          </a:xfrm>
          <a:prstGeom prst="rect">
            <a:avLst/>
          </a:prstGeom>
        </p:spPr>
      </p:pic>
      <p:pic>
        <p:nvPicPr>
          <p:cNvPr id="11" name="Image 10" descr="Une image contenant intérieur, sol, table, mur&#10;&#10;Description générée automatiquement">
            <a:extLst>
              <a:ext uri="{FF2B5EF4-FFF2-40B4-BE49-F238E27FC236}">
                <a16:creationId xmlns:a16="http://schemas.microsoft.com/office/drawing/2014/main" id="{E3308D8F-D0FF-7BA5-6F8D-95B46161A9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02925" y="1410617"/>
            <a:ext cx="5902496" cy="336867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8617D20-D982-BDE1-5B16-04017A4B6357}"/>
              </a:ext>
            </a:extLst>
          </p:cNvPr>
          <p:cNvSpPr txBox="1"/>
          <p:nvPr/>
        </p:nvSpPr>
        <p:spPr>
          <a:xfrm>
            <a:off x="9412050" y="5910121"/>
            <a:ext cx="869205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Pas de protections solaires extérieures possible pour le RDC façade EST donnant sur rue (vandalisme)</a:t>
            </a:r>
          </a:p>
          <a:p>
            <a:endParaRPr lang="fr-FR" sz="2400" dirty="0"/>
          </a:p>
          <a:p>
            <a:pPr lvl="3"/>
            <a:r>
              <a:rPr lang="fr-FR" sz="2400" b="1" dirty="0"/>
              <a:t>=&gt; Des protections solaires intérieures</a:t>
            </a:r>
            <a:r>
              <a:rPr lang="fr-FR" sz="2400" dirty="0"/>
              <a:t> et </a:t>
            </a:r>
            <a:r>
              <a:rPr lang="fr-FR" sz="2400" b="1" dirty="0"/>
              <a:t>alignement d’arbres</a:t>
            </a:r>
            <a:r>
              <a:rPr lang="fr-FR" sz="2400" dirty="0"/>
              <a:t> est prévu entre la voirie et le bâtiment par l’aménageur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Ajout </a:t>
            </a:r>
            <a:r>
              <a:rPr lang="fr-FR" sz="2400" b="1" dirty="0"/>
              <a:t>protection solaire sur skydome toiture </a:t>
            </a:r>
            <a:r>
              <a:rPr lang="fr-FR" sz="2400" dirty="0"/>
              <a:t>donnant sur un bureau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F29A657-51C7-A6A7-3906-E24E4906C6F4}"/>
              </a:ext>
            </a:extLst>
          </p:cNvPr>
          <p:cNvSpPr txBox="1"/>
          <p:nvPr/>
        </p:nvSpPr>
        <p:spPr>
          <a:xfrm>
            <a:off x="1025515" y="5949186"/>
            <a:ext cx="76490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Protections solaires extérieures type </a:t>
            </a:r>
            <a:r>
              <a:rPr lang="fr-FR" sz="2400" b="1" dirty="0"/>
              <a:t>brises soleils orientables </a:t>
            </a:r>
            <a:r>
              <a:rPr lang="fr-FR" sz="2400" dirty="0"/>
              <a:t>dans locaux à occupation continue</a:t>
            </a:r>
            <a:endParaRPr lang="fr-FR" sz="24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ym typeface="Wingdings" panose="05000000000000000000" pitchFamily="2" charset="2"/>
              </a:rPr>
              <a:t>Confort thermique =&gt; Nombreux châssis ouvrant en façade, ventilation de la rue intérieure via les ouvrants désenfumages motorisés </a:t>
            </a:r>
            <a:endParaRPr lang="fr-FR" sz="24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767E589-26A5-C5B1-8932-8722512BD9C4}"/>
              </a:ext>
            </a:extLst>
          </p:cNvPr>
          <p:cNvSpPr txBox="1"/>
          <p:nvPr/>
        </p:nvSpPr>
        <p:spPr>
          <a:xfrm>
            <a:off x="3213100" y="5163156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PROJET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774C0F0-F514-F948-A921-21967CD48023}"/>
              </a:ext>
            </a:extLst>
          </p:cNvPr>
          <p:cNvSpPr txBox="1"/>
          <p:nvPr/>
        </p:nvSpPr>
        <p:spPr>
          <a:xfrm>
            <a:off x="11152881" y="5163156"/>
            <a:ext cx="149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CHANTIER</a:t>
            </a:r>
          </a:p>
        </p:txBody>
      </p:sp>
    </p:spTree>
    <p:extLst>
      <p:ext uri="{BB962C8B-B14F-4D97-AF65-F5344CB8AC3E}">
        <p14:creationId xmlns:p14="http://schemas.microsoft.com/office/powerpoint/2010/main" val="1155178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D8C730-E082-A4EF-8333-AA1960218EA3}"/>
              </a:ext>
            </a:extLst>
          </p:cNvPr>
          <p:cNvSpPr txBox="1">
            <a:spLocks/>
          </p:cNvSpPr>
          <p:nvPr/>
        </p:nvSpPr>
        <p:spPr>
          <a:xfrm>
            <a:off x="801322" y="184431"/>
            <a:ext cx="17384100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b="1" dirty="0">
                <a:solidFill>
                  <a:srgbClr val="4BACC6"/>
                </a:solidFill>
              </a:rPr>
              <a:t>Gestion de projet - Gestion nuisances chantier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F46D0CD-94A6-7500-150A-08891A5276AB}"/>
              </a:ext>
            </a:extLst>
          </p:cNvPr>
          <p:cNvSpPr txBox="1"/>
          <p:nvPr/>
        </p:nvSpPr>
        <p:spPr>
          <a:xfrm>
            <a:off x="1576161" y="1386291"/>
            <a:ext cx="3320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Communication Riverain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0EFA40-83CB-BB8D-97A6-79439FA60DDA}"/>
              </a:ext>
            </a:extLst>
          </p:cNvPr>
          <p:cNvSpPr txBox="1"/>
          <p:nvPr/>
        </p:nvSpPr>
        <p:spPr>
          <a:xfrm>
            <a:off x="1031440" y="2016589"/>
            <a:ext cx="51625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/>
              <a:t>Réunion d’information </a:t>
            </a:r>
            <a:r>
              <a:rPr lang="fr-FR" sz="1800" dirty="0"/>
              <a:t>riverain au démarrage de l’opération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Mise en place d’une </a:t>
            </a:r>
            <a:r>
              <a:rPr lang="fr-FR" sz="1800" b="1" dirty="0"/>
              <a:t>boite aux lettres</a:t>
            </a:r>
          </a:p>
          <a:p>
            <a:endParaRPr lang="fr-FR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/>
              <a:t>Tableau d’affichage </a:t>
            </a:r>
            <a:r>
              <a:rPr lang="fr-FR" sz="1800" dirty="0"/>
              <a:t>avec PIC / Planning des nuisance sonore / Planning détaillé a 3 mois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10D0D66-B3BF-BBA9-113D-975E08CB842A}"/>
              </a:ext>
            </a:extLst>
          </p:cNvPr>
          <p:cNvSpPr txBox="1"/>
          <p:nvPr/>
        </p:nvSpPr>
        <p:spPr>
          <a:xfrm>
            <a:off x="6832427" y="1368266"/>
            <a:ext cx="4843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Demande particulière des riverains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B25745D-84B5-4CC2-A6BF-530725142CD4}"/>
              </a:ext>
            </a:extLst>
          </p:cNvPr>
          <p:cNvSpPr txBox="1"/>
          <p:nvPr/>
        </p:nvSpPr>
        <p:spPr>
          <a:xfrm>
            <a:off x="6491434" y="1909920"/>
            <a:ext cx="529437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Mise en place d’un </a:t>
            </a:r>
            <a:r>
              <a:rPr lang="fr-FR" sz="1800" b="1" dirty="0"/>
              <a:t>filet occultant </a:t>
            </a:r>
            <a:r>
              <a:rPr lang="fr-FR" sz="1800" dirty="0"/>
              <a:t>entre la base vie et le parking de Nexter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/>
              <a:t>Nettoyage régulier de la voirie </a:t>
            </a:r>
            <a:r>
              <a:rPr lang="fr-FR" sz="1800" dirty="0"/>
              <a:t>lors des phases de terrassement </a:t>
            </a:r>
          </a:p>
          <a:p>
            <a:endParaRPr lang="fr-FR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Problématique rencontrée concernant le stationnement des compagnons sur les trottoirs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/>
          </a:p>
          <a:p>
            <a:endParaRPr lang="fr-FR" sz="1600" dirty="0"/>
          </a:p>
        </p:txBody>
      </p:sp>
      <p:pic>
        <p:nvPicPr>
          <p:cNvPr id="8" name="Image 7" descr="Une image contenant bâtiment, plein air, fenêtre, cage&#10;&#10;Description générée automatiquement">
            <a:extLst>
              <a:ext uri="{FF2B5EF4-FFF2-40B4-BE49-F238E27FC236}">
                <a16:creationId xmlns:a16="http://schemas.microsoft.com/office/drawing/2014/main" id="{81E8C1FF-AC0D-B4AD-39C8-92FC3441DA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41458" y="4600190"/>
            <a:ext cx="3824539" cy="3955133"/>
          </a:xfrm>
          <a:prstGeom prst="rect">
            <a:avLst/>
          </a:prstGeom>
        </p:spPr>
      </p:pic>
      <p:pic>
        <p:nvPicPr>
          <p:cNvPr id="9" name="Image 8" descr="Une image contenant texte, écriture manuscrite, électroménager, réfrigérateur&#10;&#10;Description générée automatiquement">
            <a:extLst>
              <a:ext uri="{FF2B5EF4-FFF2-40B4-BE49-F238E27FC236}">
                <a16:creationId xmlns:a16="http://schemas.microsoft.com/office/drawing/2014/main" id="{6FC46D48-83D3-FE40-8B2F-0AE65CD6F8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37671" y="5041920"/>
            <a:ext cx="4976099" cy="3732074"/>
          </a:xfrm>
          <a:prstGeom prst="rect">
            <a:avLst/>
          </a:prstGeom>
        </p:spPr>
      </p:pic>
      <p:pic>
        <p:nvPicPr>
          <p:cNvPr id="10" name="Image 9" descr="Une image contenant plein air, plante, bâtiment, arbre&#10;&#10;Description générée automatiquement">
            <a:extLst>
              <a:ext uri="{FF2B5EF4-FFF2-40B4-BE49-F238E27FC236}">
                <a16:creationId xmlns:a16="http://schemas.microsoft.com/office/drawing/2014/main" id="{8DAA82A7-56C1-46A5-8D01-F747426F68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148448" y="5086790"/>
            <a:ext cx="4976101" cy="373207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E312517-888D-E1F9-14E3-3C13F40A9C6B}"/>
              </a:ext>
            </a:extLst>
          </p:cNvPr>
          <p:cNvSpPr txBox="1"/>
          <p:nvPr/>
        </p:nvSpPr>
        <p:spPr>
          <a:xfrm>
            <a:off x="12363995" y="1368266"/>
            <a:ext cx="5013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Management Chantier à faible nuisance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D5F44C0-CB19-7FDD-53D9-1A709E82AB87}"/>
              </a:ext>
            </a:extLst>
          </p:cNvPr>
          <p:cNvSpPr txBox="1"/>
          <p:nvPr/>
        </p:nvSpPr>
        <p:spPr>
          <a:xfrm>
            <a:off x="12083266" y="2142360"/>
            <a:ext cx="5294371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Réunion Bimestriel AMO / MOE / Entreprise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Réunion Mensuel MOE / Entreprise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Désignation d’un </a:t>
            </a:r>
            <a:r>
              <a:rPr lang="fr-FR" sz="1800" b="1" dirty="0"/>
              <a:t>référent environnement </a:t>
            </a:r>
            <a:r>
              <a:rPr lang="fr-FR" sz="1800" dirty="0"/>
              <a:t>pour toutes les entreprises intervenant sur le chantier </a:t>
            </a:r>
          </a:p>
          <a:p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73391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sol, véhicule, bâtiment&#10;&#10;Description générée automatiquement">
            <a:extLst>
              <a:ext uri="{FF2B5EF4-FFF2-40B4-BE49-F238E27FC236}">
                <a16:creationId xmlns:a16="http://schemas.microsoft.com/office/drawing/2014/main" id="{AA6F7D31-B5B0-3875-1B44-7DE60369A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684" y="1993525"/>
            <a:ext cx="4243054" cy="417866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5FBC5D9-1AFD-8D6E-EDFC-B5E111742356}"/>
              </a:ext>
            </a:extLst>
          </p:cNvPr>
          <p:cNvSpPr txBox="1"/>
          <p:nvPr/>
        </p:nvSpPr>
        <p:spPr>
          <a:xfrm>
            <a:off x="1819855" y="1363746"/>
            <a:ext cx="3619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Gestion des laitances béton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A2BE86E-7D1D-630D-BC38-00FB6760C7DB}"/>
              </a:ext>
            </a:extLst>
          </p:cNvPr>
          <p:cNvSpPr txBox="1"/>
          <p:nvPr/>
        </p:nvSpPr>
        <p:spPr>
          <a:xfrm>
            <a:off x="1044362" y="6719005"/>
            <a:ext cx="4797638" cy="2323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/>
              <a:t>• Mise en place de podium de lavage en circuit fermé</a:t>
            </a:r>
          </a:p>
          <a:p>
            <a:endParaRPr lang="fr-FR" sz="1800" dirty="0"/>
          </a:p>
          <a:p>
            <a:r>
              <a:rPr lang="fr-FR" sz="1800" dirty="0"/>
              <a:t>• Nettoyage des tubes des camions pompes dans des bacs de rétention dédiés puis évacuation de l'eau viciées par évaporation et mise à la benne du béton après évaporation de l’eau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2898A80-2777-46A5-D7B3-75181742B8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2070" y="2061837"/>
            <a:ext cx="3670301" cy="244391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B2F1689-AEE4-CC4B-5F83-78AD049DFBE0}"/>
              </a:ext>
            </a:extLst>
          </p:cNvPr>
          <p:cNvSpPr txBox="1"/>
          <p:nvPr/>
        </p:nvSpPr>
        <p:spPr>
          <a:xfrm>
            <a:off x="6397994" y="1356252"/>
            <a:ext cx="4795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Stockage des matériaux dangereux </a:t>
            </a:r>
          </a:p>
        </p:txBody>
      </p:sp>
      <p:pic>
        <p:nvPicPr>
          <p:cNvPr id="11" name="Image 10" descr="Une image contenant plein air, bâtiment, ciel, texte&#10;&#10;Description générée automatiquement">
            <a:extLst>
              <a:ext uri="{FF2B5EF4-FFF2-40B4-BE49-F238E27FC236}">
                <a16:creationId xmlns:a16="http://schemas.microsoft.com/office/drawing/2014/main" id="{C52A894D-806D-4FE7-2FCE-2234609211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90742" y="5578117"/>
            <a:ext cx="3606773" cy="401303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08DC779-C5E6-3B7C-4B41-03553BE4F7A1}"/>
              </a:ext>
            </a:extLst>
          </p:cNvPr>
          <p:cNvSpPr txBox="1"/>
          <p:nvPr/>
        </p:nvSpPr>
        <p:spPr>
          <a:xfrm>
            <a:off x="6799434" y="4977844"/>
            <a:ext cx="3789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Mise à disposition de cuve pour le gasoil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85B5805-6C6A-6B88-FC2B-EE9C1AEFA1EE}"/>
              </a:ext>
            </a:extLst>
          </p:cNvPr>
          <p:cNvSpPr txBox="1"/>
          <p:nvPr/>
        </p:nvSpPr>
        <p:spPr>
          <a:xfrm>
            <a:off x="11798132" y="1408077"/>
            <a:ext cx="4953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Attention particulière au risque d’enfouissement de déchets au niveau des patios</a:t>
            </a:r>
          </a:p>
        </p:txBody>
      </p:sp>
      <p:pic>
        <p:nvPicPr>
          <p:cNvPr id="15" name="Image 14" descr="Une image contenant Matériau composite, bâtiment, ciment, Fondations&#10;&#10;Description générée automatiquement">
            <a:extLst>
              <a:ext uri="{FF2B5EF4-FFF2-40B4-BE49-F238E27FC236}">
                <a16:creationId xmlns:a16="http://schemas.microsoft.com/office/drawing/2014/main" id="{5B0C9142-0660-8906-184B-01D811C31E3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775869" y="3755905"/>
            <a:ext cx="4904188" cy="3678141"/>
          </a:xfrm>
          <a:prstGeom prst="rect">
            <a:avLst/>
          </a:prstGeom>
        </p:spPr>
      </p:pic>
      <p:pic>
        <p:nvPicPr>
          <p:cNvPr id="13" name="Image 12" descr="Une image contenant plein air, bâtiment, architecture, fenêtre&#10;&#10;Description générée automatiquement">
            <a:extLst>
              <a:ext uri="{FF2B5EF4-FFF2-40B4-BE49-F238E27FC236}">
                <a16:creationId xmlns:a16="http://schemas.microsoft.com/office/drawing/2014/main" id="{C616E678-E8AD-41DD-B17F-499F14FD0A6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303187" y="3755904"/>
            <a:ext cx="4904189" cy="3678142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F928B104-0B91-C5D5-C494-E46ECD649338}"/>
              </a:ext>
            </a:extLst>
          </p:cNvPr>
          <p:cNvSpPr txBox="1">
            <a:spLocks/>
          </p:cNvSpPr>
          <p:nvPr/>
        </p:nvSpPr>
        <p:spPr>
          <a:xfrm>
            <a:off x="749981" y="160072"/>
            <a:ext cx="17384100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b="1" dirty="0">
                <a:solidFill>
                  <a:srgbClr val="4BACC6"/>
                </a:solidFill>
              </a:rPr>
              <a:t>Gestion de projet - Gestion nuisances chantier </a:t>
            </a:r>
          </a:p>
        </p:txBody>
      </p:sp>
    </p:spTree>
    <p:extLst>
      <p:ext uri="{BB962C8B-B14F-4D97-AF65-F5344CB8AC3E}">
        <p14:creationId xmlns:p14="http://schemas.microsoft.com/office/powerpoint/2010/main" val="1053883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161BFA-A3C4-FBB9-ABEC-48839C23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0000"/>
            <a:ext cx="17384100" cy="954077"/>
          </a:xfrm>
        </p:spPr>
        <p:txBody>
          <a:bodyPr/>
          <a:lstStyle/>
          <a:p>
            <a:r>
              <a:rPr lang="fr-FR" b="1" dirty="0">
                <a:solidFill>
                  <a:srgbClr val="4BACC6"/>
                </a:solidFill>
              </a:rPr>
              <a:t>Réduction de la pénibilité – intelligence de chantier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515B917-CDB4-BCD3-3A11-B8E7E5C2AB23}"/>
              </a:ext>
            </a:extLst>
          </p:cNvPr>
          <p:cNvSpPr txBox="1"/>
          <p:nvPr/>
        </p:nvSpPr>
        <p:spPr>
          <a:xfrm>
            <a:off x="780964" y="1266269"/>
            <a:ext cx="2954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/>
              <a:t>Utilisation de chariot de ripage pour tour d’étaiement </a:t>
            </a:r>
          </a:p>
        </p:txBody>
      </p:sp>
      <p:pic>
        <p:nvPicPr>
          <p:cNvPr id="4" name="Image 3" descr="Une image contenant acier, échafaudage, ingénierie, Matériau composite&#10;&#10;Description générée automatiquement">
            <a:extLst>
              <a:ext uri="{FF2B5EF4-FFF2-40B4-BE49-F238E27FC236}">
                <a16:creationId xmlns:a16="http://schemas.microsoft.com/office/drawing/2014/main" id="{75268469-5076-780F-B0B3-9EF4B2ECFB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b="-1"/>
          <a:stretch/>
        </p:blipFill>
        <p:spPr>
          <a:xfrm rot="5400000">
            <a:off x="297256" y="3144996"/>
            <a:ext cx="4134471" cy="2728276"/>
          </a:xfrm>
          <a:prstGeom prst="rect">
            <a:avLst/>
          </a:prstGeom>
        </p:spPr>
      </p:pic>
      <p:pic>
        <p:nvPicPr>
          <p:cNvPr id="5" name="Image 4" descr="Une image contenant ciel, bâtiment, Matériau composite, plein air&#10;&#10;Description générée automatiquement">
            <a:extLst>
              <a:ext uri="{FF2B5EF4-FFF2-40B4-BE49-F238E27FC236}">
                <a16:creationId xmlns:a16="http://schemas.microsoft.com/office/drawing/2014/main" id="{AB8A6E28-C749-41CD-93DF-B2BDE03D24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94162" y="2648831"/>
            <a:ext cx="2423390" cy="2009527"/>
          </a:xfrm>
          <a:prstGeom prst="rect">
            <a:avLst/>
          </a:prstGeom>
        </p:spPr>
      </p:pic>
      <p:pic>
        <p:nvPicPr>
          <p:cNvPr id="6" name="Image 5" descr="Une image contenant bâtiment, plein air, sol&#10;&#10;Description générée automatiquement">
            <a:extLst>
              <a:ext uri="{FF2B5EF4-FFF2-40B4-BE49-F238E27FC236}">
                <a16:creationId xmlns:a16="http://schemas.microsoft.com/office/drawing/2014/main" id="{478578AE-E854-7D6F-4DCE-C351AC2187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281762" y="2133838"/>
            <a:ext cx="2681657" cy="333767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5FDDAE8-82BC-11E0-02AB-D24EA3A5627A}"/>
              </a:ext>
            </a:extLst>
          </p:cNvPr>
          <p:cNvSpPr txBox="1"/>
          <p:nvPr/>
        </p:nvSpPr>
        <p:spPr>
          <a:xfrm>
            <a:off x="4228432" y="1647569"/>
            <a:ext cx="2954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/>
              <a:t>Mise à disposition de bennes passes portes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EF5BC4D-54C0-7A74-1574-62BFFA26161F}"/>
              </a:ext>
            </a:extLst>
          </p:cNvPr>
          <p:cNvSpPr txBox="1"/>
          <p:nvPr/>
        </p:nvSpPr>
        <p:spPr>
          <a:xfrm>
            <a:off x="8039541" y="1551896"/>
            <a:ext cx="2954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/>
              <a:t>Mise à disposition de bennes a gravats</a:t>
            </a:r>
          </a:p>
        </p:txBody>
      </p:sp>
      <p:pic>
        <p:nvPicPr>
          <p:cNvPr id="11" name="Image 10" descr="Une image contenant ciel, plein air, nuage, construction&#10;&#10;Description générée automatiquement">
            <a:extLst>
              <a:ext uri="{FF2B5EF4-FFF2-40B4-BE49-F238E27FC236}">
                <a16:creationId xmlns:a16="http://schemas.microsoft.com/office/drawing/2014/main" id="{00EF1E0C-2C37-5776-2745-F9C8B07282F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0154" y="2759096"/>
            <a:ext cx="4791601" cy="3593701"/>
          </a:xfrm>
          <a:prstGeom prst="rect">
            <a:avLst/>
          </a:prstGeom>
        </p:spPr>
      </p:pic>
      <p:pic>
        <p:nvPicPr>
          <p:cNvPr id="12" name="Image 11" descr="Une image contenant Poubelle, poubelle, déchets, sol&#10;&#10;Description générée automatiquement">
            <a:extLst>
              <a:ext uri="{FF2B5EF4-FFF2-40B4-BE49-F238E27FC236}">
                <a16:creationId xmlns:a16="http://schemas.microsoft.com/office/drawing/2014/main" id="{6FC0BCCA-0053-580C-A4ED-BBD3826C25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9924" y="5811948"/>
            <a:ext cx="3251868" cy="229850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A06C8C9-D4E4-3180-A111-CE0610FBE3DE}"/>
              </a:ext>
            </a:extLst>
          </p:cNvPr>
          <p:cNvSpPr txBox="1"/>
          <p:nvPr/>
        </p:nvSpPr>
        <p:spPr>
          <a:xfrm>
            <a:off x="4228432" y="5005741"/>
            <a:ext cx="2954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/>
              <a:t>Mise à disposition de poubelles roulantes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8E7A6B4-45BE-A3D4-E72A-1C39373E3E91}"/>
              </a:ext>
            </a:extLst>
          </p:cNvPr>
          <p:cNvSpPr txBox="1"/>
          <p:nvPr/>
        </p:nvSpPr>
        <p:spPr>
          <a:xfrm>
            <a:off x="12340154" y="1411076"/>
            <a:ext cx="5041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/>
              <a:t>Mise à disposition de rack de stockage verticaux pour TS</a:t>
            </a:r>
          </a:p>
          <a:p>
            <a:pPr algn="ctr"/>
            <a:r>
              <a:rPr lang="fr-FR" sz="1800" b="1" dirty="0"/>
              <a:t>Et mode opératoire spécifique pour le ferraillage grande hauteur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A6A84E9-8734-1883-AE82-049CDAA02318}"/>
              </a:ext>
            </a:extLst>
          </p:cNvPr>
          <p:cNvSpPr txBox="1"/>
          <p:nvPr/>
        </p:nvSpPr>
        <p:spPr>
          <a:xfrm>
            <a:off x="8104817" y="5678682"/>
            <a:ext cx="2954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/>
              <a:t>Mise en service anticipée des ascenseurs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E56A302-4AC1-DE3B-379A-916323EA13EC}"/>
              </a:ext>
            </a:extLst>
          </p:cNvPr>
          <p:cNvSpPr txBox="1"/>
          <p:nvPr/>
        </p:nvSpPr>
        <p:spPr>
          <a:xfrm>
            <a:off x="13196270" y="6573480"/>
            <a:ext cx="3329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/>
              <a:t>Utilisation systématique de nacelle élévatrice au RDC</a:t>
            </a:r>
          </a:p>
        </p:txBody>
      </p:sp>
      <p:pic>
        <p:nvPicPr>
          <p:cNvPr id="10" name="Image 9" descr="Une image contenant mur, intérieur, Rectangle, plâtre&#10;&#10;Description générée automatiquement">
            <a:extLst>
              <a:ext uri="{FF2B5EF4-FFF2-40B4-BE49-F238E27FC236}">
                <a16:creationId xmlns:a16="http://schemas.microsoft.com/office/drawing/2014/main" id="{E232D103-6F26-1A32-0C24-DBBD8E29C1C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166140" y="6312456"/>
            <a:ext cx="3051669" cy="3476441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87939E09-9435-31F0-0655-D310378257C1}"/>
              </a:ext>
            </a:extLst>
          </p:cNvPr>
          <p:cNvSpPr txBox="1"/>
          <p:nvPr/>
        </p:nvSpPr>
        <p:spPr>
          <a:xfrm>
            <a:off x="699655" y="6731336"/>
            <a:ext cx="3329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/>
              <a:t>Préfabrication des panneaux bardage bois avec atelier au sol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25891F9-71B7-DF5B-9B6E-9F15D62C3C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7061" y="7654666"/>
            <a:ext cx="2954855" cy="215152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5FC7F79-1A2E-5476-6DFA-A70D60B8D4F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77267" y="7219811"/>
            <a:ext cx="3837358" cy="263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77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1;p32">
            <a:extLst>
              <a:ext uri="{FF2B5EF4-FFF2-40B4-BE49-F238E27FC236}">
                <a16:creationId xmlns:a16="http://schemas.microsoft.com/office/drawing/2014/main" id="{D7992082-0E5C-4644-061B-4634C66B33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180000"/>
            <a:ext cx="173841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rgbClr val="4BACC6"/>
                </a:solidFill>
              </a:rPr>
              <a:t>Gestion de projet - Consommations chantier</a:t>
            </a:r>
            <a:endParaRPr b="1" dirty="0">
              <a:solidFill>
                <a:srgbClr val="4BACC6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D58F395-24D0-10A0-3635-9A28804E4055}"/>
              </a:ext>
            </a:extLst>
          </p:cNvPr>
          <p:cNvSpPr txBox="1"/>
          <p:nvPr/>
        </p:nvSpPr>
        <p:spPr>
          <a:xfrm>
            <a:off x="11085171" y="1388754"/>
            <a:ext cx="3918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Consommation d’eau (m3)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099D922-0236-6BA4-E7F9-58ADC9F6F318}"/>
              </a:ext>
            </a:extLst>
          </p:cNvPr>
          <p:cNvSpPr txBox="1"/>
          <p:nvPr/>
        </p:nvSpPr>
        <p:spPr>
          <a:xfrm>
            <a:off x="2007664" y="1388754"/>
            <a:ext cx="5268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Consommation électrique (kWh)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DE5FCCE-0BF9-7887-9643-D327139E1F27}"/>
              </a:ext>
            </a:extLst>
          </p:cNvPr>
          <p:cNvSpPr txBox="1"/>
          <p:nvPr/>
        </p:nvSpPr>
        <p:spPr>
          <a:xfrm>
            <a:off x="1101892" y="6086911"/>
            <a:ext cx="69788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Base vie phase 1 600m²</a:t>
            </a:r>
          </a:p>
          <a:p>
            <a:r>
              <a:rPr lang="fr-FR" sz="2000" dirty="0"/>
              <a:t>Base vie phase deux 1215m²</a:t>
            </a:r>
          </a:p>
          <a:p>
            <a:r>
              <a:rPr lang="fr-FR" sz="2000" dirty="0"/>
              <a:t>Effectif moyen 82 personne / Effectif max 160 personnes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37BF6AB-06C7-89C7-1E06-3A7BD38E997D}"/>
              </a:ext>
            </a:extLst>
          </p:cNvPr>
          <p:cNvSpPr txBox="1"/>
          <p:nvPr/>
        </p:nvSpPr>
        <p:spPr>
          <a:xfrm>
            <a:off x="9408074" y="6043986"/>
            <a:ext cx="8696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Les pics de conso d’eau </a:t>
            </a:r>
            <a:r>
              <a:rPr lang="fr-FR" sz="2000" dirty="0">
                <a:sym typeface="Wingdings" panose="05000000000000000000" pitchFamily="2" charset="2"/>
              </a:rPr>
              <a:t> </a:t>
            </a:r>
            <a:r>
              <a:rPr lang="fr-FR" sz="2000" dirty="0"/>
              <a:t>nettoyage de voirie et des véhicules a fait l’objet d’un piquage sur le réseau d’eau de la base vie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68353BA-FD8E-E199-E7B3-9E09B0C0A5CB}"/>
              </a:ext>
            </a:extLst>
          </p:cNvPr>
          <p:cNvSpPr txBox="1"/>
          <p:nvPr/>
        </p:nvSpPr>
        <p:spPr>
          <a:xfrm>
            <a:off x="1101893" y="7402949"/>
            <a:ext cx="4128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Test d’étanchéité à l’eau des toitures terrasses avec de l’eau de pluies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D5E8E3B-CB12-01AC-D118-E2E7D6625DAF}"/>
              </a:ext>
            </a:extLst>
          </p:cNvPr>
          <p:cNvSpPr txBox="1"/>
          <p:nvPr/>
        </p:nvSpPr>
        <p:spPr>
          <a:xfrm>
            <a:off x="6936702" y="7402949"/>
            <a:ext cx="3993270" cy="131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Réduction de la consommation d’eau d’environ 700m3 soit </a:t>
            </a:r>
            <a:r>
              <a:rPr lang="fr-FR" sz="2000" b="1" dirty="0"/>
              <a:t>28% de la consommation total de l’opération </a:t>
            </a:r>
          </a:p>
        </p:txBody>
      </p:sp>
      <p:pic>
        <p:nvPicPr>
          <p:cNvPr id="10" name="Image 9" descr="Une image contenant plein air, nuage, ciel, sol&#10;&#10;Description générée automatiquement">
            <a:extLst>
              <a:ext uri="{FF2B5EF4-FFF2-40B4-BE49-F238E27FC236}">
                <a16:creationId xmlns:a16="http://schemas.microsoft.com/office/drawing/2014/main" id="{E9147782-89A0-A948-2F26-665E6CE095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5896" y="6888361"/>
            <a:ext cx="3670300" cy="2752725"/>
          </a:xfrm>
          <a:prstGeom prst="rect">
            <a:avLst/>
          </a:prstGeom>
        </p:spPr>
      </p:pic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704140D2-2544-CEF4-E2E8-B09036A35819}"/>
              </a:ext>
            </a:extLst>
          </p:cNvPr>
          <p:cNvSpPr/>
          <p:nvPr/>
        </p:nvSpPr>
        <p:spPr>
          <a:xfrm>
            <a:off x="5604315" y="8033300"/>
            <a:ext cx="647700" cy="3539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0149AA5F-12E1-3868-9F3C-A24FCCD9391C}"/>
              </a:ext>
            </a:extLst>
          </p:cNvPr>
          <p:cNvSpPr/>
          <p:nvPr/>
        </p:nvSpPr>
        <p:spPr>
          <a:xfrm>
            <a:off x="11351299" y="7910781"/>
            <a:ext cx="647700" cy="3539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1E7B8AB-183D-05AF-A23F-F822303090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663" y="1865773"/>
            <a:ext cx="6978859" cy="414422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2C1B845-AED8-7411-9AEF-397820E58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8074" y="1785377"/>
            <a:ext cx="7136336" cy="425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51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AAEB0A-B15A-43A6-6B25-6123F8835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0000"/>
            <a:ext cx="17384100" cy="954077"/>
          </a:xfrm>
        </p:spPr>
        <p:txBody>
          <a:bodyPr/>
          <a:lstStyle/>
          <a:p>
            <a:r>
              <a:rPr lang="fr-FR" b="1" dirty="0">
                <a:solidFill>
                  <a:srgbClr val="4BACC6"/>
                </a:solidFill>
              </a:rPr>
              <a:t>Gestion de projet - Réduction des déchets </a:t>
            </a:r>
          </a:p>
        </p:txBody>
      </p:sp>
      <p:pic>
        <p:nvPicPr>
          <p:cNvPr id="3" name="Image 2" descr="Une image contenant plein air, bâtiment, sol, véhicule&#10;&#10;Description générée automatiquement">
            <a:extLst>
              <a:ext uri="{FF2B5EF4-FFF2-40B4-BE49-F238E27FC236}">
                <a16:creationId xmlns:a16="http://schemas.microsoft.com/office/drawing/2014/main" id="{F2826676-4207-25DE-CD35-E6E6D08A90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5824" y="1678492"/>
            <a:ext cx="5247763" cy="365248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DD1C6C3-BC3B-EA5B-3F75-87631F5EA782}"/>
              </a:ext>
            </a:extLst>
          </p:cNvPr>
          <p:cNvSpPr txBox="1"/>
          <p:nvPr/>
        </p:nvSpPr>
        <p:spPr>
          <a:xfrm>
            <a:off x="1492601" y="1210071"/>
            <a:ext cx="5247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Récupération des palettes non normées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9E1F67E-460B-2D84-3497-757E44E2FA2D}"/>
              </a:ext>
            </a:extLst>
          </p:cNvPr>
          <p:cNvSpPr txBox="1"/>
          <p:nvPr/>
        </p:nvSpPr>
        <p:spPr>
          <a:xfrm>
            <a:off x="10642637" y="1177818"/>
            <a:ext cx="3907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Tri des déchets à la source</a:t>
            </a:r>
          </a:p>
        </p:txBody>
      </p:sp>
      <p:pic>
        <p:nvPicPr>
          <p:cNvPr id="6" name="Image 5" descr="Une image contenant bâtiment, plein air, construction, Matériau composite&#10;&#10;Description générée automatiquement">
            <a:extLst>
              <a:ext uri="{FF2B5EF4-FFF2-40B4-BE49-F238E27FC236}">
                <a16:creationId xmlns:a16="http://schemas.microsoft.com/office/drawing/2014/main" id="{A753A03F-AB5B-3567-03BB-989115494A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0770883" y="2134887"/>
            <a:ext cx="3651162" cy="2738372"/>
          </a:xfrm>
          <a:prstGeom prst="rect">
            <a:avLst/>
          </a:prstGeom>
        </p:spPr>
      </p:pic>
      <p:pic>
        <p:nvPicPr>
          <p:cNvPr id="7" name="Image 6" descr="Une image contenant bâtiment, plein air, maison, ciment&#10;&#10;Description générée automatiquement">
            <a:extLst>
              <a:ext uri="{FF2B5EF4-FFF2-40B4-BE49-F238E27FC236}">
                <a16:creationId xmlns:a16="http://schemas.microsoft.com/office/drawing/2014/main" id="{CE022310-6C1A-454B-FEA3-E953A7597B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4452130" y="2134889"/>
            <a:ext cx="3651164" cy="2738373"/>
          </a:xfrm>
          <a:prstGeom prst="rect">
            <a:avLst/>
          </a:prstGeom>
        </p:spPr>
      </p:pic>
      <p:pic>
        <p:nvPicPr>
          <p:cNvPr id="8" name="Image 7" descr="Une image contenant nuage, plein air, ciel, foin&#10;&#10;Description générée automatiquement">
            <a:extLst>
              <a:ext uri="{FF2B5EF4-FFF2-40B4-BE49-F238E27FC236}">
                <a16:creationId xmlns:a16="http://schemas.microsoft.com/office/drawing/2014/main" id="{996622BE-7C30-9291-956A-8980A2B9466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7089634" y="2134889"/>
            <a:ext cx="3651164" cy="2738373"/>
          </a:xfrm>
          <a:prstGeom prst="rect">
            <a:avLst/>
          </a:prstGeom>
        </p:spPr>
      </p:pic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F5F08EFF-BB9A-8868-05DF-9D6504314A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7222640"/>
              </p:ext>
            </p:extLst>
          </p:nvPr>
        </p:nvGraphicFramePr>
        <p:xfrm>
          <a:off x="345224" y="5768147"/>
          <a:ext cx="9933781" cy="3689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id="{C3D5646B-A35D-39F1-7C77-0877A2ECCC6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2637" y="5609639"/>
            <a:ext cx="5819088" cy="409157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F083DD-BAB4-BFB8-E551-7F6CE166CE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6275" y="6331902"/>
            <a:ext cx="5024154" cy="345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429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68221E-339A-2022-FF6F-35330A7F5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0000"/>
            <a:ext cx="17384100" cy="954077"/>
          </a:xfrm>
        </p:spPr>
        <p:txBody>
          <a:bodyPr/>
          <a:lstStyle/>
          <a:p>
            <a:r>
              <a:rPr lang="fr-FR" b="1" dirty="0">
                <a:solidFill>
                  <a:srgbClr val="4BACC6"/>
                </a:solidFill>
              </a:rPr>
              <a:t>Gestion de projet - Communication / Visites extérieures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3C31259-E6D0-DF9E-3CEC-724C71463BF8}"/>
              </a:ext>
            </a:extLst>
          </p:cNvPr>
          <p:cNvSpPr txBox="1"/>
          <p:nvPr/>
        </p:nvSpPr>
        <p:spPr>
          <a:xfrm>
            <a:off x="3832080" y="1303589"/>
            <a:ext cx="3679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Première Pierre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4577D7D-48F9-E687-D419-122D71810AD8}"/>
              </a:ext>
            </a:extLst>
          </p:cNvPr>
          <p:cNvSpPr txBox="1"/>
          <p:nvPr/>
        </p:nvSpPr>
        <p:spPr>
          <a:xfrm>
            <a:off x="11267803" y="1320414"/>
            <a:ext cx="4699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Célébration de fin de G.O</a:t>
            </a:r>
          </a:p>
        </p:txBody>
      </p:sp>
      <p:pic>
        <p:nvPicPr>
          <p:cNvPr id="6" name="Image 5" descr="Une image contenant tente, personnes, habits, homme&#10;&#10;Description générée automatiquement">
            <a:extLst>
              <a:ext uri="{FF2B5EF4-FFF2-40B4-BE49-F238E27FC236}">
                <a16:creationId xmlns:a16="http://schemas.microsoft.com/office/drawing/2014/main" id="{3F913F23-3A1E-022C-BBF5-8B23454C11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8581" y="1845665"/>
            <a:ext cx="6646492" cy="367260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C0C7539-D8F1-0AD8-01A6-709C61D2077D}"/>
              </a:ext>
            </a:extLst>
          </p:cNvPr>
          <p:cNvSpPr txBox="1"/>
          <p:nvPr/>
        </p:nvSpPr>
        <p:spPr>
          <a:xfrm>
            <a:off x="2106961" y="5979572"/>
            <a:ext cx="6460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Tournée des Talents des Métiers de Demain </a:t>
            </a:r>
          </a:p>
        </p:txBody>
      </p:sp>
      <p:pic>
        <p:nvPicPr>
          <p:cNvPr id="8" name="Image 7" descr="Une image contenant ciel, plein air, habits, personne&#10;&#10;Description générée automatiquement">
            <a:extLst>
              <a:ext uri="{FF2B5EF4-FFF2-40B4-BE49-F238E27FC236}">
                <a16:creationId xmlns:a16="http://schemas.microsoft.com/office/drawing/2014/main" id="{CF4D2CB6-5B69-BF35-7C24-36180EC2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1445" y="6504823"/>
            <a:ext cx="6935780" cy="325040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5D3230F-F8C9-5D70-039E-EC0864F94A56}"/>
              </a:ext>
            </a:extLst>
          </p:cNvPr>
          <p:cNvSpPr txBox="1"/>
          <p:nvPr/>
        </p:nvSpPr>
        <p:spPr>
          <a:xfrm>
            <a:off x="11059728" y="5979572"/>
            <a:ext cx="5115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Présentation des façades à l’ABF</a:t>
            </a:r>
          </a:p>
        </p:txBody>
      </p:sp>
      <p:pic>
        <p:nvPicPr>
          <p:cNvPr id="10" name="Picture 3" descr="A building with many windows&#10;&#10;Description automatically generated">
            <a:extLst>
              <a:ext uri="{FF2B5EF4-FFF2-40B4-BE49-F238E27FC236}">
                <a16:creationId xmlns:a16="http://schemas.microsoft.com/office/drawing/2014/main" id="{4E3E8506-06F0-D5D0-6AEB-1D9B4F5BE5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8582" y="6552232"/>
            <a:ext cx="6646492" cy="287453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757E2D5-0DE3-2D24-0BC2-7B0FC70978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5305" y="1845665"/>
            <a:ext cx="5807264" cy="367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54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/>
          <p:nvPr/>
        </p:nvSpPr>
        <p:spPr>
          <a:xfrm>
            <a:off x="9783573" y="5579975"/>
            <a:ext cx="390938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Elodie JARD</a:t>
            </a:r>
            <a:endParaRPr lang="fr-FR" sz="2400" b="1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chemeClr val="dk1"/>
                </a:solidFill>
              </a:rPr>
              <a:t>Cheffe de projet Durabilité et Energie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chemeClr val="dk1"/>
                </a:solidFill>
              </a:rPr>
              <a:t>CAP TERRE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chemeClr val="dk1"/>
                </a:solidFill>
              </a:rPr>
              <a:t>Accompagnatrice BDF</a:t>
            </a:r>
            <a:endParaRPr b="1" dirty="0"/>
          </a:p>
        </p:txBody>
      </p:sp>
      <p:sp>
        <p:nvSpPr>
          <p:cNvPr id="49" name="Google Shape;49;p9"/>
          <p:cNvSpPr txBox="1"/>
          <p:nvPr/>
        </p:nvSpPr>
        <p:spPr>
          <a:xfrm>
            <a:off x="3338881" y="2685143"/>
            <a:ext cx="6140596" cy="2154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rgbClr val="C1DF1B"/>
                </a:solidFill>
              </a:rPr>
              <a:t>Thomas BERNARDEAU</a:t>
            </a:r>
            <a:endParaRPr b="1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chemeClr val="dk1"/>
                </a:solidFill>
              </a:rPr>
              <a:t>Chef de Projets Grands projets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chemeClr val="dk1"/>
                </a:solidFill>
              </a:rPr>
              <a:t>Direction des Bâtiments Unifiée</a:t>
            </a:r>
          </a:p>
          <a:p>
            <a:pPr algn="ctr"/>
            <a:r>
              <a:rPr lang="fr-FR" sz="2400" dirty="0">
                <a:solidFill>
                  <a:schemeClr val="dk1"/>
                </a:solidFill>
              </a:rPr>
              <a:t>D</a:t>
            </a:r>
            <a:r>
              <a:rPr lang="fr-FR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épartement des Yvelines</a:t>
            </a:r>
          </a:p>
          <a:p>
            <a:pPr algn="ctr"/>
            <a:r>
              <a:rPr lang="fr-FR" sz="2400" b="1" dirty="0">
                <a:solidFill>
                  <a:schemeClr val="dk1"/>
                </a:solidFill>
              </a:rPr>
              <a:t>MOA</a:t>
            </a:r>
            <a:endParaRPr lang="fr-FR" sz="2400" b="1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" name="Google Shape;50;p9"/>
          <p:cNvSpPr txBox="1"/>
          <p:nvPr/>
        </p:nvSpPr>
        <p:spPr>
          <a:xfrm>
            <a:off x="9539596" y="2685143"/>
            <a:ext cx="4479105" cy="2154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Loïc RIOU</a:t>
            </a:r>
            <a:endParaRPr b="1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chemeClr val="dk1"/>
                </a:solidFill>
              </a:rPr>
              <a:t>Ingénieur Travaux Equipements Publics</a:t>
            </a:r>
          </a:p>
          <a:p>
            <a:pPr algn="ctr"/>
            <a:r>
              <a:rPr lang="fr-FR" sz="2400" dirty="0">
                <a:solidFill>
                  <a:schemeClr val="dk1"/>
                </a:solidFill>
              </a:rPr>
              <a:t>GCC</a:t>
            </a:r>
          </a:p>
          <a:p>
            <a:pPr algn="ctr"/>
            <a:r>
              <a:rPr lang="fr-FR" sz="2400" b="1" dirty="0">
                <a:solidFill>
                  <a:schemeClr val="dk1"/>
                </a:solidFill>
              </a:rPr>
              <a:t>Entreprise</a:t>
            </a:r>
            <a:endParaRPr lang="fr-FR" sz="2400" b="1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720000" y="180000"/>
            <a:ext cx="173841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fr-FR" b="1" dirty="0">
                <a:solidFill>
                  <a:srgbClr val="4BACC6"/>
                </a:solidFill>
              </a:rPr>
              <a:t>L’équipe du jour</a:t>
            </a:r>
            <a:endParaRPr b="1" dirty="0">
              <a:solidFill>
                <a:srgbClr val="4BACC6"/>
              </a:solidFill>
            </a:endParaRPr>
          </a:p>
        </p:txBody>
      </p:sp>
      <p:sp>
        <p:nvSpPr>
          <p:cNvPr id="55" name="Google Shape;55;p9"/>
          <p:cNvSpPr/>
          <p:nvPr/>
        </p:nvSpPr>
        <p:spPr>
          <a:xfrm>
            <a:off x="3399000" y="1964550"/>
            <a:ext cx="11307600" cy="63579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Google Shape;50;p9">
            <a:extLst>
              <a:ext uri="{FF2B5EF4-FFF2-40B4-BE49-F238E27FC236}">
                <a16:creationId xmlns:a16="http://schemas.microsoft.com/office/drawing/2014/main" id="{5330B991-6381-B009-638E-9EE6EB386A35}"/>
              </a:ext>
            </a:extLst>
          </p:cNvPr>
          <p:cNvSpPr txBox="1"/>
          <p:nvPr/>
        </p:nvSpPr>
        <p:spPr>
          <a:xfrm>
            <a:off x="4598790" y="5579975"/>
            <a:ext cx="3620777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Marion DAUBRY</a:t>
            </a:r>
            <a:endParaRPr b="1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chemeClr val="dk1"/>
                </a:solidFill>
              </a:rPr>
              <a:t>Architecte H.M.O.N.P – Directrice de projet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chemeClr val="dk1"/>
                </a:solidFill>
              </a:rPr>
              <a:t>Celnikier &amp; Grabli </a:t>
            </a:r>
            <a:r>
              <a:rPr lang="fr-FR" sz="2400" b="1" dirty="0">
                <a:solidFill>
                  <a:schemeClr val="dk1"/>
                </a:solidFill>
              </a:rPr>
              <a:t>Architectes</a:t>
            </a:r>
            <a:endParaRPr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CF1681-8933-B3D4-1D22-F1C2EA866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0000"/>
            <a:ext cx="17384100" cy="924600"/>
          </a:xfrm>
        </p:spPr>
        <p:txBody>
          <a:bodyPr/>
          <a:lstStyle/>
          <a:p>
            <a:r>
              <a:rPr lang="fr-FR" sz="4800" b="1" dirty="0">
                <a:solidFill>
                  <a:srgbClr val="4BACC6"/>
                </a:solidFill>
              </a:rPr>
              <a:t>Gestion de projet - Projet à l’écoute des futurs utilisateurs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1877A9C-E401-9875-E53C-71F66891C476}"/>
              </a:ext>
            </a:extLst>
          </p:cNvPr>
          <p:cNvSpPr txBox="1"/>
          <p:nvPr/>
        </p:nvSpPr>
        <p:spPr>
          <a:xfrm>
            <a:off x="943985" y="1472257"/>
            <a:ext cx="663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u="sng" dirty="0"/>
              <a:t>Réunions fréquentes avec les utilisateurs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C45B4FD-4E22-772B-63D5-53FD3B6B7078}"/>
              </a:ext>
            </a:extLst>
          </p:cNvPr>
          <p:cNvSpPr txBox="1"/>
          <p:nvPr/>
        </p:nvSpPr>
        <p:spPr>
          <a:xfrm>
            <a:off x="9278912" y="1466975"/>
            <a:ext cx="663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u="sng" dirty="0"/>
              <a:t>Prise en compte phase réalisation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52CBB44-D983-9867-350A-226F525CA6C4}"/>
              </a:ext>
            </a:extLst>
          </p:cNvPr>
          <p:cNvSpPr txBox="1"/>
          <p:nvPr/>
        </p:nvSpPr>
        <p:spPr>
          <a:xfrm>
            <a:off x="8659227" y="2393837"/>
            <a:ext cx="9134097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fr-FR" sz="2400" b="1" dirty="0"/>
              <a:t>Visite des laboratoires des utilisateurs </a:t>
            </a:r>
            <a:r>
              <a:rPr lang="fr-FR" sz="2400" dirty="0"/>
              <a:t>par l’encadrement de GCC pour comprendre leur besoin</a:t>
            </a:r>
          </a:p>
          <a:p>
            <a:pPr algn="l" fontAlgn="base"/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/>
              <a:t>Modifications </a:t>
            </a:r>
            <a:r>
              <a:rPr lang="fr-FR" sz="2400" dirty="0"/>
              <a:t>de la gradation lumineuse à la demande des différents centres de recherches. 					</a:t>
            </a:r>
            <a:r>
              <a:rPr lang="fr-FR" sz="2000" i="1" dirty="0"/>
              <a:t>								</a:t>
            </a:r>
          </a:p>
          <a:p>
            <a:pPr marL="342900" lvl="4" indent="-342900">
              <a:buFont typeface="Wingdings" panose="05000000000000000000" pitchFamily="2" charset="2"/>
              <a:buChar char="Ø"/>
            </a:pPr>
            <a:r>
              <a:rPr lang="fr-FR" sz="2000" i="1" dirty="0"/>
              <a:t>Ajout de luminaire avec gradation manuelle dans les laboratoires microscopes</a:t>
            </a:r>
          </a:p>
          <a:p>
            <a:pPr marL="342900" lvl="4" indent="-342900">
              <a:buFont typeface="Wingdings" panose="05000000000000000000" pitchFamily="2" charset="2"/>
              <a:buChar char="Ø"/>
            </a:pPr>
            <a:endParaRPr lang="fr-FR" sz="2000" i="1" dirty="0"/>
          </a:p>
          <a:p>
            <a:pPr marL="342900" lvl="4" indent="-342900">
              <a:buFont typeface="Wingdings" panose="05000000000000000000" pitchFamily="2" charset="2"/>
              <a:buChar char="Ø"/>
            </a:pPr>
            <a:r>
              <a:rPr lang="fr-FR" sz="2000" i="1" dirty="0"/>
              <a:t>Mise en place de gradation automatisée dans les bureaux  </a:t>
            </a:r>
            <a:r>
              <a:rPr lang="fr-FR" sz="2400" i="1" dirty="0"/>
              <a:t>	</a:t>
            </a:r>
            <a:r>
              <a:rPr lang="fr-FR" sz="2400" dirty="0"/>
              <a:t>	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Suppression de la mise à zéros des stores par GTB dans les laboratoires sensibles aux variations lumineuses.</a:t>
            </a:r>
          </a:p>
          <a:p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/>
              <a:t>Ajustement</a:t>
            </a:r>
            <a:r>
              <a:rPr lang="fr-FR" sz="2400" dirty="0"/>
              <a:t> en plan et hauteur de </a:t>
            </a:r>
            <a:r>
              <a:rPr lang="fr-FR" sz="2400" b="1" dirty="0"/>
              <a:t>l’ensemble des terminaux fluides et aspirations</a:t>
            </a:r>
            <a:r>
              <a:rPr lang="fr-FR" sz="2400" dirty="0"/>
              <a:t> pour chaque laboratoire en cours de réalisation sur la base des plans de synthèse exécution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endParaRPr lang="fr-FR" sz="2400" dirty="0"/>
          </a:p>
        </p:txBody>
      </p:sp>
      <p:pic>
        <p:nvPicPr>
          <p:cNvPr id="8" name="Image 7" descr="Une image contenant habits, personne, intérieur, meubles&#10;&#10;Description générée automatiquement">
            <a:extLst>
              <a:ext uri="{FF2B5EF4-FFF2-40B4-BE49-F238E27FC236}">
                <a16:creationId xmlns:a16="http://schemas.microsoft.com/office/drawing/2014/main" id="{A2307CE6-BB8B-284F-7E27-D876EB9B53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985" y="2393837"/>
            <a:ext cx="5192973" cy="2583617"/>
          </a:xfrm>
          <a:prstGeom prst="rect">
            <a:avLst/>
          </a:prstGeom>
        </p:spPr>
      </p:pic>
      <p:pic>
        <p:nvPicPr>
          <p:cNvPr id="11" name="Image 10" descr="Une image contenant ciel, plein air, bâtiment, habits&#10;&#10;Description générée automatiquement">
            <a:extLst>
              <a:ext uri="{FF2B5EF4-FFF2-40B4-BE49-F238E27FC236}">
                <a16:creationId xmlns:a16="http://schemas.microsoft.com/office/drawing/2014/main" id="{CC2A6F78-61B3-F7C3-2C92-B8EBDF9A3E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99544" y="4563086"/>
            <a:ext cx="3568118" cy="56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046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33CE354-A0DF-A62F-AC22-89EA2B6D5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339" y="5217779"/>
            <a:ext cx="9914120" cy="4987524"/>
          </a:xfrm>
          <a:prstGeom prst="rect">
            <a:avLst/>
          </a:prstGeom>
        </p:spPr>
      </p:pic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720000" y="180000"/>
            <a:ext cx="17384100" cy="9540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rgbClr val="4BACC6"/>
                </a:solidFill>
              </a:rPr>
              <a:t>Préparer la phase exploitation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51D4326-FCCD-F818-1F70-AFBBB5EC9B21}"/>
              </a:ext>
            </a:extLst>
          </p:cNvPr>
          <p:cNvSpPr txBox="1"/>
          <p:nvPr/>
        </p:nvSpPr>
        <p:spPr>
          <a:xfrm>
            <a:off x="1029737" y="1418889"/>
            <a:ext cx="1676462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/>
              <a:t>La CRAM est présente dans le groupement depuis la phase concours en 2019 </a:t>
            </a:r>
          </a:p>
          <a:p>
            <a:endParaRPr lang="fr-FR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/>
              <a:t>Réunion de </a:t>
            </a:r>
            <a:r>
              <a:rPr lang="fr-FR" sz="2800" b="1" dirty="0"/>
              <a:t>commissionnement </a:t>
            </a:r>
            <a:r>
              <a:rPr lang="fr-FR" sz="2800" dirty="0"/>
              <a:t>tous les 2 mois GCC – MOA – CRAM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b="1" dirty="0"/>
              <a:t>Avis CRAM sur les plans </a:t>
            </a:r>
            <a:r>
              <a:rPr lang="fr-FR" sz="2800" dirty="0"/>
              <a:t>durant la phase travaux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b="1" dirty="0"/>
              <a:t>Sensibilisation et formation </a:t>
            </a:r>
            <a:r>
              <a:rPr lang="fr-FR" sz="2800" dirty="0"/>
              <a:t>des occupants par GCC – CRAM à venir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b="1" dirty="0"/>
              <a:t>Accessibilité et maintenance </a:t>
            </a:r>
            <a:r>
              <a:rPr lang="fr-FR" sz="2800" dirty="0"/>
              <a:t>– Solutions en phase réalisation pour faciliter les accès techniques</a:t>
            </a:r>
          </a:p>
          <a:p>
            <a:endParaRPr lang="fr-FR" sz="24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26D5960-0A55-92FF-D805-CA60C53BB21C}"/>
              </a:ext>
            </a:extLst>
          </p:cNvPr>
          <p:cNvSpPr txBox="1"/>
          <p:nvPr/>
        </p:nvSpPr>
        <p:spPr>
          <a:xfrm>
            <a:off x="11516395" y="7234487"/>
            <a:ext cx="60740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Schéma organisationnel de l’exploitation autour de la GMAO</a:t>
            </a:r>
          </a:p>
        </p:txBody>
      </p:sp>
    </p:spTree>
    <p:extLst>
      <p:ext uri="{BB962C8B-B14F-4D97-AF65-F5344CB8AC3E}">
        <p14:creationId xmlns:p14="http://schemas.microsoft.com/office/powerpoint/2010/main" val="28147667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5"/>
          <p:cNvSpPr txBox="1">
            <a:spLocks noGrp="1"/>
          </p:cNvSpPr>
          <p:nvPr>
            <p:ph type="title"/>
          </p:nvPr>
        </p:nvSpPr>
        <p:spPr>
          <a:xfrm>
            <a:off x="720000" y="180000"/>
            <a:ext cx="173841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rgbClr val="4BACC6"/>
                </a:solidFill>
              </a:rPr>
              <a:t>Radars BDF</a:t>
            </a:r>
            <a:endParaRPr b="1" dirty="0">
              <a:solidFill>
                <a:srgbClr val="4BACC6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010EE48-6270-5AEC-7740-0CB1D8122471}"/>
              </a:ext>
            </a:extLst>
          </p:cNvPr>
          <p:cNvSpPr txBox="1"/>
          <p:nvPr/>
        </p:nvSpPr>
        <p:spPr>
          <a:xfrm>
            <a:off x="2409281" y="1087444"/>
            <a:ext cx="5482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PHASE CONCEPTION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5DCBF11-FEAA-2EB2-0CB8-5737AEE7CF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685" y="2579663"/>
            <a:ext cx="7640229" cy="717372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E5978D8-06C3-4CDD-4E38-D55846C15B16}"/>
              </a:ext>
            </a:extLst>
          </p:cNvPr>
          <p:cNvSpPr txBox="1"/>
          <p:nvPr/>
        </p:nvSpPr>
        <p:spPr>
          <a:xfrm>
            <a:off x="11107888" y="1087443"/>
            <a:ext cx="5482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PHASE REALISATION</a:t>
            </a:r>
          </a:p>
        </p:txBody>
      </p:sp>
      <p:sp>
        <p:nvSpPr>
          <p:cNvPr id="14" name="Flèche : en arc 13">
            <a:extLst>
              <a:ext uri="{FF2B5EF4-FFF2-40B4-BE49-F238E27FC236}">
                <a16:creationId xmlns:a16="http://schemas.microsoft.com/office/drawing/2014/main" id="{EFA6FD09-7CFC-624C-6A01-11C17B86BE9A}"/>
              </a:ext>
            </a:extLst>
          </p:cNvPr>
          <p:cNvSpPr/>
          <p:nvPr/>
        </p:nvSpPr>
        <p:spPr>
          <a:xfrm rot="10800000" flipH="1">
            <a:off x="6650217" y="3587305"/>
            <a:ext cx="3977395" cy="3112389"/>
          </a:xfrm>
          <a:prstGeom prst="circularArrow">
            <a:avLst>
              <a:gd name="adj1" fmla="val 13053"/>
              <a:gd name="adj2" fmla="val 917627"/>
              <a:gd name="adj3" fmla="val 19491198"/>
              <a:gd name="adj4" fmla="val 12322484"/>
              <a:gd name="adj5" fmla="val 14296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03B9764-700A-14FE-85D3-ADEBB3B08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9534" y="6699695"/>
            <a:ext cx="7385726" cy="2901980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3F90CA87-D8BB-CE25-F957-7219A4C54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04183" y="2166043"/>
            <a:ext cx="6524625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67" descr="Ampoule et engrenag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61100" y="180003"/>
            <a:ext cx="11430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67"/>
          <p:cNvSpPr txBox="1">
            <a:spLocks noGrp="1"/>
          </p:cNvSpPr>
          <p:nvPr>
            <p:ph type="title"/>
          </p:nvPr>
        </p:nvSpPr>
        <p:spPr>
          <a:xfrm>
            <a:off x="720000" y="180000"/>
            <a:ext cx="173841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rgbClr val="4BACC6"/>
                </a:solidFill>
              </a:rPr>
              <a:t>Points Inventivité / Innovation proposés</a:t>
            </a:r>
            <a:endParaRPr b="1" dirty="0">
              <a:solidFill>
                <a:srgbClr val="4BACC6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4E83629-8C84-5FC5-22EB-4D09827C1092}"/>
              </a:ext>
            </a:extLst>
          </p:cNvPr>
          <p:cNvSpPr txBox="1"/>
          <p:nvPr/>
        </p:nvSpPr>
        <p:spPr>
          <a:xfrm>
            <a:off x="1119920" y="1323003"/>
            <a:ext cx="16048160" cy="827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200" dirty="0"/>
          </a:p>
          <a:p>
            <a:r>
              <a:rPr lang="fr-FR" sz="3200" i="1" dirty="0"/>
              <a:t>Projet très singulier par la spécificité de l’usage, les contraintes très forte scientifique et représentant un budget important pour la maitrise d’ouvrage offrant peu de latitude.</a:t>
            </a:r>
          </a:p>
          <a:p>
            <a:endParaRPr lang="fr-FR" sz="3200" dirty="0"/>
          </a:p>
          <a:p>
            <a:endParaRPr lang="fr-FR" sz="3200" dirty="0"/>
          </a:p>
          <a:p>
            <a:r>
              <a:rPr lang="fr-FR" sz="3200" b="1" dirty="0"/>
              <a:t>Réemploi de terres de terrassements</a:t>
            </a:r>
            <a:r>
              <a:rPr lang="fr-FR" sz="3200" dirty="0"/>
              <a:t> </a:t>
            </a:r>
            <a:r>
              <a:rPr lang="fr-FR" sz="3200" b="1" dirty="0"/>
              <a:t>en terre végétale pour le site</a:t>
            </a:r>
          </a:p>
          <a:p>
            <a:endParaRPr lang="fr-FR" sz="2800" b="1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fr-FR" sz="2800" dirty="0">
                <a:sym typeface="Wingdings" panose="05000000000000000000" pitchFamily="2" charset="2"/>
              </a:rPr>
              <a:t>Sourcing du prestataire pouvant réaliser cette transformation (Terre Utile)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fr-FR" sz="2800" dirty="0">
                <a:sym typeface="Wingdings" panose="05000000000000000000" pitchFamily="2" charset="2"/>
              </a:rPr>
              <a:t>Acceptation du process par MOE, paysagiste, sous-traitant espace vert</a:t>
            </a:r>
          </a:p>
          <a:p>
            <a:pPr>
              <a:lnSpc>
                <a:spcPct val="150000"/>
              </a:lnSpc>
            </a:pPr>
            <a:r>
              <a:rPr lang="fr-FR" sz="2800" dirty="0">
                <a:sym typeface="Wingdings" panose="05000000000000000000" pitchFamily="2" charset="2"/>
              </a:rPr>
              <a:t> M</a:t>
            </a:r>
            <a:r>
              <a:rPr lang="fr-FR" sz="2800" dirty="0"/>
              <a:t>algré terre argileuse, amendement des terres + stockage sur site </a:t>
            </a:r>
          </a:p>
          <a:p>
            <a:pPr>
              <a:lnSpc>
                <a:spcPct val="150000"/>
              </a:lnSpc>
            </a:pPr>
            <a:r>
              <a:rPr lang="fr-FR" sz="2800" dirty="0">
                <a:sym typeface="Wingdings" panose="05000000000000000000" pitchFamily="2" charset="2"/>
              </a:rPr>
              <a:t> Gain de 250 rotations de camion = 44 tonnes équivalent Carbone</a:t>
            </a:r>
            <a:endParaRPr lang="fr-FR" sz="2800" dirty="0"/>
          </a:p>
          <a:p>
            <a:endParaRPr lang="fr-FR" sz="3200" dirty="0"/>
          </a:p>
          <a:p>
            <a:r>
              <a:rPr lang="fr-FR" sz="3200" b="1" dirty="0"/>
              <a:t>Pratiques de chantier innovantes :</a:t>
            </a:r>
          </a:p>
          <a:p>
            <a:endParaRPr lang="fr-FR" sz="3200" b="1" dirty="0"/>
          </a:p>
          <a:p>
            <a:r>
              <a:rPr lang="fr-FR" sz="3200" dirty="0">
                <a:sym typeface="Wingdings" panose="05000000000000000000" pitchFamily="2" charset="2"/>
              </a:rPr>
              <a:t> </a:t>
            </a:r>
            <a:r>
              <a:rPr lang="fr-FR" sz="2800" dirty="0"/>
              <a:t>Utilisation treillis soudés spécifiques : Gain d’acier évalué à 48 tonnes</a:t>
            </a:r>
            <a:endParaRPr lang="fr-FR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382292D-0EA8-7128-EA83-560FEC8D23E7}"/>
              </a:ext>
            </a:extLst>
          </p:cNvPr>
          <p:cNvSpPr txBox="1"/>
          <p:nvPr/>
        </p:nvSpPr>
        <p:spPr>
          <a:xfrm>
            <a:off x="2022630" y="8449943"/>
            <a:ext cx="139524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rgbClr val="4BACC6"/>
                </a:solidFill>
              </a:rPr>
              <a:t>L’équipe projet vous remercie pour votre attention         et l’intérêt porté à notre démarche sur ce projet</a:t>
            </a:r>
          </a:p>
        </p:txBody>
      </p:sp>
      <p:pic>
        <p:nvPicPr>
          <p:cNvPr id="3" name="Image 2" descr="Une image contenant plein air, nuage, ciel, bâtiment&#10;&#10;Description générée automatiquement">
            <a:extLst>
              <a:ext uri="{FF2B5EF4-FFF2-40B4-BE49-F238E27FC236}">
                <a16:creationId xmlns:a16="http://schemas.microsoft.com/office/drawing/2014/main" id="{727DE730-6BCD-3B56-B68E-B83F73747C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2476" y="389745"/>
            <a:ext cx="11712761" cy="780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39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8"/>
          <p:cNvSpPr txBox="1"/>
          <p:nvPr/>
        </p:nvSpPr>
        <p:spPr>
          <a:xfrm>
            <a:off x="4552122" y="4235559"/>
            <a:ext cx="9183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8" name="Google Shape;478;p68"/>
          <p:cNvSpPr txBox="1">
            <a:spLocks noGrp="1"/>
          </p:cNvSpPr>
          <p:nvPr>
            <p:ph type="title"/>
          </p:nvPr>
        </p:nvSpPr>
        <p:spPr>
          <a:xfrm>
            <a:off x="903900" y="4389459"/>
            <a:ext cx="17384100" cy="8617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 dirty="0">
                <a:solidFill>
                  <a:srgbClr val="4BACC6"/>
                </a:solidFill>
              </a:rPr>
              <a:t>Annexes</a:t>
            </a:r>
            <a:endParaRPr sz="4400" b="1" dirty="0">
              <a:solidFill>
                <a:srgbClr val="4BACC6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6"/>
          <p:cNvSpPr txBox="1"/>
          <p:nvPr/>
        </p:nvSpPr>
        <p:spPr>
          <a:xfrm>
            <a:off x="915946" y="8572500"/>
            <a:ext cx="16456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5" name="Google Shape;465;p66"/>
          <p:cNvSpPr txBox="1">
            <a:spLocks noGrp="1"/>
          </p:cNvSpPr>
          <p:nvPr>
            <p:ph type="title"/>
          </p:nvPr>
        </p:nvSpPr>
        <p:spPr>
          <a:xfrm>
            <a:off x="720000" y="180000"/>
            <a:ext cx="159207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Bilan sur les prérequis par rapport au niveau visé</a:t>
            </a:r>
            <a:endParaRPr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594966C-6B4A-0E7A-6F58-D78313069A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507" y="1285875"/>
            <a:ext cx="6713581" cy="823827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B380FFA-8668-1868-6D73-388C3608171D}"/>
              </a:ext>
            </a:extLst>
          </p:cNvPr>
          <p:cNvSpPr txBox="1"/>
          <p:nvPr/>
        </p:nvSpPr>
        <p:spPr>
          <a:xfrm>
            <a:off x="8951812" y="4743390"/>
            <a:ext cx="5279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=&gt; Ensemble de prérequis Bronze respecté </a:t>
            </a:r>
          </a:p>
        </p:txBody>
      </p:sp>
      <p:pic>
        <p:nvPicPr>
          <p:cNvPr id="5" name="Image 4" descr="Une image contenant intérieur, bâtiment, porte, aménagement&#10;&#10;Description générée automatiquement">
            <a:extLst>
              <a:ext uri="{FF2B5EF4-FFF2-40B4-BE49-F238E27FC236}">
                <a16:creationId xmlns:a16="http://schemas.microsoft.com/office/drawing/2014/main" id="{958C5876-088C-B2B1-0EA6-06CC8549CB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1043" y="1406700"/>
            <a:ext cx="3758711" cy="501161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6"/>
          <p:cNvSpPr txBox="1">
            <a:spLocks noGrp="1"/>
          </p:cNvSpPr>
          <p:nvPr>
            <p:ph type="title"/>
          </p:nvPr>
        </p:nvSpPr>
        <p:spPr>
          <a:xfrm>
            <a:off x="720000" y="180000"/>
            <a:ext cx="173841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Impacts carbone de la construction</a:t>
            </a:r>
            <a:endParaRPr dirty="0"/>
          </a:p>
        </p:txBody>
      </p:sp>
      <p:sp>
        <p:nvSpPr>
          <p:cNvPr id="251" name="Google Shape;251;p36"/>
          <p:cNvSpPr txBox="1"/>
          <p:nvPr/>
        </p:nvSpPr>
        <p:spPr>
          <a:xfrm>
            <a:off x="13164600" y="180000"/>
            <a:ext cx="49395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accent5"/>
                </a:solidFill>
              </a:rPr>
              <a:t>FICHE SYNTHÈSE</a:t>
            </a:r>
            <a:endParaRPr sz="2000" b="1" dirty="0">
              <a:solidFill>
                <a:schemeClr val="accent5"/>
              </a:solidFill>
            </a:endParaRPr>
          </a:p>
        </p:txBody>
      </p:sp>
      <p:pic>
        <p:nvPicPr>
          <p:cNvPr id="1026" name="Image 1">
            <a:extLst>
              <a:ext uri="{FF2B5EF4-FFF2-40B4-BE49-F238E27FC236}">
                <a16:creationId xmlns:a16="http://schemas.microsoft.com/office/drawing/2014/main" id="{E693121F-C7C3-2141-CB50-6071BB9448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17155" y="1197800"/>
            <a:ext cx="8625578" cy="829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3EB0842-ED0E-F04B-AEAA-DE2A799950C4}"/>
              </a:ext>
            </a:extLst>
          </p:cNvPr>
          <p:cNvSpPr txBox="1"/>
          <p:nvPr/>
        </p:nvSpPr>
        <p:spPr>
          <a:xfrm>
            <a:off x="10218057" y="1892099"/>
            <a:ext cx="388617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effectLst/>
                <a:latin typeface="Calibri" panose="020F0502020204030204" pitchFamily="34" charset="0"/>
              </a:rPr>
              <a:t>LOT 1 VRD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effectLst/>
                <a:latin typeface="Calibri" panose="020F0502020204030204" pitchFamily="34" charset="0"/>
              </a:rPr>
              <a:t>LOT 2 fondations infrastructure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effectLst/>
                <a:latin typeface="Calibri" panose="020F0502020204030204" pitchFamily="34" charset="0"/>
              </a:rPr>
              <a:t>LOT 3 superstructure maçonnerie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effectLst/>
                <a:latin typeface="Calibri" panose="020F0502020204030204" pitchFamily="34" charset="0"/>
              </a:rPr>
              <a:t>LOT 4 couverture étanchéité charpente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effectLst/>
                <a:latin typeface="Calibri" panose="020F0502020204030204" pitchFamily="34" charset="0"/>
              </a:rPr>
              <a:t>LOT 5 cloisonnement doublage FP MIN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effectLst/>
                <a:latin typeface="Calibri" panose="020F0502020204030204" pitchFamily="34" charset="0"/>
              </a:rPr>
              <a:t>LOT 6 façade MEX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effectLst/>
                <a:latin typeface="Calibri" panose="020F0502020204030204" pitchFamily="34" charset="0"/>
              </a:rPr>
              <a:t>LOT 7 Sols, murs plafonds peintures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effectLst/>
                <a:latin typeface="Calibri" panose="020F0502020204030204" pitchFamily="34" charset="0"/>
              </a:rPr>
              <a:t>LOT 8 CVC (defaut)</a:t>
            </a:r>
          </a:p>
          <a:p>
            <a:r>
              <a:rPr lang="fr-FR" sz="1800" dirty="0">
                <a:effectLst/>
                <a:latin typeface="Calibri" panose="020F0502020204030204" pitchFamily="34" charset="0"/>
              </a:rPr>
              <a:t>LOT 9 PB (defaut)</a:t>
            </a:r>
          </a:p>
          <a:p>
            <a:r>
              <a:rPr lang="fr-FR" sz="1800" dirty="0">
                <a:effectLst/>
                <a:latin typeface="Calibri" panose="020F0502020204030204" pitchFamily="34" charset="0"/>
              </a:rPr>
              <a:t>LOT 10 courant fort (defaut)</a:t>
            </a:r>
          </a:p>
          <a:p>
            <a:r>
              <a:rPr lang="fr-FR" sz="1800" dirty="0">
                <a:effectLst/>
                <a:latin typeface="Calibri" panose="020F0502020204030204" pitchFamily="34" charset="0"/>
              </a:rPr>
              <a:t>LOT 11 courants faibles (defaut)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effectLst/>
                <a:latin typeface="Calibri" panose="020F0502020204030204" pitchFamily="34" charset="0"/>
              </a:rPr>
              <a:t>LOT 12 ascenseurs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effectLst/>
                <a:latin typeface="Calibri" panose="020F0502020204030204" pitchFamily="34" charset="0"/>
              </a:rPr>
              <a:t>LOT 13 production élec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B1FE5E7-9C61-C69B-E09D-02759C08EEA0}"/>
              </a:ext>
            </a:extLst>
          </p:cNvPr>
          <p:cNvSpPr txBox="1"/>
          <p:nvPr/>
        </p:nvSpPr>
        <p:spPr>
          <a:xfrm>
            <a:off x="10370457" y="6343217"/>
            <a:ext cx="64661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latin typeface="Calibri" panose="020F0502020204030204" pitchFamily="34" charset="0"/>
              </a:rPr>
              <a:t>=&gt; 6 à 8m de hauteur sous dalle =&gt; beaucoup de matériaux rapportés à la surface au sol</a:t>
            </a:r>
            <a:endParaRPr lang="fr-FR" sz="1800" dirty="0">
              <a:effectLst/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168210-2906-73BD-64B6-D75226AB5E31}"/>
              </a:ext>
            </a:extLst>
          </p:cNvPr>
          <p:cNvSpPr/>
          <p:nvPr/>
        </p:nvSpPr>
        <p:spPr>
          <a:xfrm>
            <a:off x="2041175" y="-1158"/>
            <a:ext cx="13484267" cy="9572862"/>
          </a:xfrm>
          <a:prstGeom prst="rect">
            <a:avLst/>
          </a:prstGeom>
          <a:solidFill>
            <a:srgbClr val="FFE6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5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9DB4A1-A216-963B-9A6F-4CB4DF3DDFFF}"/>
              </a:ext>
            </a:extLst>
          </p:cNvPr>
          <p:cNvSpPr/>
          <p:nvPr/>
        </p:nvSpPr>
        <p:spPr>
          <a:xfrm>
            <a:off x="6998538" y="2679705"/>
            <a:ext cx="4174363" cy="567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fr-FR" sz="1715" dirty="0">
              <a:solidFill>
                <a:schemeClr val="tx1"/>
              </a:solidFill>
              <a:latin typeface="Avenir Next LT Pro Demi" panose="020B0704020202020204" pitchFamily="34" charset="0"/>
            </a:endParaRPr>
          </a:p>
          <a:p>
            <a:pPr algn="ctr"/>
            <a:r>
              <a:rPr lang="fr-FR" sz="1715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De Juin à Aout 2024</a:t>
            </a:r>
          </a:p>
          <a:p>
            <a:pPr algn="ctr"/>
            <a:endParaRPr lang="fr-FR" sz="1715" dirty="0">
              <a:solidFill>
                <a:schemeClr val="tx1"/>
              </a:solidFill>
              <a:latin typeface="Avenir Next LT Pro Demi" panose="020B0704020202020204" pitchFamily="34" charset="0"/>
            </a:endParaRPr>
          </a:p>
          <a:p>
            <a:pPr marL="306180" indent="-306180">
              <a:buFontTx/>
              <a:buChar char="-"/>
            </a:pPr>
            <a:r>
              <a:rPr lang="fr-FR" sz="1286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Travaux concessionnaires</a:t>
            </a:r>
          </a:p>
          <a:p>
            <a:pPr marL="306180" indent="-306180">
              <a:buFontTx/>
              <a:buChar char="-"/>
            </a:pPr>
            <a:r>
              <a:rPr lang="fr-FR" sz="1286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Mise en place de Grue mobile ponctuellement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AC72CB-58F2-86F5-7F51-4F96D9E7DF81}"/>
              </a:ext>
            </a:extLst>
          </p:cNvPr>
          <p:cNvSpPr/>
          <p:nvPr/>
        </p:nvSpPr>
        <p:spPr>
          <a:xfrm>
            <a:off x="2041176" y="0"/>
            <a:ext cx="13484268" cy="933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429" b="1" dirty="0">
                <a:solidFill>
                  <a:schemeClr val="tx1"/>
                </a:solidFill>
                <a:latin typeface="Avenir Next LT Pro Demi" panose="020B0604020202020204" pitchFamily="34" charset="0"/>
              </a:rPr>
              <a:t>INFORMATION RIVERAIN</a:t>
            </a:r>
          </a:p>
          <a:p>
            <a:pPr algn="ctr"/>
            <a:r>
              <a:rPr lang="fr-FR" sz="2572" b="1" dirty="0">
                <a:solidFill>
                  <a:schemeClr val="tx1"/>
                </a:solidFill>
                <a:latin typeface="Avenir Next LT Pro Demi" panose="020B0604020202020204" pitchFamily="34" charset="0"/>
              </a:rPr>
              <a:t>CAMPUS INNOVATION MINES PARIS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39602A-8A5E-E80E-9E36-BFB718EFD3B9}"/>
              </a:ext>
            </a:extLst>
          </p:cNvPr>
          <p:cNvSpPr/>
          <p:nvPr/>
        </p:nvSpPr>
        <p:spPr>
          <a:xfrm>
            <a:off x="2041175" y="9924515"/>
            <a:ext cx="13484267" cy="3344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65089C-5DB9-E666-2C06-DB9118E3A5C9}"/>
              </a:ext>
            </a:extLst>
          </p:cNvPr>
          <p:cNvSpPr/>
          <p:nvPr/>
        </p:nvSpPr>
        <p:spPr>
          <a:xfrm>
            <a:off x="2429425" y="2674359"/>
            <a:ext cx="4174363" cy="567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fr-FR" sz="1715" dirty="0">
              <a:solidFill>
                <a:schemeClr val="tx1"/>
              </a:solidFill>
              <a:latin typeface="Avenir Next LT Pro Demi" panose="020B0704020202020204" pitchFamily="34" charset="0"/>
            </a:endParaRPr>
          </a:p>
          <a:p>
            <a:pPr algn="ctr"/>
            <a:r>
              <a:rPr lang="fr-FR" sz="1715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De juin 2024 à Aout 2024</a:t>
            </a:r>
          </a:p>
          <a:p>
            <a:pPr algn="ctr"/>
            <a:r>
              <a:rPr lang="fr-FR" sz="1715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Réalisation des travaux de façades</a:t>
            </a:r>
          </a:p>
          <a:p>
            <a:pPr algn="ctr"/>
            <a:endParaRPr lang="fr-FR" sz="1715" dirty="0">
              <a:solidFill>
                <a:schemeClr val="tx1"/>
              </a:solidFill>
              <a:latin typeface="Avenir Next LT Pro Demi" panose="020B0704020202020204" pitchFamily="34" charset="0"/>
            </a:endParaRPr>
          </a:p>
          <a:p>
            <a:pPr marL="306180" indent="-306180">
              <a:buFontTx/>
              <a:buChar char="-"/>
            </a:pPr>
            <a:r>
              <a:rPr lang="fr-FR" sz="1286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Mise en place d’échafaudage de pied</a:t>
            </a:r>
          </a:p>
          <a:p>
            <a:pPr marL="306180" indent="-306180">
              <a:buFontTx/>
              <a:buChar char="-"/>
            </a:pPr>
            <a:r>
              <a:rPr lang="fr-FR" sz="1286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Réalisation des façades en briques</a:t>
            </a:r>
          </a:p>
          <a:p>
            <a:pPr marL="306180" indent="-306180">
              <a:buFontTx/>
              <a:buChar char="-"/>
            </a:pPr>
            <a:r>
              <a:rPr lang="fr-FR" sz="1286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Réalisation du bardage bois</a:t>
            </a:r>
          </a:p>
          <a:p>
            <a:pPr marL="183708" indent="-183708">
              <a:buFontTx/>
              <a:buChar char="-"/>
            </a:pPr>
            <a:endParaRPr lang="fr-FR" sz="1286" dirty="0">
              <a:solidFill>
                <a:schemeClr val="tx1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CE429ED-0A93-C3FA-90CA-C8305579DD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845" y="-1160"/>
            <a:ext cx="1211727" cy="103512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026D058-2CF9-AEA4-8C4E-0AFFFE3F5744}"/>
              </a:ext>
            </a:extLst>
          </p:cNvPr>
          <p:cNvSpPr txBox="1"/>
          <p:nvPr/>
        </p:nvSpPr>
        <p:spPr>
          <a:xfrm>
            <a:off x="14016785" y="9924321"/>
            <a:ext cx="26033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chemeClr val="bg1"/>
                </a:solidFill>
                <a:latin typeface="Avenir Next LT Pro Light" panose="020B0604020202020204" pitchFamily="34" charset="0"/>
              </a:rPr>
              <a:t>www.</a:t>
            </a:r>
            <a:r>
              <a:rPr lang="fr-FR" sz="1500" dirty="0">
                <a:solidFill>
                  <a:srgbClr val="FFFF00"/>
                </a:solidFill>
                <a:latin typeface="Avenir Next LT Pro Light" panose="020B0604020202020204" pitchFamily="34" charset="0"/>
              </a:rPr>
              <a:t>gcc-groupe.</a:t>
            </a:r>
            <a:r>
              <a:rPr lang="fr-FR" sz="1500" dirty="0">
                <a:solidFill>
                  <a:schemeClr val="bg1"/>
                </a:solidFill>
                <a:latin typeface="Avenir Next LT Pro Light" panose="020B0604020202020204" pitchFamily="34" charset="0"/>
              </a:rPr>
              <a:t>com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9BE63A4-14ED-C1E6-A609-99C385DC974D}"/>
              </a:ext>
            </a:extLst>
          </p:cNvPr>
          <p:cNvSpPr txBox="1"/>
          <p:nvPr/>
        </p:nvSpPr>
        <p:spPr>
          <a:xfrm>
            <a:off x="2095920" y="9782365"/>
            <a:ext cx="5631772" cy="55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50" dirty="0">
                <a:solidFill>
                  <a:schemeClr val="bg1"/>
                </a:solidFill>
                <a:latin typeface="Abadi" panose="020B0604020104020204" pitchFamily="34" charset="0"/>
              </a:rPr>
              <a:t>Entreprendre Ensemble </a:t>
            </a:r>
            <a:r>
              <a:rPr lang="fr-FR" sz="3001" i="1" dirty="0">
                <a:solidFill>
                  <a:srgbClr val="FFFF00"/>
                </a:solidFill>
                <a:latin typeface="Bell MT" panose="02020503060305020303" pitchFamily="18" charset="0"/>
              </a:rPr>
              <a:t>autrement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D939124-4EA8-6290-8095-78FA4B29F6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2786" y="193905"/>
            <a:ext cx="2030038" cy="63946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1D5B564-25AE-8104-2C15-D637BE76F39A}"/>
              </a:ext>
            </a:extLst>
          </p:cNvPr>
          <p:cNvSpPr/>
          <p:nvPr/>
        </p:nvSpPr>
        <p:spPr>
          <a:xfrm>
            <a:off x="2429424" y="1161104"/>
            <a:ext cx="12795372" cy="1233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1715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L’entreprise GCC réalise sur ce site la construction du nouveau Campus de l’Innovation de l’école Les Mines Paris.</a:t>
            </a:r>
          </a:p>
          <a:p>
            <a:pPr algn="ctr">
              <a:lnSpc>
                <a:spcPct val="150000"/>
              </a:lnSpc>
            </a:pPr>
            <a:r>
              <a:rPr lang="fr-FR" sz="1715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Ces travaux se dérouleront de </a:t>
            </a:r>
            <a:r>
              <a:rPr lang="fr-FR" sz="2143" b="1" i="1" u="sng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Septembre 2022 à Janvier 2025 </a:t>
            </a:r>
          </a:p>
          <a:p>
            <a:pPr algn="ctr">
              <a:lnSpc>
                <a:spcPct val="150000"/>
              </a:lnSpc>
            </a:pPr>
            <a:r>
              <a:rPr lang="fr-FR" sz="1715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Nous sommes conscients que ce chantier pourrait vous causer certaines gênes, nous vous prions de nous en excuser</a:t>
            </a:r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7F5DEC5C-021E-B60D-B460-500EBC8AEA89}"/>
              </a:ext>
            </a:extLst>
          </p:cNvPr>
          <p:cNvSpPr/>
          <p:nvPr/>
        </p:nvSpPr>
        <p:spPr>
          <a:xfrm>
            <a:off x="2429423" y="9255694"/>
            <a:ext cx="12795372" cy="517670"/>
          </a:xfrm>
          <a:prstGeom prst="rightArrow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143" b="1" i="1" dirty="0"/>
              <a:t>Juin   2024     à    Aout 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26073E-ED02-1FED-8E2E-B620EB90AAB9}"/>
              </a:ext>
            </a:extLst>
          </p:cNvPr>
          <p:cNvSpPr/>
          <p:nvPr/>
        </p:nvSpPr>
        <p:spPr>
          <a:xfrm>
            <a:off x="11511642" y="2674357"/>
            <a:ext cx="3713154" cy="5628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fr-FR" sz="1715" dirty="0">
              <a:solidFill>
                <a:schemeClr val="tx1"/>
              </a:solidFill>
              <a:latin typeface="Avenir Next LT Pro Demi" panose="020B0704020202020204" pitchFamily="34" charset="0"/>
            </a:endParaRPr>
          </a:p>
          <a:p>
            <a:pPr algn="ctr"/>
            <a:r>
              <a:rPr lang="fr-FR" sz="1715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De Juin 2024 à Aout 2024</a:t>
            </a:r>
          </a:p>
          <a:p>
            <a:pPr algn="ctr"/>
            <a:r>
              <a:rPr lang="fr-FR" sz="1715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Corps d’états techniques et architecturaux</a:t>
            </a:r>
          </a:p>
          <a:p>
            <a:pPr algn="ctr"/>
            <a:endParaRPr lang="fr-FR" sz="1715" dirty="0">
              <a:solidFill>
                <a:schemeClr val="tx1"/>
              </a:solidFill>
              <a:latin typeface="Avenir Next LT Pro Demi" panose="020B0704020202020204" pitchFamily="34" charset="0"/>
            </a:endParaRPr>
          </a:p>
          <a:p>
            <a:pPr marL="306180" indent="-306180">
              <a:buFontTx/>
              <a:buChar char="-"/>
            </a:pPr>
            <a:r>
              <a:rPr lang="fr-FR" sz="1286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Travaux des locaux techniques</a:t>
            </a:r>
          </a:p>
          <a:p>
            <a:pPr marL="306180" indent="-306180">
              <a:buFontTx/>
              <a:buChar char="-"/>
            </a:pPr>
            <a:r>
              <a:rPr lang="fr-FR" sz="1286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Travaux de peinture, carrelage, faux plafond…</a:t>
            </a:r>
          </a:p>
          <a:p>
            <a:endParaRPr lang="fr-FR" sz="1286" dirty="0">
              <a:solidFill>
                <a:schemeClr val="tx1"/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7A97D9B6-F4F2-C242-2DA1-4CF1CFE05521}"/>
              </a:ext>
            </a:extLst>
          </p:cNvPr>
          <p:cNvCxnSpPr/>
          <p:nvPr/>
        </p:nvCxnSpPr>
        <p:spPr>
          <a:xfrm>
            <a:off x="2429425" y="2714076"/>
            <a:ext cx="12795370" cy="0"/>
          </a:xfrm>
          <a:prstGeom prst="line">
            <a:avLst/>
          </a:prstGeom>
          <a:ln w="1016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Aucune description alternative pour cette image">
            <a:extLst>
              <a:ext uri="{FF2B5EF4-FFF2-40B4-BE49-F238E27FC236}">
                <a16:creationId xmlns:a16="http://schemas.microsoft.com/office/drawing/2014/main" id="{8897A83A-F006-3C76-8A25-B63F7363F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4762" y="4490082"/>
            <a:ext cx="2835876" cy="35426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Le réseau de chauffage urbain étend sa toile">
            <a:extLst>
              <a:ext uri="{FF2B5EF4-FFF2-40B4-BE49-F238E27FC236}">
                <a16:creationId xmlns:a16="http://schemas.microsoft.com/office/drawing/2014/main" id="{AB3BB75A-C2B9-7800-67A2-869332DA3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5359" y="4334203"/>
            <a:ext cx="2562821" cy="1707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ovid-19, ventilation et climatisation, quels sont les risques ?">
            <a:extLst>
              <a:ext uri="{FF2B5EF4-FFF2-40B4-BE49-F238E27FC236}">
                <a16:creationId xmlns:a16="http://schemas.microsoft.com/office/drawing/2014/main" id="{61BBA7D5-EFE3-4468-4B4A-4CA112413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54727" y="4532441"/>
            <a:ext cx="2141296" cy="1422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olor-concept-peinture, votre entreprise de peinture en Normandie à Rouen">
            <a:extLst>
              <a:ext uri="{FF2B5EF4-FFF2-40B4-BE49-F238E27FC236}">
                <a16:creationId xmlns:a16="http://schemas.microsoft.com/office/drawing/2014/main" id="{69C4C47D-31E4-50A4-6618-6B59EA5D0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3884301" y="6357673"/>
            <a:ext cx="1207008" cy="1836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Pose de carrelage : Quelle est la procédure à suivre ?">
            <a:extLst>
              <a:ext uri="{FF2B5EF4-FFF2-40B4-BE49-F238E27FC236}">
                <a16:creationId xmlns:a16="http://schemas.microsoft.com/office/drawing/2014/main" id="{9505F2D4-4338-7565-AAA0-3F529D601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54756" y="6543612"/>
            <a:ext cx="2087430" cy="1389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2" descr="Grue mobile occasion à vendre - Achetez votre matériel TP">
            <a:extLst>
              <a:ext uri="{FF2B5EF4-FFF2-40B4-BE49-F238E27FC236}">
                <a16:creationId xmlns:a16="http://schemas.microsoft.com/office/drawing/2014/main" id="{04107F8C-3795-F0F7-20C5-D2EA8E1BA2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36618" y="4936119"/>
            <a:ext cx="414764" cy="41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4429" tIns="62215" rIns="124429" bIns="62215" numCol="1" anchor="t" anchorCtr="0" compatLnSpc="1">
            <a:prstTxWarp prst="textNoShape">
              <a:avLst/>
            </a:prstTxWarp>
          </a:bodyPr>
          <a:lstStyle/>
          <a:p>
            <a:endParaRPr lang="fr-FR" sz="1905" dirty="0"/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B1EF1281-2763-675F-917C-29954177F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139" y="6010679"/>
            <a:ext cx="2904616" cy="2074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7406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1;p48">
            <a:extLst>
              <a:ext uri="{FF2B5EF4-FFF2-40B4-BE49-F238E27FC236}">
                <a16:creationId xmlns:a16="http://schemas.microsoft.com/office/drawing/2014/main" id="{4CC0BBE7-6642-FB01-7117-D0779B484DFC}"/>
              </a:ext>
            </a:extLst>
          </p:cNvPr>
          <p:cNvSpPr txBox="1">
            <a:spLocks/>
          </p:cNvSpPr>
          <p:nvPr/>
        </p:nvSpPr>
        <p:spPr>
          <a:xfrm>
            <a:off x="720000" y="233825"/>
            <a:ext cx="173841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b="1" dirty="0">
                <a:solidFill>
                  <a:srgbClr val="4BACC6"/>
                </a:solidFill>
              </a:rPr>
              <a:t>Energie - Les systèmes mis en œuvre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3A475A-97F8-1C36-3C4A-56E908D82155}"/>
              </a:ext>
            </a:extLst>
          </p:cNvPr>
          <p:cNvSpPr/>
          <p:nvPr/>
        </p:nvSpPr>
        <p:spPr>
          <a:xfrm>
            <a:off x="5954915" y="2496715"/>
            <a:ext cx="3577844" cy="1983972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Radiateurs, </a:t>
            </a:r>
          </a:p>
          <a:p>
            <a:endParaRPr lang="fr-F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Ventilo convecteur </a:t>
            </a:r>
          </a:p>
          <a:p>
            <a:endParaRPr lang="fr-F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Batterie chaude CTA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7B1A55-646D-64C3-3A8B-1A7020CE66DC}"/>
              </a:ext>
            </a:extLst>
          </p:cNvPr>
          <p:cNvSpPr/>
          <p:nvPr/>
        </p:nvSpPr>
        <p:spPr>
          <a:xfrm>
            <a:off x="959664" y="5288940"/>
            <a:ext cx="4463669" cy="1924382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flux avec récupération de chaleur – efficacité échangeur &gt; 75% </a:t>
            </a:r>
          </a:p>
          <a:p>
            <a:pPr marL="285750" indent="-285750">
              <a:buFont typeface="Wingdings" charset="2"/>
              <a:buChar char="§"/>
            </a:pPr>
            <a:endParaRPr lang="fr-F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VMC simple flux dans les locaux à pollution spécifique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D2E4BB-6144-DFA3-98CA-9EE636A8A975}"/>
              </a:ext>
            </a:extLst>
          </p:cNvPr>
          <p:cNvSpPr/>
          <p:nvPr/>
        </p:nvSpPr>
        <p:spPr>
          <a:xfrm>
            <a:off x="959664" y="4653903"/>
            <a:ext cx="4463668" cy="57150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"/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VENTILATION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9ECFA0-2913-458B-80CF-EB2A44A0AF97}"/>
              </a:ext>
            </a:extLst>
          </p:cNvPr>
          <p:cNvSpPr/>
          <p:nvPr/>
        </p:nvSpPr>
        <p:spPr>
          <a:xfrm>
            <a:off x="10425933" y="2496715"/>
            <a:ext cx="3577844" cy="1995060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Ventilo convecteur</a:t>
            </a:r>
          </a:p>
          <a:p>
            <a:endParaRPr lang="fr-F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Batterie froide CTA</a:t>
            </a:r>
          </a:p>
          <a:p>
            <a:endParaRPr lang="fr-F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FF84C-3E1D-FA91-7182-A3E0B7334E21}"/>
              </a:ext>
            </a:extLst>
          </p:cNvPr>
          <p:cNvSpPr/>
          <p:nvPr/>
        </p:nvSpPr>
        <p:spPr>
          <a:xfrm>
            <a:off x="10455490" y="5355934"/>
            <a:ext cx="3577843" cy="1857388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Eclairage de type LED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Gestion par détection de présence et d’absence + Gradation</a:t>
            </a:r>
          </a:p>
        </p:txBody>
      </p:sp>
      <p:grpSp>
        <p:nvGrpSpPr>
          <p:cNvPr id="12" name="Groupe 23">
            <a:extLst>
              <a:ext uri="{FF2B5EF4-FFF2-40B4-BE49-F238E27FC236}">
                <a16:creationId xmlns:a16="http://schemas.microsoft.com/office/drawing/2014/main" id="{D0BAF898-9D88-0010-C45D-9152250C46AD}"/>
              </a:ext>
            </a:extLst>
          </p:cNvPr>
          <p:cNvGrpSpPr/>
          <p:nvPr/>
        </p:nvGrpSpPr>
        <p:grpSpPr>
          <a:xfrm>
            <a:off x="10425933" y="1856132"/>
            <a:ext cx="3604408" cy="571504"/>
            <a:chOff x="3597275" y="1101422"/>
            <a:chExt cx="2643206" cy="571504"/>
          </a:xfrm>
          <a:solidFill>
            <a:schemeClr val="accent1">
              <a:lumMod val="75000"/>
            </a:schemeClr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B550F5C-9ABE-3BB9-6AB7-F4C11B269AAF}"/>
                </a:ext>
              </a:extLst>
            </p:cNvPr>
            <p:cNvSpPr/>
            <p:nvPr/>
          </p:nvSpPr>
          <p:spPr>
            <a:xfrm>
              <a:off x="3597275" y="1101422"/>
              <a:ext cx="2643206" cy="571504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5725"/>
              <a:r>
                <a:rPr lang="fr-FR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REFROIDISSEMENT</a:t>
              </a:r>
            </a:p>
          </p:txBody>
        </p:sp>
        <p:pic>
          <p:nvPicPr>
            <p:cNvPr id="14" name="Image 13" descr="FLOCON.gif">
              <a:extLst>
                <a:ext uri="{FF2B5EF4-FFF2-40B4-BE49-F238E27FC236}">
                  <a16:creationId xmlns:a16="http://schemas.microsoft.com/office/drawing/2014/main" id="{5489B779-13AF-C1E8-71DE-82CF19620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0733" y="1123910"/>
              <a:ext cx="429748" cy="544939"/>
            </a:xfrm>
            <a:prstGeom prst="rect">
              <a:avLst/>
            </a:prstGeom>
            <a:grpFill/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60875AA-C044-759A-9286-FEC2EB0FC4A3}"/>
              </a:ext>
            </a:extLst>
          </p:cNvPr>
          <p:cNvSpPr/>
          <p:nvPr/>
        </p:nvSpPr>
        <p:spPr>
          <a:xfrm>
            <a:off x="10455490" y="4658364"/>
            <a:ext cx="3577841" cy="57150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"/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ECLAIRAGE</a:t>
            </a:r>
          </a:p>
        </p:txBody>
      </p:sp>
      <p:grpSp>
        <p:nvGrpSpPr>
          <p:cNvPr id="16" name="Groupe 26">
            <a:extLst>
              <a:ext uri="{FF2B5EF4-FFF2-40B4-BE49-F238E27FC236}">
                <a16:creationId xmlns:a16="http://schemas.microsoft.com/office/drawing/2014/main" id="{A908D0A1-A96E-3E84-A67D-F6620228424B}"/>
              </a:ext>
            </a:extLst>
          </p:cNvPr>
          <p:cNvGrpSpPr/>
          <p:nvPr/>
        </p:nvGrpSpPr>
        <p:grpSpPr>
          <a:xfrm>
            <a:off x="5945976" y="1756544"/>
            <a:ext cx="3614624" cy="667015"/>
            <a:chOff x="285720" y="976035"/>
            <a:chExt cx="2647401" cy="66701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6DD5BE0-2A10-66CE-4A2D-0778EA5F8E1E}"/>
                </a:ext>
              </a:extLst>
            </p:cNvPr>
            <p:cNvSpPr/>
            <p:nvPr/>
          </p:nvSpPr>
          <p:spPr>
            <a:xfrm>
              <a:off x="285720" y="1036120"/>
              <a:ext cx="2643206" cy="57150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5725"/>
              <a:r>
                <a:rPr lang="fr-FR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CHAUFFAGE</a:t>
              </a:r>
            </a:p>
          </p:txBody>
        </p:sp>
        <p:pic>
          <p:nvPicPr>
            <p:cNvPr id="18" name="Image 17" descr="flamme.gif">
              <a:extLst>
                <a:ext uri="{FF2B5EF4-FFF2-40B4-BE49-F238E27FC236}">
                  <a16:creationId xmlns:a16="http://schemas.microsoft.com/office/drawing/2014/main" id="{EDADD7BE-67F9-5D0D-6D91-007F3F555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7055" y="976035"/>
              <a:ext cx="456066" cy="667015"/>
            </a:xfrm>
            <a:prstGeom prst="rect">
              <a:avLst/>
            </a:prstGeom>
          </p:spPr>
        </p:pic>
      </p:grpSp>
      <p:grpSp>
        <p:nvGrpSpPr>
          <p:cNvPr id="19" name="Groupe 35">
            <a:extLst>
              <a:ext uri="{FF2B5EF4-FFF2-40B4-BE49-F238E27FC236}">
                <a16:creationId xmlns:a16="http://schemas.microsoft.com/office/drawing/2014/main" id="{F8860421-1DDE-BE67-1043-FB31ED59B77B}"/>
              </a:ext>
            </a:extLst>
          </p:cNvPr>
          <p:cNvGrpSpPr/>
          <p:nvPr/>
        </p:nvGrpSpPr>
        <p:grpSpPr>
          <a:xfrm>
            <a:off x="5954915" y="4653903"/>
            <a:ext cx="3577844" cy="571504"/>
            <a:chOff x="3214678" y="3813763"/>
            <a:chExt cx="2643206" cy="571504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207D185-FF5E-6533-6E5B-3CD9DE967199}"/>
                </a:ext>
              </a:extLst>
            </p:cNvPr>
            <p:cNvSpPr/>
            <p:nvPr/>
          </p:nvSpPr>
          <p:spPr>
            <a:xfrm>
              <a:off x="3214678" y="3813763"/>
              <a:ext cx="2643206" cy="571504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5725"/>
              <a:r>
                <a:rPr lang="fr-FR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ECS</a:t>
              </a:r>
            </a:p>
          </p:txBody>
        </p:sp>
        <p:pic>
          <p:nvPicPr>
            <p:cNvPr id="21" name="Image 20" descr="GOUTTE.gif">
              <a:extLst>
                <a:ext uri="{FF2B5EF4-FFF2-40B4-BE49-F238E27FC236}">
                  <a16:creationId xmlns:a16="http://schemas.microsoft.com/office/drawing/2014/main" id="{9C8A5E5E-4628-B669-4531-57F3329FA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0719" y="3848770"/>
              <a:ext cx="417540" cy="500066"/>
            </a:xfrm>
            <a:prstGeom prst="rect">
              <a:avLst/>
            </a:prstGeom>
            <a:grpFill/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8C89D28-317A-9D44-A54F-E631E0A40ACE}"/>
              </a:ext>
            </a:extLst>
          </p:cNvPr>
          <p:cNvSpPr/>
          <p:nvPr/>
        </p:nvSpPr>
        <p:spPr>
          <a:xfrm>
            <a:off x="5954915" y="5288940"/>
            <a:ext cx="3551279" cy="1857388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ECS bouclée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Ballon ECS électrique au plus près des points de puisages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955C81-E53B-9991-2816-C2AECB613BD1}"/>
              </a:ext>
            </a:extLst>
          </p:cNvPr>
          <p:cNvSpPr/>
          <p:nvPr/>
        </p:nvSpPr>
        <p:spPr>
          <a:xfrm>
            <a:off x="959665" y="2490614"/>
            <a:ext cx="4463669" cy="192153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Chaudières gaz à condensation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Groupes froids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Récupération de chaleur sur groupe froid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B21B191-9BCB-42EB-709E-A247DE78BE1B}"/>
              </a:ext>
            </a:extLst>
          </p:cNvPr>
          <p:cNvSpPr/>
          <p:nvPr/>
        </p:nvSpPr>
        <p:spPr>
          <a:xfrm>
            <a:off x="959664" y="1816628"/>
            <a:ext cx="4463668" cy="61045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"/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  <a:p>
            <a:pPr marL="85725"/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D’ENERGIE</a:t>
            </a:r>
          </a:p>
        </p:txBody>
      </p:sp>
      <p:pic>
        <p:nvPicPr>
          <p:cNvPr id="25" name="Image 24" descr="AMPOULE.gif">
            <a:extLst>
              <a:ext uri="{FF2B5EF4-FFF2-40B4-BE49-F238E27FC236}">
                <a16:creationId xmlns:a16="http://schemas.microsoft.com/office/drawing/2014/main" id="{7DAF337E-87AF-C3D6-A930-077FE6F2D6D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2254" y="4578364"/>
            <a:ext cx="342902" cy="428628"/>
          </a:xfrm>
          <a:prstGeom prst="rect">
            <a:avLst/>
          </a:prstGeom>
        </p:spPr>
      </p:pic>
      <p:pic>
        <p:nvPicPr>
          <p:cNvPr id="26" name="Image 25" descr="panneau solaire.gif">
            <a:extLst>
              <a:ext uri="{FF2B5EF4-FFF2-40B4-BE49-F238E27FC236}">
                <a16:creationId xmlns:a16="http://schemas.microsoft.com/office/drawing/2014/main" id="{A24EBC51-65C7-9C6C-2BF0-A0DDE39D0A0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2141" y="1903159"/>
            <a:ext cx="357190" cy="417869"/>
          </a:xfrm>
          <a:prstGeom prst="rect">
            <a:avLst/>
          </a:prstGeom>
        </p:spPr>
      </p:pic>
      <p:pic>
        <p:nvPicPr>
          <p:cNvPr id="27" name="Image 26" descr="eolienne.gif">
            <a:extLst>
              <a:ext uri="{FF2B5EF4-FFF2-40B4-BE49-F238E27FC236}">
                <a16:creationId xmlns:a16="http://schemas.microsoft.com/office/drawing/2014/main" id="{E467187B-5253-AC5D-C00F-984245B19DD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87494" y="1903160"/>
            <a:ext cx="357190" cy="539409"/>
          </a:xfrm>
          <a:prstGeom prst="rect">
            <a:avLst/>
          </a:prstGeom>
        </p:spPr>
      </p:pic>
      <p:pic>
        <p:nvPicPr>
          <p:cNvPr id="28" name="Image 27" descr="ventil.gif">
            <a:extLst>
              <a:ext uri="{FF2B5EF4-FFF2-40B4-BE49-F238E27FC236}">
                <a16:creationId xmlns:a16="http://schemas.microsoft.com/office/drawing/2014/main" id="{802CFEDD-8F2E-2EAE-ECDF-7D250F66CB6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8813" y="4730391"/>
            <a:ext cx="439071" cy="45858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5523538-16E9-38AE-347E-B3B3CF03B08E}"/>
              </a:ext>
            </a:extLst>
          </p:cNvPr>
          <p:cNvSpPr txBox="1"/>
          <p:nvPr/>
        </p:nvSpPr>
        <p:spPr>
          <a:xfrm>
            <a:off x="909681" y="7870206"/>
            <a:ext cx="12995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4BACC6"/>
                </a:solidFill>
                <a:sym typeface="Wingdings" panose="05000000000000000000" pitchFamily="2" charset="2"/>
              </a:rPr>
              <a:t> </a:t>
            </a:r>
            <a:r>
              <a:rPr lang="fr-FR" sz="3600" b="1" dirty="0">
                <a:solidFill>
                  <a:srgbClr val="4BACC6"/>
                </a:solidFill>
              </a:rPr>
              <a:t> Mesures conservatoires pour ajout d’une source d’énergie solaire en autoconsommation par les utilisateurs</a:t>
            </a:r>
          </a:p>
        </p:txBody>
      </p:sp>
      <p:pic>
        <p:nvPicPr>
          <p:cNvPr id="5" name="Image 4" descr="Une image contenant nuage, plein air, ciel, sol&#10;&#10;Description générée automatiquement">
            <a:extLst>
              <a:ext uri="{FF2B5EF4-FFF2-40B4-BE49-F238E27FC236}">
                <a16:creationId xmlns:a16="http://schemas.microsoft.com/office/drawing/2014/main" id="{65552B0B-2894-0B53-5307-74D1A08E1B6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814038" y="4746385"/>
            <a:ext cx="4981593" cy="373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39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/>
          <p:nvPr/>
        </p:nvSpPr>
        <p:spPr>
          <a:xfrm>
            <a:off x="1814052" y="1975945"/>
            <a:ext cx="13781700" cy="66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b="1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Contexte</a:t>
            </a:r>
            <a:endParaRPr dirty="0">
              <a:solidFill>
                <a:schemeClr val="accent5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du site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de l'opération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dirty="0">
                <a:solidFill>
                  <a:schemeClr val="dk1"/>
                </a:solidFill>
              </a:rPr>
              <a:t>Présentation projet architectural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b="1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Des réponses particulières et adaptées</a:t>
            </a:r>
            <a:endParaRPr dirty="0">
              <a:solidFill>
                <a:schemeClr val="accent5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des évolutions suivants thématique BDF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dirty="0">
                <a:solidFill>
                  <a:schemeClr val="dk1"/>
                </a:solidFill>
              </a:rPr>
              <a:t>Préparation de la phase exploitation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dirty="0">
                <a:solidFill>
                  <a:schemeClr val="dk1"/>
                </a:solidFill>
              </a:rPr>
              <a:t>Niveaux atteint et points bonus</a:t>
            </a:r>
            <a:endParaRPr lang="fr-FR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i="1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Annexes</a:t>
            </a:r>
            <a:endParaRPr dirty="0">
              <a:solidFill>
                <a:schemeClr val="accent5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Plans, coupes, façades</a:t>
            </a:r>
            <a:endParaRPr dirty="0"/>
          </a:p>
        </p:txBody>
      </p:sp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720000" y="180000"/>
            <a:ext cx="173841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rgbClr val="4BACC6"/>
                </a:solidFill>
              </a:rPr>
              <a:t>Sommaire</a:t>
            </a:r>
            <a:endParaRPr b="1" dirty="0">
              <a:solidFill>
                <a:srgbClr val="4BACC6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1"/>
          <p:cNvSpPr/>
          <p:nvPr/>
        </p:nvSpPr>
        <p:spPr>
          <a:xfrm>
            <a:off x="9346350" y="9561350"/>
            <a:ext cx="4443000" cy="604500"/>
          </a:xfrm>
          <a:prstGeom prst="rect">
            <a:avLst/>
          </a:prstGeom>
          <a:noFill/>
          <a:ln w="19050" cap="flat" cmpd="sng">
            <a:solidFill>
              <a:srgbClr val="EB530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9" name="Google Shape;429;p61"/>
          <p:cNvSpPr txBox="1"/>
          <p:nvPr/>
        </p:nvSpPr>
        <p:spPr>
          <a:xfrm>
            <a:off x="13164600" y="180000"/>
            <a:ext cx="49395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accent5"/>
                </a:solidFill>
              </a:rPr>
              <a:t>FICHE SYNTHÈSE</a:t>
            </a:r>
            <a:endParaRPr sz="2000" b="1" dirty="0">
              <a:solidFill>
                <a:schemeClr val="accent5"/>
              </a:solidFill>
            </a:endParaRPr>
          </a:p>
        </p:txBody>
      </p:sp>
      <p:sp>
        <p:nvSpPr>
          <p:cNvPr id="430" name="Google Shape;430;p61"/>
          <p:cNvSpPr txBox="1"/>
          <p:nvPr/>
        </p:nvSpPr>
        <p:spPr>
          <a:xfrm>
            <a:off x="720000" y="180000"/>
            <a:ext cx="173841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5000" dirty="0"/>
              <a:t>Principaux choix constructifs</a:t>
            </a:r>
            <a:endParaRPr sz="5000" dirty="0"/>
          </a:p>
        </p:txBody>
      </p:sp>
      <p:graphicFrame>
        <p:nvGraphicFramePr>
          <p:cNvPr id="431" name="Google Shape;431;p61"/>
          <p:cNvGraphicFramePr/>
          <p:nvPr>
            <p:extLst>
              <p:ext uri="{D42A27DB-BD31-4B8C-83A1-F6EECF244321}">
                <p14:modId xmlns:p14="http://schemas.microsoft.com/office/powerpoint/2010/main" val="2336171031"/>
              </p:ext>
            </p:extLst>
          </p:nvPr>
        </p:nvGraphicFramePr>
        <p:xfrm>
          <a:off x="720000" y="1800038"/>
          <a:ext cx="17384100" cy="7559950"/>
        </p:xfrm>
        <a:graphic>
          <a:graphicData uri="http://schemas.openxmlformats.org/drawingml/2006/table">
            <a:tbl>
              <a:tblPr>
                <a:noFill/>
                <a:tableStyleId>{E3CA722A-BB92-41F3-B323-38A48AB7C5BC}</a:tableStyleId>
              </a:tblPr>
              <a:tblGrid>
                <a:gridCol w="268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0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06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2000" b="1" dirty="0">
                          <a:solidFill>
                            <a:srgbClr val="25BFD9"/>
                          </a:solidFill>
                        </a:rPr>
                        <a:t>Eléments structurels</a:t>
                      </a:r>
                      <a:endParaRPr sz="2000" b="1" i="1" dirty="0">
                        <a:solidFill>
                          <a:srgbClr val="FFFFFF"/>
                        </a:solidFill>
                        <a:highlight>
                          <a:srgbClr val="25BFD9"/>
                        </a:highlight>
                      </a:endParaRPr>
                    </a:p>
                  </a:txBody>
                  <a:tcPr marL="36000" marR="36000" marT="36000" marB="36000">
                    <a:lnL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4999" lvl="0" indent="-134999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i="1" dirty="0">
                          <a:solidFill>
                            <a:srgbClr val="9E9E9E"/>
                          </a:solidFill>
                        </a:rPr>
                        <a:t> </a:t>
                      </a:r>
                      <a:endParaRPr sz="2000" i="1" dirty="0">
                        <a:solidFill>
                          <a:srgbClr val="9E9E9E"/>
                        </a:solidFill>
                      </a:endParaRPr>
                    </a:p>
                    <a:p>
                      <a:pPr marL="134999" lvl="0" indent="-134999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</a:rPr>
                        <a:t>&gt; </a:t>
                      </a:r>
                      <a:r>
                        <a:rPr lang="fr-FR" sz="2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Lato"/>
                          <a:cs typeface="Arial" panose="020B0604020202020204" pitchFamily="34" charset="0"/>
                          <a:sym typeface="Lato"/>
                        </a:rPr>
                        <a:t>En béton armé </a:t>
                      </a:r>
                      <a:endParaRPr sz="2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>
                    <a:lnL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6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1" dirty="0">
                          <a:solidFill>
                            <a:srgbClr val="25BFD9"/>
                          </a:solidFill>
                        </a:rPr>
                        <a:t>Façade</a:t>
                      </a:r>
                      <a:endParaRPr sz="2000" b="1" dirty="0">
                        <a:solidFill>
                          <a:srgbClr val="25BFD9"/>
                        </a:solidFill>
                      </a:endParaRPr>
                    </a:p>
                  </a:txBody>
                  <a:tcPr marL="36000" marR="36000" marT="36000" marB="36000">
                    <a:lnL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i="1" dirty="0">
                          <a:solidFill>
                            <a:srgbClr val="9E9E9E"/>
                          </a:solidFill>
                        </a:rPr>
                        <a:t>Type, matière et performance thermique / acoustique / sécurité incendie</a:t>
                      </a:r>
                      <a:endParaRPr sz="2000" dirty="0">
                        <a:solidFill>
                          <a:srgbClr val="9E9E9E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i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</a:t>
                      </a:r>
                      <a:r>
                        <a:rPr lang="fr-FR" sz="2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Lato"/>
                          <a:cs typeface="Arial" panose="020B0604020202020204" pitchFamily="34" charset="0"/>
                          <a:sym typeface="Lato"/>
                        </a:rPr>
                        <a:t>Mur béton isolé par l’extérieur – Up = 0,19 W/m².K</a:t>
                      </a:r>
                      <a:endParaRPr sz="2000" i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>
                    <a:lnL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6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2000" b="1" dirty="0">
                          <a:solidFill>
                            <a:srgbClr val="25BFD9"/>
                          </a:solidFill>
                        </a:rPr>
                        <a:t>Menuiseries ext.</a:t>
                      </a:r>
                      <a:endParaRPr sz="2000" b="1" dirty="0">
                        <a:solidFill>
                          <a:srgbClr val="25BFD9"/>
                        </a:solidFill>
                      </a:endParaRPr>
                    </a:p>
                  </a:txBody>
                  <a:tcPr marL="36000" marR="36000" marT="36000" marB="36000">
                    <a:lnL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i="1" dirty="0">
                          <a:solidFill>
                            <a:srgbClr val="9E9E9E"/>
                          </a:solidFill>
                        </a:rPr>
                        <a:t>Type, matière et performance thermique / acoustique / sécurité incendie</a:t>
                      </a:r>
                      <a:endParaRPr sz="2000" i="1" dirty="0">
                        <a:solidFill>
                          <a:srgbClr val="9E9E9E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Lato"/>
                          <a:cs typeface="Arial" panose="020B0604020202020204" pitchFamily="34" charset="0"/>
                          <a:sym typeface="Lato"/>
                        </a:rPr>
                        <a:t>&gt; MEX en aluminium double vitrage – Uw ≤ 1,4 W/m².K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Lato"/>
                          <a:cs typeface="Arial" panose="020B0604020202020204" pitchFamily="34" charset="0"/>
                          <a:sym typeface="Lato"/>
                        </a:rPr>
                        <a:t>&gt; Transmission lumineuse et facteur solaire définis en fonction des orientations.</a:t>
                      </a:r>
                    </a:p>
                  </a:txBody>
                  <a:tcPr marL="36000" marR="36000" marT="36000" marB="36000">
                    <a:lnL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6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1" dirty="0">
                          <a:solidFill>
                            <a:srgbClr val="25BFD9"/>
                          </a:solidFill>
                        </a:rPr>
                        <a:t>Plancher bas</a:t>
                      </a:r>
                      <a:endParaRPr sz="2000" b="1" dirty="0">
                        <a:solidFill>
                          <a:srgbClr val="25BFD9"/>
                        </a:solidFill>
                      </a:endParaRPr>
                    </a:p>
                  </a:txBody>
                  <a:tcPr marL="36000" marR="36000" marT="36000" marB="36000">
                    <a:lnL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i="1" dirty="0">
                          <a:solidFill>
                            <a:srgbClr val="9E9E9E"/>
                          </a:solidFill>
                        </a:rPr>
                        <a:t>Matière et performance thermique </a:t>
                      </a:r>
                      <a:endParaRPr sz="2000" i="1" dirty="0">
                        <a:solidFill>
                          <a:srgbClr val="9E9E9E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</a:t>
                      </a:r>
                      <a:r>
                        <a:rPr lang="fr-FR" sz="2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Lato"/>
                          <a:cs typeface="Arial" panose="020B0604020202020204" pitchFamily="34" charset="0"/>
                          <a:sym typeface="Lato"/>
                        </a:rPr>
                        <a:t>Isolation sous dallage – Up = 0,23 W/m².K </a:t>
                      </a:r>
                      <a:endParaRPr sz="2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>
                    <a:lnL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6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1" dirty="0">
                          <a:solidFill>
                            <a:srgbClr val="25BFD9"/>
                          </a:solidFill>
                        </a:rPr>
                        <a:t>Planchers courants</a:t>
                      </a:r>
                      <a:endParaRPr sz="2000" b="1" dirty="0">
                        <a:solidFill>
                          <a:srgbClr val="25BFD9"/>
                        </a:solidFill>
                      </a:endParaRPr>
                    </a:p>
                  </a:txBody>
                  <a:tcPr marL="36000" marR="36000" marT="36000" marB="36000">
                    <a:lnL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i="1" dirty="0">
                          <a:solidFill>
                            <a:srgbClr val="9E9E9E"/>
                          </a:solidFill>
                        </a:rPr>
                        <a:t>Matière et performance thermique / acoustique / sécurité incendie</a:t>
                      </a:r>
                      <a:endParaRPr sz="2000" dirty="0">
                        <a:solidFill>
                          <a:srgbClr val="9E9E9E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</a:t>
                      </a:r>
                      <a:r>
                        <a:rPr lang="fr" sz="2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Lato"/>
                          <a:cs typeface="Arial" panose="020B0604020202020204" pitchFamily="34" charset="0"/>
                          <a:sym typeface="Lato"/>
                        </a:rPr>
                        <a:t>Plancher béton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36000" marT="36000" marB="36000">
                    <a:lnL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5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1" dirty="0">
                          <a:solidFill>
                            <a:srgbClr val="25BFD9"/>
                          </a:solidFill>
                        </a:rPr>
                        <a:t>Toitures</a:t>
                      </a:r>
                      <a:endParaRPr sz="2000" b="1" dirty="0">
                        <a:solidFill>
                          <a:srgbClr val="25BFD9"/>
                        </a:solidFill>
                      </a:endParaRPr>
                    </a:p>
                  </a:txBody>
                  <a:tcPr marL="36000" marR="36000" marT="36000" marB="36000">
                    <a:lnL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i="1" dirty="0">
                          <a:solidFill>
                            <a:srgbClr val="9E9E9E"/>
                          </a:solidFill>
                        </a:rPr>
                        <a:t>Type (plat, charpente, végétalisée…) , matière et performance thermique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Lato"/>
                          <a:cs typeface="Arial" panose="020B0604020202020204" pitchFamily="34" charset="0"/>
                          <a:sym typeface="Lato"/>
                        </a:rPr>
                        <a:t>&gt; Isolation polyurethane – Up = 0,11 W/m².K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9E9E9E"/>
                        </a:solidFill>
                      </a:endParaRPr>
                    </a:p>
                  </a:txBody>
                  <a:tcPr marL="36000" marR="36000" marT="36000" marB="36000">
                    <a:lnL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3"/>
          <p:cNvSpPr txBox="1">
            <a:spLocks noGrp="1"/>
          </p:cNvSpPr>
          <p:nvPr>
            <p:ph type="title"/>
          </p:nvPr>
        </p:nvSpPr>
        <p:spPr>
          <a:xfrm>
            <a:off x="720000" y="180000"/>
            <a:ext cx="173841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Confort d’été</a:t>
            </a:r>
            <a:endParaRPr dirty="0"/>
          </a:p>
        </p:txBody>
      </p:sp>
      <p:sp>
        <p:nvSpPr>
          <p:cNvPr id="444" name="Google Shape;444;p63"/>
          <p:cNvSpPr/>
          <p:nvPr/>
        </p:nvSpPr>
        <p:spPr>
          <a:xfrm>
            <a:off x="13769375" y="9561350"/>
            <a:ext cx="2461800" cy="604500"/>
          </a:xfrm>
          <a:prstGeom prst="rect">
            <a:avLst/>
          </a:prstGeom>
          <a:noFill/>
          <a:ln w="19050" cap="flat" cmpd="sng">
            <a:solidFill>
              <a:srgbClr val="EB530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5" name="Google Shape;445;p63"/>
          <p:cNvSpPr txBox="1"/>
          <p:nvPr/>
        </p:nvSpPr>
        <p:spPr>
          <a:xfrm>
            <a:off x="13164600" y="180000"/>
            <a:ext cx="49395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accent5"/>
                </a:solidFill>
              </a:rPr>
              <a:t>FICHE SYNTHÈSE</a:t>
            </a:r>
            <a:endParaRPr sz="2000" b="1" dirty="0">
              <a:solidFill>
                <a:schemeClr val="accent5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39470DA-691D-6C6C-F015-80E052FA697E}"/>
              </a:ext>
            </a:extLst>
          </p:cNvPr>
          <p:cNvSpPr txBox="1"/>
          <p:nvPr/>
        </p:nvSpPr>
        <p:spPr>
          <a:xfrm>
            <a:off x="1285875" y="1814513"/>
            <a:ext cx="126873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La végétalisation (patios, etc.) ainsi que les choix des matériaux de façade clair (bloc star)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Les Facteurs solaires des vitrages définis en fonction de l’orientation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La mise en place de protections solaires (BSO extérieur ou toile intérieure)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L’inertie lourde du bâtiment (dalle béton et isolation par l’extérieur)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Une ventilation nocturne au niveau de la circulation principale traversante via l’ouverture d’oscillo-battant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Une ventilation nocturne via les CTA est prévue pour l’ensemble des locaux  </a:t>
            </a:r>
          </a:p>
          <a:p>
            <a:endParaRPr lang="fr-FR" sz="20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1BF659-FD9F-AA7F-4ACB-13C2F082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0000"/>
            <a:ext cx="17384100" cy="954077"/>
          </a:xfrm>
        </p:spPr>
        <p:txBody>
          <a:bodyPr/>
          <a:lstStyle/>
          <a:p>
            <a:r>
              <a:rPr lang="fr-FR" dirty="0"/>
              <a:t>Plans niveaux projet – Bât H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162A794-6285-0495-C993-667461B8D6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975" y="1676118"/>
            <a:ext cx="4798396" cy="341234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753226D-524D-4986-6517-F8F26BB24658}"/>
              </a:ext>
            </a:extLst>
          </p:cNvPr>
          <p:cNvSpPr txBox="1"/>
          <p:nvPr/>
        </p:nvSpPr>
        <p:spPr>
          <a:xfrm>
            <a:off x="783975" y="1182205"/>
            <a:ext cx="74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R-1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1F7B8CE-E176-5555-F915-5505A5175B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5173" y="1551537"/>
            <a:ext cx="4852012" cy="377918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06A6734-EB77-BD03-7F17-D2BC5FA378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1574" y="1676118"/>
            <a:ext cx="4782355" cy="377918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6A10EAD-DD4D-4807-A7B5-E86C0BED71E9}"/>
              </a:ext>
            </a:extLst>
          </p:cNvPr>
          <p:cNvSpPr txBox="1"/>
          <p:nvPr/>
        </p:nvSpPr>
        <p:spPr>
          <a:xfrm>
            <a:off x="12061574" y="1091658"/>
            <a:ext cx="74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R+1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C3FBE76-BAEC-1689-E7E3-FCF5B3AE14EE}"/>
              </a:ext>
            </a:extLst>
          </p:cNvPr>
          <p:cNvSpPr txBox="1"/>
          <p:nvPr/>
        </p:nvSpPr>
        <p:spPr>
          <a:xfrm>
            <a:off x="6575173" y="1158141"/>
            <a:ext cx="74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RDC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3A804FC-3BE5-C9D8-18DB-260D0D9808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975" y="5378849"/>
            <a:ext cx="4852012" cy="385025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70F4CBB-0C77-9446-793D-F978FE7F963A}"/>
              </a:ext>
            </a:extLst>
          </p:cNvPr>
          <p:cNvSpPr txBox="1"/>
          <p:nvPr/>
        </p:nvSpPr>
        <p:spPr>
          <a:xfrm>
            <a:off x="783975" y="5445842"/>
            <a:ext cx="74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R+2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85479D2-B9F3-F25C-7CE6-178D8E2F305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7994" y="5445842"/>
            <a:ext cx="4852012" cy="386404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CDD4C0A2-3DC9-F380-7525-83CE65225F66}"/>
              </a:ext>
            </a:extLst>
          </p:cNvPr>
          <p:cNvSpPr txBox="1"/>
          <p:nvPr/>
        </p:nvSpPr>
        <p:spPr>
          <a:xfrm>
            <a:off x="6776251" y="5563515"/>
            <a:ext cx="74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R+3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47D7BDD5-38CE-39C7-1F11-EB735318F4C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9889" y="5692639"/>
            <a:ext cx="4604040" cy="350625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4DF1BFA6-AD99-B40F-8D8A-5837100D8D1E}"/>
              </a:ext>
            </a:extLst>
          </p:cNvPr>
          <p:cNvSpPr txBox="1"/>
          <p:nvPr/>
        </p:nvSpPr>
        <p:spPr>
          <a:xfrm>
            <a:off x="12265683" y="5563515"/>
            <a:ext cx="1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Toiture </a:t>
            </a:r>
          </a:p>
        </p:txBody>
      </p:sp>
    </p:spTree>
    <p:extLst>
      <p:ext uri="{BB962C8B-B14F-4D97-AF65-F5344CB8AC3E}">
        <p14:creationId xmlns:p14="http://schemas.microsoft.com/office/powerpoint/2010/main" val="21571639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1BF659-FD9F-AA7F-4ACB-13C2F082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0000"/>
            <a:ext cx="17384100" cy="954077"/>
          </a:xfrm>
        </p:spPr>
        <p:txBody>
          <a:bodyPr/>
          <a:lstStyle/>
          <a:p>
            <a:r>
              <a:rPr lang="fr-FR" dirty="0"/>
              <a:t>Plans niveaux projet – Bât A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753226D-524D-4986-6517-F8F26BB24658}"/>
              </a:ext>
            </a:extLst>
          </p:cNvPr>
          <p:cNvSpPr txBox="1"/>
          <p:nvPr/>
        </p:nvSpPr>
        <p:spPr>
          <a:xfrm>
            <a:off x="783975" y="1182205"/>
            <a:ext cx="74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R-1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1811E44-F7E0-E46E-7215-3A2824C47F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975" y="1599665"/>
            <a:ext cx="5065282" cy="362445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20E2780-0902-48CB-C97E-BC7F449724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717" y="1366871"/>
            <a:ext cx="4897397" cy="386310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8960FFE-CE9D-4B55-05AA-15B21678F510}"/>
              </a:ext>
            </a:extLst>
          </p:cNvPr>
          <p:cNvSpPr txBox="1"/>
          <p:nvPr/>
        </p:nvSpPr>
        <p:spPr>
          <a:xfrm>
            <a:off x="6902717" y="1276404"/>
            <a:ext cx="74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RDC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0CE78B7-560E-4653-C4FE-99A7921301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6004" y="1461070"/>
            <a:ext cx="4761940" cy="376305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8F2BBB9-C82E-7BDE-C326-4BCFC6BAB10B}"/>
              </a:ext>
            </a:extLst>
          </p:cNvPr>
          <p:cNvSpPr txBox="1"/>
          <p:nvPr/>
        </p:nvSpPr>
        <p:spPr>
          <a:xfrm>
            <a:off x="12809893" y="1230333"/>
            <a:ext cx="74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R+1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1624C9C-6977-CB72-FC54-F087788934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975" y="5387089"/>
            <a:ext cx="5065282" cy="394371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97508B7-5193-087F-2E4B-9C5B13024943}"/>
              </a:ext>
            </a:extLst>
          </p:cNvPr>
          <p:cNvSpPr txBox="1"/>
          <p:nvPr/>
        </p:nvSpPr>
        <p:spPr>
          <a:xfrm>
            <a:off x="783975" y="5689710"/>
            <a:ext cx="74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R+2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88A64FD-E9AA-5418-80E0-E74B527CCE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4944" y="5677613"/>
            <a:ext cx="4665169" cy="3653192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0649902D-160F-B1E1-BB12-5D0ACA4E86AD}"/>
              </a:ext>
            </a:extLst>
          </p:cNvPr>
          <p:cNvSpPr txBox="1"/>
          <p:nvPr/>
        </p:nvSpPr>
        <p:spPr>
          <a:xfrm>
            <a:off x="6902717" y="5714119"/>
            <a:ext cx="74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R+3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E608E3A-C36B-E996-F2EF-DA3CDD59751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85800" y="5898785"/>
            <a:ext cx="4332144" cy="3112871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24ABF946-B4A4-DC1F-1444-7D50E19016F5}"/>
              </a:ext>
            </a:extLst>
          </p:cNvPr>
          <p:cNvSpPr txBox="1"/>
          <p:nvPr/>
        </p:nvSpPr>
        <p:spPr>
          <a:xfrm>
            <a:off x="12809893" y="5714119"/>
            <a:ext cx="1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Toiture </a:t>
            </a:r>
          </a:p>
        </p:txBody>
      </p:sp>
    </p:spTree>
    <p:extLst>
      <p:ext uri="{BB962C8B-B14F-4D97-AF65-F5344CB8AC3E}">
        <p14:creationId xmlns:p14="http://schemas.microsoft.com/office/powerpoint/2010/main" val="3563545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1BF659-FD9F-AA7F-4ACB-13C2F082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0000"/>
            <a:ext cx="17384100" cy="954077"/>
          </a:xfrm>
        </p:spPr>
        <p:txBody>
          <a:bodyPr/>
          <a:lstStyle/>
          <a:p>
            <a:r>
              <a:rPr lang="fr-FR" dirty="0"/>
              <a:t>Plans niveaux projet – Bât B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753226D-524D-4986-6517-F8F26BB24658}"/>
              </a:ext>
            </a:extLst>
          </p:cNvPr>
          <p:cNvSpPr txBox="1"/>
          <p:nvPr/>
        </p:nvSpPr>
        <p:spPr>
          <a:xfrm>
            <a:off x="783975" y="1182205"/>
            <a:ext cx="148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RDJ (1)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8F2BBB9-C82E-7BDE-C326-4BCFC6BAB10B}"/>
              </a:ext>
            </a:extLst>
          </p:cNvPr>
          <p:cNvSpPr txBox="1"/>
          <p:nvPr/>
        </p:nvSpPr>
        <p:spPr>
          <a:xfrm>
            <a:off x="11418415" y="1178732"/>
            <a:ext cx="109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RDJ (3)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97508B7-5193-087F-2E4B-9C5B13024943}"/>
              </a:ext>
            </a:extLst>
          </p:cNvPr>
          <p:cNvSpPr txBox="1"/>
          <p:nvPr/>
        </p:nvSpPr>
        <p:spPr>
          <a:xfrm>
            <a:off x="720000" y="5327791"/>
            <a:ext cx="1950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Toiture (1)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4ABF946-B4A4-DC1F-1444-7D50E19016F5}"/>
              </a:ext>
            </a:extLst>
          </p:cNvPr>
          <p:cNvSpPr txBox="1"/>
          <p:nvPr/>
        </p:nvSpPr>
        <p:spPr>
          <a:xfrm>
            <a:off x="11519365" y="5327791"/>
            <a:ext cx="1717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Toiture (3)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D4B4F89-1912-A0AE-0F5D-00221CEB6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02" y="1645738"/>
            <a:ext cx="4445573" cy="326459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241AE21-1DA0-4724-8ABC-0831688CB0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068" y="1717728"/>
            <a:ext cx="3848365" cy="342577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F909C1F-41B6-F65E-B934-C69843B026CC}"/>
              </a:ext>
            </a:extLst>
          </p:cNvPr>
          <p:cNvSpPr txBox="1"/>
          <p:nvPr/>
        </p:nvSpPr>
        <p:spPr>
          <a:xfrm>
            <a:off x="6235067" y="1187246"/>
            <a:ext cx="148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RDJ (2)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D0C44CC-C20E-0603-8779-4080F63BA8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8416" y="1645737"/>
            <a:ext cx="3674735" cy="349776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8F2911B-73CD-B3CA-72C9-5F342AE006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975" y="5697123"/>
            <a:ext cx="4020254" cy="363737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17F870E-8EB4-762D-529D-E90D605813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068" y="5697123"/>
            <a:ext cx="3848365" cy="3545919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4EB7AA8A-00F5-C8EE-E509-31D832A98F95}"/>
              </a:ext>
            </a:extLst>
          </p:cNvPr>
          <p:cNvSpPr txBox="1"/>
          <p:nvPr/>
        </p:nvSpPr>
        <p:spPr>
          <a:xfrm>
            <a:off x="6208621" y="5327791"/>
            <a:ext cx="1950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Toiture (2)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CD2FDC70-D866-DA3A-53DB-5F311448F9C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8546" y="5655161"/>
            <a:ext cx="3848366" cy="352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329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1BF659-FD9F-AA7F-4ACB-13C2F082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0000"/>
            <a:ext cx="17384100" cy="954077"/>
          </a:xfrm>
        </p:spPr>
        <p:txBody>
          <a:bodyPr/>
          <a:lstStyle/>
          <a:p>
            <a:r>
              <a:rPr lang="fr-FR" dirty="0"/>
              <a:t>Plans niveaux projet – Bât F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753226D-524D-4986-6517-F8F26BB24658}"/>
              </a:ext>
            </a:extLst>
          </p:cNvPr>
          <p:cNvSpPr txBox="1"/>
          <p:nvPr/>
        </p:nvSpPr>
        <p:spPr>
          <a:xfrm>
            <a:off x="783975" y="1182205"/>
            <a:ext cx="148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R-1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8F2BBB9-C82E-7BDE-C326-4BCFC6BAB10B}"/>
              </a:ext>
            </a:extLst>
          </p:cNvPr>
          <p:cNvSpPr txBox="1"/>
          <p:nvPr/>
        </p:nvSpPr>
        <p:spPr>
          <a:xfrm>
            <a:off x="8492730" y="1182205"/>
            <a:ext cx="109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RDJ (2)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F909C1F-41B6-F65E-B934-C69843B026CC}"/>
              </a:ext>
            </a:extLst>
          </p:cNvPr>
          <p:cNvSpPr txBox="1"/>
          <p:nvPr/>
        </p:nvSpPr>
        <p:spPr>
          <a:xfrm>
            <a:off x="3831915" y="1231920"/>
            <a:ext cx="148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RDJ (1)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2F73D5-D6E1-D09E-339C-2A8A337505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975" y="1527196"/>
            <a:ext cx="2133396" cy="410897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70CCDD5-E26C-5531-F1E1-1430EB36D8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163" y="1675310"/>
            <a:ext cx="3982059" cy="370769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B46D5D2-EEEA-F622-B2F1-C70EF64D2B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731" y="1601252"/>
            <a:ext cx="3982060" cy="385237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431D792-1A97-2456-70C3-27CA715BFBB6}"/>
              </a:ext>
            </a:extLst>
          </p:cNvPr>
          <p:cNvSpPr txBox="1"/>
          <p:nvPr/>
        </p:nvSpPr>
        <p:spPr>
          <a:xfrm>
            <a:off x="12975833" y="1182205"/>
            <a:ext cx="109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RDJ (3)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C1E044B-90BB-80FB-E5DF-36FBD8DDC8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75834" y="1599394"/>
            <a:ext cx="3982060" cy="379422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E277AC0-DEE1-5729-A5EA-8C36301547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975" y="6029294"/>
            <a:ext cx="3497739" cy="325461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195CE68A-761D-FAEF-A390-30D5360A1F55}"/>
              </a:ext>
            </a:extLst>
          </p:cNvPr>
          <p:cNvSpPr txBox="1"/>
          <p:nvPr/>
        </p:nvSpPr>
        <p:spPr>
          <a:xfrm>
            <a:off x="783975" y="5648068"/>
            <a:ext cx="109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RDJ (4) </a:t>
            </a:r>
          </a:p>
        </p:txBody>
      </p:sp>
    </p:spTree>
    <p:extLst>
      <p:ext uri="{BB962C8B-B14F-4D97-AF65-F5344CB8AC3E}">
        <p14:creationId xmlns:p14="http://schemas.microsoft.com/office/powerpoint/2010/main" val="17344987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1BF659-FD9F-AA7F-4ACB-13C2F082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0000"/>
            <a:ext cx="17384100" cy="954077"/>
          </a:xfrm>
        </p:spPr>
        <p:txBody>
          <a:bodyPr/>
          <a:lstStyle/>
          <a:p>
            <a:r>
              <a:rPr lang="fr-FR" dirty="0"/>
              <a:t>Plans niveaux projet – Bât F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8F2BBB9-C82E-7BDE-C326-4BCFC6BAB10B}"/>
              </a:ext>
            </a:extLst>
          </p:cNvPr>
          <p:cNvSpPr txBox="1"/>
          <p:nvPr/>
        </p:nvSpPr>
        <p:spPr>
          <a:xfrm>
            <a:off x="5311342" y="2872034"/>
            <a:ext cx="109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R+1 (2)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F909C1F-41B6-F65E-B934-C69843B026CC}"/>
              </a:ext>
            </a:extLst>
          </p:cNvPr>
          <p:cNvSpPr txBox="1"/>
          <p:nvPr/>
        </p:nvSpPr>
        <p:spPr>
          <a:xfrm>
            <a:off x="788683" y="2872034"/>
            <a:ext cx="148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R+1 (1)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431D792-1A97-2456-70C3-27CA715BFBB6}"/>
              </a:ext>
            </a:extLst>
          </p:cNvPr>
          <p:cNvSpPr txBox="1"/>
          <p:nvPr/>
        </p:nvSpPr>
        <p:spPr>
          <a:xfrm>
            <a:off x="9941460" y="2872034"/>
            <a:ext cx="109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R+1 (3)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526B88D-223A-D77B-58E2-8329475BCD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225" y="3397266"/>
            <a:ext cx="4308653" cy="413564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8DE8B94-3D71-57E2-98A1-4E0177CDDF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1342" y="3397266"/>
            <a:ext cx="4308654" cy="416833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7AF68DD-7B9F-C2C7-1616-E49E4782A7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1460" y="3397266"/>
            <a:ext cx="4477025" cy="391793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93C25E7-6AEC-4EF4-7FF1-CB14C73B6E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18485" y="3426756"/>
            <a:ext cx="3685615" cy="3041628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B8355AFE-C270-66FF-B3FA-022D6756B3CE}"/>
              </a:ext>
            </a:extLst>
          </p:cNvPr>
          <p:cNvSpPr txBox="1"/>
          <p:nvPr/>
        </p:nvSpPr>
        <p:spPr>
          <a:xfrm>
            <a:off x="14571578" y="2872034"/>
            <a:ext cx="109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R+1 (4) </a:t>
            </a:r>
          </a:p>
        </p:txBody>
      </p:sp>
    </p:spTree>
    <p:extLst>
      <p:ext uri="{BB962C8B-B14F-4D97-AF65-F5344CB8AC3E}">
        <p14:creationId xmlns:p14="http://schemas.microsoft.com/office/powerpoint/2010/main" val="10410307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1BF659-FD9F-AA7F-4ACB-13C2F082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0000"/>
            <a:ext cx="17384100" cy="954077"/>
          </a:xfrm>
        </p:spPr>
        <p:txBody>
          <a:bodyPr/>
          <a:lstStyle/>
          <a:p>
            <a:r>
              <a:rPr lang="fr-FR" dirty="0"/>
              <a:t>Plans niveaux projet – Bât F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8F2BBB9-C82E-7BDE-C326-4BCFC6BAB10B}"/>
              </a:ext>
            </a:extLst>
          </p:cNvPr>
          <p:cNvSpPr txBox="1"/>
          <p:nvPr/>
        </p:nvSpPr>
        <p:spPr>
          <a:xfrm>
            <a:off x="5310679" y="2994801"/>
            <a:ext cx="173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Toiture (2)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F909C1F-41B6-F65E-B934-C69843B026CC}"/>
              </a:ext>
            </a:extLst>
          </p:cNvPr>
          <p:cNvSpPr txBox="1"/>
          <p:nvPr/>
        </p:nvSpPr>
        <p:spPr>
          <a:xfrm>
            <a:off x="720000" y="2994801"/>
            <a:ext cx="148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Toiture (1)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431D792-1A97-2456-70C3-27CA715BFBB6}"/>
              </a:ext>
            </a:extLst>
          </p:cNvPr>
          <p:cNvSpPr txBox="1"/>
          <p:nvPr/>
        </p:nvSpPr>
        <p:spPr>
          <a:xfrm>
            <a:off x="9875425" y="2994801"/>
            <a:ext cx="1579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Toiture (3)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8355AFE-C270-66FF-B3FA-022D6756B3CE}"/>
              </a:ext>
            </a:extLst>
          </p:cNvPr>
          <p:cNvSpPr txBox="1"/>
          <p:nvPr/>
        </p:nvSpPr>
        <p:spPr>
          <a:xfrm>
            <a:off x="14286742" y="2994801"/>
            <a:ext cx="1579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Toiture (4) 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31ADB466-30BD-0FBD-ADBF-AF22240C38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00" y="3364133"/>
            <a:ext cx="4416956" cy="413564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CD26F4F-3F48-C13C-B9CB-73AEA8008A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0117" y="3364133"/>
            <a:ext cx="4361732" cy="416833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C0DE76A-C12F-4713-83C0-D05FF7D855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5010" y="3383747"/>
            <a:ext cx="4102858" cy="41291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C92E07D-44D8-A7D8-AB52-A33DB9D67F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85142" y="3383747"/>
            <a:ext cx="4102858" cy="38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516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1BF659-FD9F-AA7F-4ACB-13C2F082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0000"/>
            <a:ext cx="17384100" cy="954077"/>
          </a:xfrm>
        </p:spPr>
        <p:txBody>
          <a:bodyPr/>
          <a:lstStyle/>
          <a:p>
            <a:r>
              <a:rPr lang="fr-FR" dirty="0"/>
              <a:t>Plans niveaux projet – Bât C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8F2BBB9-C82E-7BDE-C326-4BCFC6BAB10B}"/>
              </a:ext>
            </a:extLst>
          </p:cNvPr>
          <p:cNvSpPr txBox="1"/>
          <p:nvPr/>
        </p:nvSpPr>
        <p:spPr>
          <a:xfrm>
            <a:off x="10374309" y="2080402"/>
            <a:ext cx="173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RDJ (2)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F909C1F-41B6-F65E-B934-C69843B026CC}"/>
              </a:ext>
            </a:extLst>
          </p:cNvPr>
          <p:cNvSpPr txBox="1"/>
          <p:nvPr/>
        </p:nvSpPr>
        <p:spPr>
          <a:xfrm>
            <a:off x="4377600" y="2080402"/>
            <a:ext cx="148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RDJ (1)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82CE0D-D809-6429-3827-887CE9CBE5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600" y="2699373"/>
            <a:ext cx="4590679" cy="446696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1775AF6-D2CA-0F7C-6D94-EEF84FD18D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6937" y="2699373"/>
            <a:ext cx="3573920" cy="55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036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1BF659-FD9F-AA7F-4ACB-13C2F082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0000"/>
            <a:ext cx="17384100" cy="954077"/>
          </a:xfrm>
        </p:spPr>
        <p:txBody>
          <a:bodyPr/>
          <a:lstStyle/>
          <a:p>
            <a:r>
              <a:rPr lang="fr-FR" dirty="0"/>
              <a:t>Plans niveaux projet – Bât C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F909C1F-41B6-F65E-B934-C69843B026CC}"/>
              </a:ext>
            </a:extLst>
          </p:cNvPr>
          <p:cNvSpPr txBox="1"/>
          <p:nvPr/>
        </p:nvSpPr>
        <p:spPr>
          <a:xfrm>
            <a:off x="3672114" y="2417641"/>
            <a:ext cx="148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R+1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3937954-0BEB-B64B-0157-88D2CB2328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114" y="2812591"/>
            <a:ext cx="4621257" cy="451471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618FF3A-30B5-120F-6869-BEA896BDC55C}"/>
              </a:ext>
            </a:extLst>
          </p:cNvPr>
          <p:cNvSpPr txBox="1"/>
          <p:nvPr/>
        </p:nvSpPr>
        <p:spPr>
          <a:xfrm>
            <a:off x="9144000" y="2415619"/>
            <a:ext cx="272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Toiture</a:t>
            </a:r>
          </a:p>
          <a:p>
            <a:r>
              <a:rPr lang="fr-FR" sz="1800" dirty="0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A67BE71-8E67-A9D8-7B41-A9F171E0A2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2738785"/>
            <a:ext cx="4813891" cy="458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98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>
            <a:spLocks noGrp="1"/>
          </p:cNvSpPr>
          <p:nvPr>
            <p:ph type="title"/>
          </p:nvPr>
        </p:nvSpPr>
        <p:spPr>
          <a:xfrm>
            <a:off x="720000" y="180000"/>
            <a:ext cx="173841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rgbClr val="4BACC6"/>
                </a:solidFill>
              </a:rPr>
              <a:t>Contexte, l’opération dans son environnement </a:t>
            </a:r>
            <a:endParaRPr b="1" dirty="0">
              <a:solidFill>
                <a:srgbClr val="4BACC6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4DF13D8-D7AD-7D75-3776-DBD9699BA650}"/>
              </a:ext>
            </a:extLst>
          </p:cNvPr>
          <p:cNvSpPr txBox="1"/>
          <p:nvPr/>
        </p:nvSpPr>
        <p:spPr>
          <a:xfrm>
            <a:off x="855296" y="1405545"/>
            <a:ext cx="154162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Le projet situé sur un ancien terrain militaire et au sein de la </a:t>
            </a:r>
            <a:r>
              <a:rPr lang="fr-FR" sz="2800" b="1" dirty="0"/>
              <a:t>ZAC de Satory à VERSAILLES</a:t>
            </a:r>
          </a:p>
          <a:p>
            <a:endParaRPr lang="fr-FR" sz="2800" b="1" dirty="0"/>
          </a:p>
          <a:p>
            <a:r>
              <a:rPr lang="fr-FR" sz="2800" dirty="0"/>
              <a:t>Zone de protection des abords du château de Versailles</a:t>
            </a:r>
          </a:p>
          <a:p>
            <a:endParaRPr lang="fr-FR" sz="2800" dirty="0"/>
          </a:p>
          <a:p>
            <a:r>
              <a:rPr lang="fr-FR" sz="2800" dirty="0"/>
              <a:t>Proximité avec la future</a:t>
            </a:r>
            <a:r>
              <a:rPr lang="fr-FR" sz="2800" b="1" dirty="0"/>
              <a:t> gare Métro ligne 18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4EE866-DF55-716E-03E8-8C07BF16BF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4965" y="3652314"/>
            <a:ext cx="10329135" cy="5678905"/>
          </a:xfrm>
          <a:prstGeom prst="rect">
            <a:avLst/>
          </a:prstGeom>
        </p:spPr>
      </p:pic>
      <p:pic>
        <p:nvPicPr>
          <p:cNvPr id="7" name="Image 6" descr="Une image contenant carte&#10;&#10;Description générée automatiquement">
            <a:extLst>
              <a:ext uri="{FF2B5EF4-FFF2-40B4-BE49-F238E27FC236}">
                <a16:creationId xmlns:a16="http://schemas.microsoft.com/office/drawing/2014/main" id="{452D556A-67DF-6716-1DF2-D5C0168262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000" y="3923560"/>
            <a:ext cx="6842986" cy="540766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1B276CC-1054-50C0-FB6A-7E155BAF0B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7756" y="2308593"/>
            <a:ext cx="2622279" cy="1075429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1BF659-FD9F-AA7F-4ACB-13C2F082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0000"/>
            <a:ext cx="17384100" cy="954077"/>
          </a:xfrm>
        </p:spPr>
        <p:txBody>
          <a:bodyPr/>
          <a:lstStyle/>
          <a:p>
            <a:r>
              <a:rPr lang="fr-FR" dirty="0"/>
              <a:t>Plans niveaux projet – Bât D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F909C1F-41B6-F65E-B934-C69843B026CC}"/>
              </a:ext>
            </a:extLst>
          </p:cNvPr>
          <p:cNvSpPr txBox="1"/>
          <p:nvPr/>
        </p:nvSpPr>
        <p:spPr>
          <a:xfrm>
            <a:off x="922921" y="1405516"/>
            <a:ext cx="148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R-1 (1)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618FF3A-30B5-120F-6869-BEA896BDC55C}"/>
              </a:ext>
            </a:extLst>
          </p:cNvPr>
          <p:cNvSpPr txBox="1"/>
          <p:nvPr/>
        </p:nvSpPr>
        <p:spPr>
          <a:xfrm>
            <a:off x="4094842" y="1405516"/>
            <a:ext cx="943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R-2 (2)</a:t>
            </a:r>
          </a:p>
          <a:p>
            <a:r>
              <a:rPr lang="fr-FR" sz="1800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7FB8F3-9E4A-1C7B-2BF5-A3853896D4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00" y="1774848"/>
            <a:ext cx="1886096" cy="605221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83DF623-3E4D-C510-C748-C0298AD5B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842" y="1807757"/>
            <a:ext cx="2115457" cy="601931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B2E4F15-6F1B-59A6-D41A-D87BE9BBE1CF}"/>
              </a:ext>
            </a:extLst>
          </p:cNvPr>
          <p:cNvSpPr txBox="1"/>
          <p:nvPr/>
        </p:nvSpPr>
        <p:spPr>
          <a:xfrm>
            <a:off x="6958918" y="1405515"/>
            <a:ext cx="1480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RDJ (1)</a:t>
            </a:r>
          </a:p>
          <a:p>
            <a:r>
              <a:rPr lang="fr-FR" sz="1800" dirty="0"/>
              <a:t>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AAE6B95-70D6-D8E3-2EDB-09B715B33C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791" y="1774849"/>
            <a:ext cx="3541095" cy="601688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A0A3C3E-5073-1D34-F272-ED3DB69590D3}"/>
              </a:ext>
            </a:extLst>
          </p:cNvPr>
          <p:cNvSpPr txBox="1"/>
          <p:nvPr/>
        </p:nvSpPr>
        <p:spPr>
          <a:xfrm>
            <a:off x="11116982" y="1405514"/>
            <a:ext cx="1480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RDJ (2)</a:t>
            </a:r>
          </a:p>
          <a:p>
            <a:r>
              <a:rPr lang="fr-FR" sz="1800" dirty="0"/>
              <a:t>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E7F397E-7230-E7B5-C784-3B8CDE1DA3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6982" y="1807758"/>
            <a:ext cx="3484267" cy="598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163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1BF659-FD9F-AA7F-4ACB-13C2F082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0000"/>
            <a:ext cx="17384100" cy="954077"/>
          </a:xfrm>
        </p:spPr>
        <p:txBody>
          <a:bodyPr/>
          <a:lstStyle/>
          <a:p>
            <a:r>
              <a:rPr lang="fr-FR" dirty="0"/>
              <a:t>Plans niveaux projet – Bât D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F909C1F-41B6-F65E-B934-C69843B026CC}"/>
              </a:ext>
            </a:extLst>
          </p:cNvPr>
          <p:cNvSpPr txBox="1"/>
          <p:nvPr/>
        </p:nvSpPr>
        <p:spPr>
          <a:xfrm>
            <a:off x="5291721" y="1724830"/>
            <a:ext cx="148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R+1 (1)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618FF3A-30B5-120F-6869-BEA896BDC55C}"/>
              </a:ext>
            </a:extLst>
          </p:cNvPr>
          <p:cNvSpPr txBox="1"/>
          <p:nvPr/>
        </p:nvSpPr>
        <p:spPr>
          <a:xfrm>
            <a:off x="9581243" y="1724830"/>
            <a:ext cx="1638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R+1 (2)</a:t>
            </a:r>
          </a:p>
          <a:p>
            <a:r>
              <a:rPr lang="fr-FR" sz="1800" dirty="0"/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C4CBD99-5C63-C121-9785-F49BD28BA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1721" y="2217058"/>
            <a:ext cx="3648800" cy="622080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3BF2BC-0E44-26B4-56FE-517C64263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1243" y="2217058"/>
            <a:ext cx="3648800" cy="619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421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1BF659-FD9F-AA7F-4ACB-13C2F082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0000"/>
            <a:ext cx="17384100" cy="954077"/>
          </a:xfrm>
        </p:spPr>
        <p:txBody>
          <a:bodyPr/>
          <a:lstStyle/>
          <a:p>
            <a:r>
              <a:rPr lang="fr-FR" dirty="0"/>
              <a:t>Plans niveaux projet – Bât D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AF977C1-F70F-E67C-0067-DD8960AD294D}"/>
              </a:ext>
            </a:extLst>
          </p:cNvPr>
          <p:cNvSpPr txBox="1"/>
          <p:nvPr/>
        </p:nvSpPr>
        <p:spPr>
          <a:xfrm>
            <a:off x="5421841" y="1840945"/>
            <a:ext cx="148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R+2 (1) 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F77F126-1DCE-42F1-0797-ADBE66D00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879" y="2333173"/>
            <a:ext cx="3648800" cy="6236688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0C9DC1D-9BA1-9D53-5813-1D0B5435C853}"/>
              </a:ext>
            </a:extLst>
          </p:cNvPr>
          <p:cNvSpPr txBox="1"/>
          <p:nvPr/>
        </p:nvSpPr>
        <p:spPr>
          <a:xfrm>
            <a:off x="9711363" y="1840945"/>
            <a:ext cx="148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R+2 (2) 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C2BEE81-470B-0BD3-2146-CAF7C26F9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3485" y="2333173"/>
            <a:ext cx="3617525" cy="623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288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1BF659-FD9F-AA7F-4ACB-13C2F082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0000"/>
            <a:ext cx="17384100" cy="954077"/>
          </a:xfrm>
        </p:spPr>
        <p:txBody>
          <a:bodyPr/>
          <a:lstStyle/>
          <a:p>
            <a:r>
              <a:rPr lang="fr-FR" dirty="0"/>
              <a:t>Plans niveaux projet – Bât D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F909C1F-41B6-F65E-B934-C69843B026CC}"/>
              </a:ext>
            </a:extLst>
          </p:cNvPr>
          <p:cNvSpPr txBox="1"/>
          <p:nvPr/>
        </p:nvSpPr>
        <p:spPr>
          <a:xfrm>
            <a:off x="5277486" y="1449059"/>
            <a:ext cx="148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Toiture (1)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618FF3A-30B5-120F-6869-BEA896BDC55C}"/>
              </a:ext>
            </a:extLst>
          </p:cNvPr>
          <p:cNvSpPr txBox="1"/>
          <p:nvPr/>
        </p:nvSpPr>
        <p:spPr>
          <a:xfrm>
            <a:off x="9703957" y="1443497"/>
            <a:ext cx="1638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Toiture (2)</a:t>
            </a:r>
          </a:p>
          <a:p>
            <a:r>
              <a:rPr lang="fr-FR" sz="1800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DF9BB89-C040-B391-F49B-96E67E3DB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435" y="2089828"/>
            <a:ext cx="3652610" cy="699901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A2AE4FD-B2AE-755A-A760-495B1CD58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9762" y="2089829"/>
            <a:ext cx="3533556" cy="699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61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D68D9F71-3031-8344-B830-4A9A066921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2076" y="454085"/>
            <a:ext cx="6173249" cy="3182386"/>
          </a:xfrm>
          <a:prstGeom prst="rect">
            <a:avLst/>
          </a:prstGeom>
        </p:spPr>
      </p:pic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720000" y="180000"/>
            <a:ext cx="173841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fr-FR" b="1" dirty="0">
                <a:solidFill>
                  <a:srgbClr val="4BACC6"/>
                </a:solidFill>
              </a:rPr>
              <a:t>Eléments de programmation</a:t>
            </a:r>
            <a:endParaRPr b="1" dirty="0">
              <a:solidFill>
                <a:srgbClr val="4BACC6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2CB1E71-209F-550A-ADBC-7117AC4CAA8F}"/>
              </a:ext>
            </a:extLst>
          </p:cNvPr>
          <p:cNvSpPr txBox="1"/>
          <p:nvPr/>
        </p:nvSpPr>
        <p:spPr>
          <a:xfrm>
            <a:off x="1001267" y="1740478"/>
            <a:ext cx="16372333" cy="6937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is-IS" sz="40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Objectifs principaux : </a:t>
            </a:r>
          </a:p>
          <a:p>
            <a:pPr marL="342818" indent="-342818">
              <a:lnSpc>
                <a:spcPct val="80000"/>
              </a:lnSpc>
              <a:spcBef>
                <a:spcPct val="20000"/>
              </a:spcBef>
              <a:buFont typeface="Arial"/>
              <a:buChar char="•"/>
            </a:pPr>
            <a:endParaRPr lang="is-I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18" indent="-342818">
              <a:lnSpc>
                <a:spcPct val="80000"/>
              </a:lnSpc>
              <a:spcBef>
                <a:spcPct val="20000"/>
              </a:spcBef>
              <a:buFont typeface="Arial"/>
              <a:buChar char="•"/>
            </a:pPr>
            <a:endParaRPr lang="is-I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18" indent="-342818">
              <a:lnSpc>
                <a:spcPct val="80000"/>
              </a:lnSpc>
              <a:spcBef>
                <a:spcPct val="20000"/>
              </a:spcBef>
              <a:buFont typeface="Arial"/>
              <a:buChar char="•"/>
            </a:pPr>
            <a:endParaRPr lang="is-I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18" indent="-342818">
              <a:lnSpc>
                <a:spcPct val="80000"/>
              </a:lnSpc>
              <a:spcBef>
                <a:spcPct val="20000"/>
              </a:spcBef>
              <a:buFont typeface="Arial"/>
              <a:buChar char="•"/>
            </a:pPr>
            <a:endParaRPr lang="is-I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Regrouper trois centres de recherche de</a:t>
            </a:r>
            <a:r>
              <a:rPr lang="fr-F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l’École MINES Paris 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un campus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fr-FR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Bâtiment  offrant  </a:t>
            </a:r>
            <a:r>
              <a:rPr lang="fr-F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 d’accueil optimales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pour la recherche, le développement et l’enseignement.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fr-FR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Profiter des avantages offerts par le site d’implantation au sein du </a:t>
            </a:r>
            <a:r>
              <a:rPr lang="fr-F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pôle d’excellence scientifique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plateau de Satory à Versailles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fr-FR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Intégrer  un  </a:t>
            </a:r>
            <a:r>
              <a:rPr lang="fr-F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 de  bureaux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voué  à  la commercialisation par le département</a:t>
            </a:r>
          </a:p>
        </p:txBody>
      </p:sp>
      <p:pic>
        <p:nvPicPr>
          <p:cNvPr id="5" name="Image 19" descr="logo">
            <a:extLst>
              <a:ext uri="{FF2B5EF4-FFF2-40B4-BE49-F238E27FC236}">
                <a16:creationId xmlns:a16="http://schemas.microsoft.com/office/drawing/2014/main" id="{F2C42F30-3153-49A4-279A-ECC22CCA6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11787" y="1331856"/>
            <a:ext cx="4643433" cy="1491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720000" y="180000"/>
            <a:ext cx="173841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/>
            <a:r>
              <a:rPr lang="fr-FR" b="1" dirty="0">
                <a:solidFill>
                  <a:srgbClr val="4BACC6"/>
                </a:solidFill>
              </a:rPr>
              <a:t>Eléments de programmation</a:t>
            </a:r>
            <a:endParaRPr b="1" dirty="0">
              <a:solidFill>
                <a:srgbClr val="4BACC6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2CB1E71-209F-550A-ADBC-7117AC4CAA8F}"/>
              </a:ext>
            </a:extLst>
          </p:cNvPr>
          <p:cNvSpPr txBox="1"/>
          <p:nvPr/>
        </p:nvSpPr>
        <p:spPr>
          <a:xfrm>
            <a:off x="957833" y="1419636"/>
            <a:ext cx="16372333" cy="8685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is-IS" sz="2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Marché</a:t>
            </a:r>
            <a:r>
              <a:rPr lang="is-I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Marché global de performance avec maintenance contractuelle de 5 ans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is-IS" sz="28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is-IS" sz="2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is-I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Opération : 			</a:t>
            </a:r>
            <a:r>
              <a:rPr lang="is-I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 M€ TDC  </a:t>
            </a:r>
            <a:r>
              <a:rPr lang="is-I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Coût travaux : 		</a:t>
            </a:r>
            <a:r>
              <a:rPr lang="is-I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 M€ HT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is-I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Coût conception : 		7,3 M€ HT		Coût maintenance : 		1,3 M€ HT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is-IS" sz="28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is-IS" sz="2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des Mines :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is-IS" sz="28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is-I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Effectifs fixes : 240 </a:t>
            </a:r>
            <a:r>
              <a:rPr lang="is-I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chercheurs, doctorants, enseignants et administratifs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is-I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de laboratoires : </a:t>
            </a:r>
            <a:r>
              <a:rPr lang="is-I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5900 m²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is-I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Bureaux et salles de réunions : </a:t>
            </a:r>
            <a:r>
              <a:rPr lang="is-I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 m²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is-I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Accueil du public (amphi, bibliothèque, cafétéria) : </a:t>
            </a:r>
            <a:r>
              <a:rPr lang="is-I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1300 m²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is-I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Parking : 40 places en sous-sol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is-I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bureaux complémentaires (</a:t>
            </a:r>
            <a:r>
              <a:rPr lang="is-I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 postes</a:t>
            </a:r>
            <a:r>
              <a:rPr lang="is-I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: </a:t>
            </a:r>
            <a:r>
              <a:rPr lang="is-I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1600 m²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is-I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is-IS" sz="2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Dates clefs :</a:t>
            </a:r>
            <a:endParaRPr lang="is-I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is-I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Programmation : 			2017-2019					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is-I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Notification du marché : 		Juin 2021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is-I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de conception : 		Juin  2021 – Juillet 2022			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is-I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Démarrage travaux (PC) :	Septembre 2022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is-I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Reception prévisionnelle : </a:t>
            </a:r>
            <a:r>
              <a:rPr lang="is-I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s-I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Janvier 2025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Font typeface="Symbol" panose="05050102010706020507" pitchFamily="18" charset="2"/>
              <a:buChar char="Þ"/>
            </a:pPr>
            <a:endParaRPr lang="fr-FR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 descr="Une image contenant intérieur, tuyau, mur, Faisceau&#10;&#10;Description générée automatiquement">
            <a:extLst>
              <a:ext uri="{FF2B5EF4-FFF2-40B4-BE49-F238E27FC236}">
                <a16:creationId xmlns:a16="http://schemas.microsoft.com/office/drawing/2014/main" id="{B58D21EF-654B-0DFF-8AED-4ED16EDDAF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694029" y="3374575"/>
            <a:ext cx="6296737" cy="419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69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/>
          <p:nvPr/>
        </p:nvSpPr>
        <p:spPr>
          <a:xfrm>
            <a:off x="1718640" y="1803754"/>
            <a:ext cx="9215700" cy="7478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i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>
              <a:solidFill>
                <a:schemeClr val="tx1"/>
              </a:solidFill>
            </a:endParaRPr>
          </a:p>
          <a:p>
            <a:pPr marL="571500" indent="-5715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RT2012 : Bbio &lt; Bbio max - 20% </a:t>
            </a:r>
          </a:p>
          <a:p>
            <a:pPr marL="571500" indent="-5715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fr-FR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RT2012 : Cep &lt; Cep max - 30 % </a:t>
            </a:r>
          </a:p>
          <a:p>
            <a:pPr marL="571500" indent="-5715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fr-FR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Label E+C- : niveau E2C1 </a:t>
            </a:r>
          </a:p>
          <a:p>
            <a:pPr marL="571500" indent="-5715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fr-FR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Démarche BDF niveau Bronze </a:t>
            </a:r>
          </a:p>
          <a:p>
            <a:pPr marL="571500" indent="-5715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fr-FR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Qualité de vie</a:t>
            </a:r>
          </a:p>
          <a:p>
            <a:pPr marL="571500" indent="-5715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fr-FR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Facilité de maintenance</a:t>
            </a:r>
          </a:p>
          <a:p>
            <a:pPr marL="571500" indent="-5715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fr-FR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Evolutivité</a:t>
            </a:r>
          </a:p>
          <a:p>
            <a:pPr marL="571500" indent="-5715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fr-FR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Pérennité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 i="1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0"/>
          <p:cNvSpPr txBox="1">
            <a:spLocks noGrp="1"/>
          </p:cNvSpPr>
          <p:nvPr>
            <p:ph type="title"/>
          </p:nvPr>
        </p:nvSpPr>
        <p:spPr>
          <a:xfrm>
            <a:off x="720000" y="180000"/>
            <a:ext cx="173841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rgbClr val="4BACC6"/>
                </a:solidFill>
              </a:rPr>
              <a:t>Enjeux environnementaux et durables du programme</a:t>
            </a:r>
            <a:endParaRPr b="1" dirty="0">
              <a:solidFill>
                <a:srgbClr val="4BACC6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9A07520-B1D9-C6E8-79F9-F442F5A6A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4832" y="4162234"/>
            <a:ext cx="2452963" cy="278833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72BEC3C-6942-913A-AAEA-C553B3456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4938" y="1803754"/>
            <a:ext cx="1818288" cy="228642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8A68B71-EB9C-FA83-F575-4819B7EC90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0222" y="7839995"/>
            <a:ext cx="4602641" cy="1739166"/>
          </a:xfrm>
          <a:prstGeom prst="rect">
            <a:avLst/>
          </a:prstGeom>
        </p:spPr>
      </p:pic>
      <p:pic>
        <p:nvPicPr>
          <p:cNvPr id="4" name="Image 3" descr="Une image contenant bâtiment, Matériau composite, fenêtre, Éclairage naturel&#10;&#10;Description générée automatiquement">
            <a:extLst>
              <a:ext uri="{FF2B5EF4-FFF2-40B4-BE49-F238E27FC236}">
                <a16:creationId xmlns:a16="http://schemas.microsoft.com/office/drawing/2014/main" id="{E08FD790-B314-942A-31C9-3FB44640D6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521370" y="1918959"/>
            <a:ext cx="4324068" cy="3055510"/>
          </a:xfrm>
          <a:prstGeom prst="rect">
            <a:avLst/>
          </a:prstGeom>
        </p:spPr>
      </p:pic>
      <p:pic>
        <p:nvPicPr>
          <p:cNvPr id="10" name="Image 9" descr="Une image contenant plein air, ciel, arbre, nuage&#10;&#10;Description générée automatiquement">
            <a:extLst>
              <a:ext uri="{FF2B5EF4-FFF2-40B4-BE49-F238E27FC236}">
                <a16:creationId xmlns:a16="http://schemas.microsoft.com/office/drawing/2014/main" id="{333455F0-E8CB-C21F-0F89-4FD708A970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29816" y="6859207"/>
            <a:ext cx="3706106" cy="3247793"/>
          </a:xfrm>
          <a:prstGeom prst="rect">
            <a:avLst/>
          </a:prstGeom>
        </p:spPr>
      </p:pic>
      <p:pic>
        <p:nvPicPr>
          <p:cNvPr id="7" name="Image 6" descr="Une image contenant bâtiment, plein air, ciel, gratte-ciel&#10;&#10;Description générée automatiquement">
            <a:extLst>
              <a:ext uri="{FF2B5EF4-FFF2-40B4-BE49-F238E27FC236}">
                <a16:creationId xmlns:a16="http://schemas.microsoft.com/office/drawing/2014/main" id="{14ABC1E0-BDD7-22E9-0919-F53F732405E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429403" y="3125407"/>
            <a:ext cx="3743890" cy="315890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4FF1DF-9EEE-6A3D-781A-C29E6ABB9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0000"/>
            <a:ext cx="17384100" cy="954077"/>
          </a:xfrm>
        </p:spPr>
        <p:txBody>
          <a:bodyPr/>
          <a:lstStyle/>
          <a:p>
            <a:r>
              <a:rPr lang="fr-FR" b="1" dirty="0">
                <a:solidFill>
                  <a:srgbClr val="4BACC6"/>
                </a:solidFill>
              </a:rPr>
              <a:t>Contexte, l’opération dans son environnement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E220B0F-8D60-B677-1C5A-F2968283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2752" y="1917505"/>
            <a:ext cx="7083333" cy="7386153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E45A63A-2169-77F5-8C8D-B883F0BD8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945" y="1952644"/>
            <a:ext cx="6716955" cy="731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87158"/>
      </p:ext>
    </p:extLst>
  </p:cSld>
  <p:clrMapOvr>
    <a:masterClrMapping/>
  </p:clrMapOvr>
</p:sld>
</file>

<file path=ppt/theme/theme1.xml><?xml version="1.0" encoding="utf-8"?>
<a:theme xmlns:a="http://schemas.openxmlformats.org/drawingml/2006/main" name="Commission BDF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D_THEME_0 xmlns="eb22b129-4fb0-4ef7-b346-a7dbe05de9ef">
      <Terms xmlns="http://schemas.microsoft.com/office/infopath/2007/PartnerControls">
        <TermInfo xmlns="http://schemas.microsoft.com/office/infopath/2007/PartnerControls">
          <TermName xmlns="http://schemas.microsoft.com/office/infopath/2007/PartnerControls">Université et recherche</TermName>
          <TermId xmlns="http://schemas.microsoft.com/office/infopath/2007/PartnerControls">51083e49-e25e-409a-90ed-feb66a37d0f9</TermId>
        </TermInfo>
      </Terms>
    </IND_THEME_0>
    <IND_PROJETRETD_0 xmlns="eb22b129-4fb0-4ef7-b346-a7dbe05de9ef">
      <Terms xmlns="http://schemas.microsoft.com/office/infopath/2007/PartnerControls"/>
    </IND_PROJETRETD_0>
    <IND_TYPEMISSION_0 xmlns="eb22b129-4fb0-4ef7-b346-a7dbe05de9ef">
      <Terms xmlns="http://schemas.microsoft.com/office/infopath/2007/PartnerControls">
        <TermInfo xmlns="http://schemas.microsoft.com/office/infopath/2007/PartnerControls">
          <TermName xmlns="http://schemas.microsoft.com/office/infopath/2007/PartnerControls">Assistance à Maître d'ouvrage Bâtiment et Infrastructures</TermName>
          <TermId xmlns="http://schemas.microsoft.com/office/infopath/2007/PartnerControls">2810aea8-d829-438c-a544-38bf63f6dfec</TermId>
        </TermInfo>
      </Terms>
    </IND_TYPEMISSION_0>
    <IND_CHEFDEPROJET xmlns="eb22b129-4fb0-4ef7-b346-a7dbe05de9ef">
      <UserInfo>
        <DisplayName>Claire PORTAIL</DisplayName>
        <AccountId>18</AccountId>
        <AccountType/>
      </UserInfo>
    </IND_CHEFDEPROJET>
    <IND_ACCESSTYPE_0 xmlns="eb22b129-4fb0-4ef7-b346-a7dbe05de9ef">
      <Terms xmlns="http://schemas.microsoft.com/office/infopath/2007/PartnerControls"/>
    </IND_ACCESSTYPE_0>
    <IND_SHORTLABEL xmlns="eb22b129-4fb0-4ef7-b346-a7dbe05de9ef">CD YVELINES 78 -Versailles Satory-campus inovation</IND_SHORTLABEL>
    <IND_SEGMENT_0 xmlns="eb22b129-4fb0-4ef7-b346-a7dbe05de9ef">
      <Terms xmlns="http://schemas.microsoft.com/office/infopath/2007/PartnerControls">
        <TermInfo xmlns="http://schemas.microsoft.com/office/infopath/2007/PartnerControls">
          <TermName xmlns="http://schemas.microsoft.com/office/infopath/2007/PartnerControls">CEE-AMO (Assistance à Maîtrise d'Ouvrage)</TermName>
          <TermId xmlns="http://schemas.microsoft.com/office/infopath/2007/PartnerControls">c89fa2b9-430e-4c51-8022-2f28ecb82a64</TermId>
        </TermInfo>
      </Terms>
    </IND_SEGMENT_0>
    <IND_ETATAFFAIRE_0 xmlns="eb22b129-4fb0-4ef7-b346-a7dbe05de9ef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 cours</TermName>
          <TermId xmlns="http://schemas.microsoft.com/office/infopath/2007/PartnerControls">d3e19a53-fe68-475d-a20b-45d5d7ba0737</TermId>
        </TermInfo>
      </Terms>
    </IND_ETATAFFAIRE_0>
    <IND_GRANDCOMPTE_0 xmlns="eb22b129-4fb0-4ef7-b346-a7dbe05de9ef">
      <Terms xmlns="http://schemas.microsoft.com/office/infopath/2007/PartnerControls"/>
    </IND_GRANDCOMPTE_0>
    <IND_NUMEROOFFRE_0 xmlns="eb22b129-4fb0-4ef7-b346-a7dbe05de9ef">
      <Terms xmlns="http://schemas.microsoft.com/office/infopath/2007/PartnerControls">
        <TermInfo xmlns="http://schemas.microsoft.com/office/infopath/2007/PartnerControls">
          <TermName xmlns="http://schemas.microsoft.com/office/infopath/2007/PartnerControls">73119</TermName>
          <TermId xmlns="http://schemas.microsoft.com/office/infopath/2007/PartnerControls">f0e63346-bbad-44d2-a351-c7ab753bc1b0</TermId>
        </TermInfo>
      </Terms>
    </IND_NUMEROOFFRE_0>
    <IND_REDACTEUR xmlns="eb22b129-4fb0-4ef7-b346-a7dbe05de9ef">
      <UserInfo>
        <DisplayName>Patrice TURPIN</DisplayName>
        <AccountId>15</AccountId>
        <AccountType/>
      </UserInfo>
    </IND_REDACTEUR>
    <IND_NUMEROAFFAIRE_0 xmlns="eb22b129-4fb0-4ef7-b346-a7dbe05de9ef">
      <Terms xmlns="http://schemas.microsoft.com/office/infopath/2007/PartnerControls">
        <TermInfo xmlns="http://schemas.microsoft.com/office/infopath/2007/PartnerControls">
          <TermName xmlns="http://schemas.microsoft.com/office/infopath/2007/PartnerControls">10008478</TermName>
          <TermId xmlns="http://schemas.microsoft.com/office/infopath/2007/PartnerControls">478c9637-54a7-47a4-849d-22fb9077a96b</TermId>
        </TermInfo>
      </Terms>
    </IND_NUMEROAFFAIRE_0>
    <IND_SITE_0 xmlns="eb22b129-4fb0-4ef7-b346-a7dbe05de9ef">
      <Terms xmlns="http://schemas.microsoft.com/office/infopath/2007/PartnerControls">
        <TermInfo xmlns="http://schemas.microsoft.com/office/infopath/2007/PartnerControls">
          <TermName xmlns="http://schemas.microsoft.com/office/infopath/2007/PartnerControls">Paris</TermName>
          <TermId xmlns="http://schemas.microsoft.com/office/infopath/2007/PartnerControls">2d5faae0-b27f-4d45-9b7a-44453f042fa7</TermId>
        </TermInfo>
      </Terms>
    </IND_SITE_0>
    <IND_CLIENTFACTURE_0 xmlns="eb22b129-4fb0-4ef7-b346-a7dbe05de9ef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CONSEIL DEPARTEMENTAL DES YVELINES</TermName>
          <TermId xmlns="http://schemas.microsoft.com/office/infopath/2007/PartnerControls">d94fcf78-30fd-44d9-baf0-14f1f03ce709</TermId>
        </TermInfo>
      </Terms>
    </IND_CLIENTFACTURE_0>
    <IND_ZONEGEO_0 xmlns="eb22b129-4fb0-4ef7-b346-a7dbe05de9ef">
      <Terms xmlns="http://schemas.microsoft.com/office/infopath/2007/PartnerControls">
        <TermInfo xmlns="http://schemas.microsoft.com/office/infopath/2007/PartnerControls">
          <TermName xmlns="http://schemas.microsoft.com/office/infopath/2007/PartnerControls">France</TermName>
          <TermId xmlns="http://schemas.microsoft.com/office/infopath/2007/PartnerControls">e1c0b350-4d54-4adf-90e5-bb6b14099f4e</TermId>
        </TermInfo>
      </Terms>
    </IND_ZONEGEO_0>
    <IND_ASSISTANTE xmlns="eb22b129-4fb0-4ef7-b346-a7dbe05de9ef">
      <UserInfo>
        <DisplayName>Chrystèle GAZZA</DisplayName>
        <AccountId>14</AccountId>
        <AccountType/>
      </UserInfo>
    </IND_ASSISTANTE>
    <IND_CLIENTFINAL_0 xmlns="eb22b129-4fb0-4ef7-b346-a7dbe05de9ef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CONSEIL DEPARTEMENTAL DES YVELINES</TermName>
          <TermId xmlns="http://schemas.microsoft.com/office/infopath/2007/PartnerControls">d94fcf78-30fd-44d9-baf0-14f1f03ce709</TermId>
        </TermInfo>
      </Terms>
    </IND_CLIENTFINAL_0>
    <IND_ENTITY_0 xmlns="eb22b129-4fb0-4ef7-b346-a7dbe05de9ef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Inddigo</TermName>
          <TermId xmlns="http://schemas.microsoft.com/office/infopath/2007/PartnerControls">08b3a3d4-4c91-43e4-98a9-3655a76c9a6e</TermId>
        </TermInfo>
      </Terms>
    </IND_ENTITY_0>
    <lcf76f155ced4ddcb4097134ff3c332f xmlns="fcffb541-941a-454f-b138-b938a85998ab">
      <Terms xmlns="http://schemas.microsoft.com/office/infopath/2007/PartnerControls"/>
    </lcf76f155ced4ddcb4097134ff3c332f>
    <TaxCatchAll xmlns="eb22b129-4fb0-4ef7-b346-a7dbe05de9ef">
      <Value>50</Value>
      <Value>38</Value>
      <Value>23</Value>
      <Value>20</Value>
      <Value>39</Value>
      <Value>17</Value>
      <Value>14</Value>
      <Value>13</Value>
      <Value>11</Value>
      <Value>9</Value>
      <Value>6</Value>
      <Value>2</Value>
      <Value>1</Value>
    </TaxCatchAll>
    <IND_DEPARTMENT_0 xmlns="eb22b129-4fb0-4ef7-b346-a7dbe05de9ef">
      <Terms xmlns="http://schemas.microsoft.com/office/infopath/2007/PartnerControls">
        <TermInfo xmlns="http://schemas.microsoft.com/office/infopath/2007/PartnerControls">
          <TermName xmlns="http://schemas.microsoft.com/office/infopath/2007/PartnerControls">Bâtiment, Energies ＆ Climat</TermName>
          <TermId xmlns="http://schemas.microsoft.com/office/infopath/2007/PartnerControls">8efe9142-247b-4b8c-8e50-d2375a0d8731</TermId>
        </TermInfo>
      </Terms>
    </IND_DEPARTMENT_0>
    <IND_DOCSREFERENCE_0 xmlns="eb22b129-4fb0-4ef7-b346-a7dbe05de9ef">
      <Terms xmlns="http://schemas.microsoft.com/office/infopath/2007/PartnerControls"/>
    </IND_DOCSREFERENCE_0>
    <IND_DOCIMPORTANT xmlns="eb22b129-4fb0-4ef7-b346-a7dbe05de9ef">true</IND_DOCIMPORTANT>
    <IND_DATECLOTURE xmlns="eb22b129-4fb0-4ef7-b346-a7dbe05de9ef" xsi:nil="true"/>
    <IND_SUMMARY xmlns="eb22b129-4fb0-4ef7-b346-a7dbe05de9e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ffaire" ma:contentTypeID="0x0101003C6509C072884BC9A97F079EA8039DD3020200B95B9A7F22EAFF41ABD7F4179E7786C5" ma:contentTypeVersion="106" ma:contentTypeDescription="Type de contenu pour les documents Affaire Inddigo" ma:contentTypeScope="" ma:versionID="5de48be28d386f588fcc6ef375c98243">
  <xsd:schema xmlns:xsd="http://www.w3.org/2001/XMLSchema" xmlns:xs="http://www.w3.org/2001/XMLSchema" xmlns:p="http://schemas.microsoft.com/office/2006/metadata/properties" xmlns:ns2="eb22b129-4fb0-4ef7-b346-a7dbe05de9ef" xmlns:ns3="fcffb541-941a-454f-b138-b938a85998ab" targetNamespace="http://schemas.microsoft.com/office/2006/metadata/properties" ma:root="true" ma:fieldsID="90248bdf29afb542a427232b0fb8eafc" ns2:_="" ns3:_="">
    <xsd:import namespace="eb22b129-4fb0-4ef7-b346-a7dbe05de9ef"/>
    <xsd:import namespace="fcffb541-941a-454f-b138-b938a85998ab"/>
    <xsd:element name="properties">
      <xsd:complexType>
        <xsd:sequence>
          <xsd:element name="documentManagement">
            <xsd:complexType>
              <xsd:all>
                <xsd:element ref="ns2:IND_CHEFDEPROJET" minOccurs="0"/>
                <xsd:element ref="ns2:IND_ETATAFFAIRE_0" minOccurs="0"/>
                <xsd:element ref="ns2:IND_NUMEROAFFAIRE_0" minOccurs="0"/>
                <xsd:element ref="ns2:IND_TYPEMISSION_0" minOccurs="0"/>
                <xsd:element ref="ns2:IND_CLIENTFINAL_0" minOccurs="0"/>
                <xsd:element ref="ns2:IND_CLIENTFACTURE_0" minOccurs="0"/>
                <xsd:element ref="ns2:IND_NUMEROOFFRE_0" minOccurs="0"/>
                <xsd:element ref="ns2:IND_DATECLOTURE" minOccurs="0"/>
                <xsd:element ref="ns2:IND_PROJETRETD_0" minOccurs="0"/>
                <xsd:element ref="ns2:IND_DOCSREFERENCE_0" minOccurs="0"/>
                <xsd:element ref="ns2:TaxCatchAll" minOccurs="0"/>
                <xsd:element ref="ns2:IND_DEPARTMENT_0" minOccurs="0"/>
                <xsd:element ref="ns2:IND_SEGMENT_0" minOccurs="0"/>
                <xsd:element ref="ns2:IND_THEME_0" minOccurs="0"/>
                <xsd:element ref="ns2:TaxCatchAllLabel" minOccurs="0"/>
                <xsd:element ref="ns2:IND_ENTITY_0" minOccurs="0"/>
                <xsd:element ref="ns2:IND_SITE_0" minOccurs="0"/>
                <xsd:element ref="ns2:IND_SUMMARY" minOccurs="0"/>
                <xsd:element ref="ns2:IND_ACCESSTYPE_0" minOccurs="0"/>
                <xsd:element ref="ns2:IND_ZONEGEO_0" minOccurs="0"/>
                <xsd:element ref="ns2:IND_ASSISTANTE" minOccurs="0"/>
                <xsd:element ref="ns2:IND_REDACTEUR" minOccurs="0"/>
                <xsd:element ref="ns2:IND_GRANDCOMPTE_0" minOccurs="0"/>
                <xsd:element ref="ns2:IND_SHORTLABEL" minOccurs="0"/>
                <xsd:element ref="ns2:IND_DOCIMPORTANT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22b129-4fb0-4ef7-b346-a7dbe05de9ef" elementFormDefault="qualified">
    <xsd:import namespace="http://schemas.microsoft.com/office/2006/documentManagement/types"/>
    <xsd:import namespace="http://schemas.microsoft.com/office/infopath/2007/PartnerControls"/>
    <xsd:element name="IND_CHEFDEPROJET" ma:index="5" nillable="true" ma:displayName="Chef de projet" ma:list="UserInfo" ma:SharePointGroup="0" ma:internalName="IND_CHEFDEPROJET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D_ETATAFFAIRE_0" ma:index="6" nillable="true" ma:taxonomy="true" ma:internalName="IND_ETATAFFAIRE_0" ma:taxonomyFieldName="IND_ETATAFFAIRE" ma:displayName="Etat de l'affaire" ma:default="" ma:fieldId="{f8b672cd-197e-42d2-9493-4956a7ad08f4}" ma:sspId="3fa1e208-5976-4148-a97e-6a12640b510d" ma:termSetId="c4b7f207-d4b3-48d7-a366-f35ff0b6c364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IND_NUMEROAFFAIRE_0" ma:index="8" nillable="true" ma:taxonomy="true" ma:internalName="IND_NUMEROAFFAIRE_0" ma:taxonomyFieldName="IND_NUMEROAFFAIRE" ma:displayName="Numéro d'affaire" ma:default="" ma:fieldId="{660da940-5e9c-4f9f-9eca-ac4a34643323}" ma:sspId="3fa1e208-5976-4148-a97e-6a12640b510d" ma:termSetId="071119e2-16f7-4cbf-977f-d74dd3a4f162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IND_TYPEMISSION_0" ma:index="10" nillable="true" ma:taxonomy="true" ma:internalName="IND_TYPEMISSION_0" ma:taxonomyFieldName="IND_TYPEMISSION" ma:displayName="Type de mission" ma:default="" ma:fieldId="{b8f3e798-30bf-4f75-b33b-0e492f9c86e1}" ma:sspId="3fa1e208-5976-4148-a97e-6a12640b510d" ma:termSetId="2676c7f0-64a2-4067-b381-b3525329db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D_CLIENTFINAL_0" ma:index="12" nillable="true" ma:taxonomy="true" ma:internalName="IND_CLIENTFINAL_0" ma:taxonomyFieldName="IND_CLIENTFINAL" ma:displayName="Client final" ma:default="" ma:fieldId="{832125f8-7db1-488c-975f-c478128fb862}" ma:sspId="3fa1e208-5976-4148-a97e-6a12640b510d" ma:termSetId="2550e827-8989-48fe-84ee-f11aef4db729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IND_CLIENTFACTURE_0" ma:index="14" nillable="true" ma:taxonomy="true" ma:internalName="IND_CLIENTFACTURE_0" ma:taxonomyFieldName="IND_CLIENTFACTURE" ma:displayName="Client facturé" ma:default="" ma:fieldId="{9d22b379-9020-4747-9599-0103319e80ea}" ma:sspId="3fa1e208-5976-4148-a97e-6a12640b510d" ma:termSetId="2550e827-8989-48fe-84ee-f11aef4db729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IND_NUMEROOFFRE_0" ma:index="16" nillable="true" ma:taxonomy="true" ma:internalName="IND_NUMEROOFFRE_0" ma:taxonomyFieldName="IND_NUMEROOFFRE" ma:displayName="Numéro de l'offre" ma:default="" ma:fieldId="{dda29522-441e-46bd-b710-e4bc31536268}" ma:sspId="3fa1e208-5976-4148-a97e-6a12640b510d" ma:termSetId="0c55770f-ca9f-484b-9031-0c21381b8349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IND_DATECLOTURE" ma:index="18" nillable="true" ma:displayName="Date de clôture" ma:format="DateOnly" ma:internalName="IND_DATECLOTURE">
      <xsd:simpleType>
        <xsd:restriction base="dms:DateTime"/>
      </xsd:simpleType>
    </xsd:element>
    <xsd:element name="IND_PROJETRETD_0" ma:index="19" nillable="true" ma:taxonomy="true" ma:internalName="IND_PROJETRETD_0" ma:taxonomyFieldName="IND_PROJETRETD" ma:displayName="Projets R&amp;D" ma:default="" ma:fieldId="{1df53200-2017-4867-9c97-da7c9bea410e}" ma:sspId="3fa1e208-5976-4148-a97e-6a12640b510d" ma:termSetId="ae17836f-362c-4129-b65c-df8c5606dcce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IND_DOCSREFERENCE_0" ma:index="21" nillable="true" ma:taxonomy="true" ma:internalName="IND_DOCSREFERENCE_0" ma:taxonomyFieldName="IND_DOCSREFERENCE" ma:displayName="Documents de référence" ma:default="" ma:fieldId="{868c0257-765e-4ebd-8d34-51a09ab9ab5d}" ma:sspId="3fa1e208-5976-4148-a97e-6a12640b510d" ma:termSetId="2609d4d5-5a6c-4cdb-ad26-6f782c3957a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4" nillable="true" ma:displayName="Colonne Attraper tout de Taxonomie" ma:hidden="true" ma:list="{9425c99e-9195-4e42-9989-d60dc5cc051c}" ma:internalName="TaxCatchAll" ma:showField="CatchAllData" ma:web="eb22b129-4fb0-4ef7-b346-a7dbe05de9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IND_DEPARTMENT_0" ma:index="25" nillable="true" ma:taxonomy="true" ma:internalName="IND_DEPARTMENT_0" ma:taxonomyFieldName="IND_DEPARTMENT" ma:displayName="Département" ma:default="" ma:fieldId="{017f5acd-c7a3-446e-adc7-c9a6cbb2327d}" ma:sspId="3fa1e208-5976-4148-a97e-6a12640b510d" ma:termSetId="60fde6fa-da6b-4a37-890a-55b5352265c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D_SEGMENT_0" ma:index="27" nillable="true" ma:taxonomy="true" ma:internalName="IND_SEGMENT_0" ma:taxonomyFieldName="IND_SEGMENT" ma:displayName="Segment" ma:default="" ma:fieldId="{7c564402-7d00-4446-9007-5a55fc1c12f7}" ma:sspId="3fa1e208-5976-4148-a97e-6a12640b510d" ma:termSetId="97e1d83c-6223-4a3a-8d41-1d7d0f9ccb8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D_THEME_0" ma:index="29" nillable="true" ma:taxonomy="true" ma:internalName="IND_THEME_0" ma:taxonomyFieldName="IND_THEME" ma:displayName="Thème" ma:default="" ma:fieldId="{96fed55b-77e8-41d7-8d6b-ee782f31eccc}" ma:sspId="3fa1e208-5976-4148-a97e-6a12640b510d" ma:termSetId="71df6d4e-6c84-4b1f-af7c-dd3824533be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30" nillable="true" ma:displayName="Colonne Attraper tout de Taxonomie1" ma:hidden="true" ma:list="{9425c99e-9195-4e42-9989-d60dc5cc051c}" ma:internalName="TaxCatchAllLabel" ma:readOnly="true" ma:showField="CatchAllDataLabel" ma:web="eb22b129-4fb0-4ef7-b346-a7dbe05de9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IND_ENTITY_0" ma:index="33" nillable="true" ma:taxonomy="true" ma:internalName="IND_ENTITY_0" ma:taxonomyFieldName="IND_ENTITY" ma:displayName="Entité" ma:default="" ma:fieldId="{7ab495d2-f692-4269-8726-877c65c12254}" ma:sspId="3fa1e208-5976-4148-a97e-6a12640b510d" ma:termSetId="06f31f1e-fe00-4b1d-889a-6c57ced47cf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D_SITE_0" ma:index="35" nillable="true" ma:taxonomy="true" ma:internalName="IND_SITE_0" ma:taxonomyFieldName="IND_SITE" ma:displayName="Site" ma:default="" ma:fieldId="{ce93a1e2-4921-4e1f-9d2d-7deb219b5e11}" ma:sspId="3fa1e208-5976-4148-a97e-6a12640b510d" ma:termSetId="8870355e-00bb-4239-bb68-13138dd0a3c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D_SUMMARY" ma:index="37" nillable="true" ma:displayName="Résumé" ma:internalName="IND_SUMMARY">
      <xsd:simpleType>
        <xsd:restriction base="dms:Note">
          <xsd:maxLength value="255"/>
        </xsd:restriction>
      </xsd:simpleType>
    </xsd:element>
    <xsd:element name="IND_ACCESSTYPE_0" ma:index="39" nillable="true" ma:taxonomy="true" ma:internalName="IND_ACCESSTYPE_0" ma:taxonomyFieldName="IND_ACCESSTYPE" ma:displayName="Type d'accès" ma:default="" ma:fieldId="{00ac3de9-e71e-476d-9979-3690bf34aba9}" ma:sspId="3fa1e208-5976-4148-a97e-6a12640b510d" ma:termSetId="2df47acd-7971-4646-9bc6-6138f63d8c0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D_ZONEGEO_0" ma:index="41" nillable="true" ma:taxonomy="true" ma:internalName="IND_ZONEGEO_0" ma:taxonomyFieldName="IND_ZONEGEO" ma:displayName="Zone géographique" ma:default="" ma:fieldId="{08b90836-27e5-4826-8aae-0a46c143e539}" ma:sspId="3fa1e208-5976-4148-a97e-6a12640b510d" ma:termSetId="b809b6c5-8c6a-4a81-b79c-f611a794f46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D_ASSISTANTE" ma:index="43" nillable="true" ma:displayName="Assistante" ma:list="UserInfo" ma:SharePointGroup="0" ma:internalName="IND_ASSISTANT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D_REDACTEUR" ma:index="44" nillable="true" ma:displayName="Rédacteur" ma:list="UserInfo" ma:SharePointGroup="0" ma:internalName="IND_REDACTEU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D_GRANDCOMPTE_0" ma:index="45" nillable="true" ma:taxonomy="true" ma:internalName="IND_GRANDCOMPTE_0" ma:taxonomyFieldName="IND_GRANDCOMPTE" ma:displayName="Grand compte" ma:default="" ma:fieldId="{9bfb2e0b-51ad-404e-8426-556c42750f98}" ma:sspId="3fa1e208-5976-4148-a97e-6a12640b510d" ma:termSetId="088621da-6ed7-4ade-ba36-294e4d56c1ef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IND_SHORTLABEL" ma:index="47" nillable="true" ma:displayName="Libellé court" ma:internalName="IND_SHORTLABEL">
      <xsd:simpleType>
        <xsd:restriction base="dms:Text">
          <xsd:maxLength value="255"/>
        </xsd:restriction>
      </xsd:simpleType>
    </xsd:element>
    <xsd:element name="IND_DOCIMPORTANT" ma:index="48" nillable="true" ma:displayName="Document important" ma:internalName="IND_DOCIMPORTANT">
      <xsd:simpleType>
        <xsd:restriction base="dms:Boolean"/>
      </xsd:simpleType>
    </xsd:element>
    <xsd:element name="SharedWithUsers" ma:index="53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54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ffb541-941a-454f-b138-b938a85998ab" elementFormDefault="qualified">
    <xsd:import namespace="http://schemas.microsoft.com/office/2006/documentManagement/types"/>
    <xsd:import namespace="http://schemas.microsoft.com/office/infopath/2007/PartnerControls"/>
    <xsd:element name="MediaServiceAutoTags" ma:index="49" nillable="true" ma:displayName="Tags" ma:internalName="MediaServiceAutoTags" ma:readOnly="true">
      <xsd:simpleType>
        <xsd:restriction base="dms:Text"/>
      </xsd:simpleType>
    </xsd:element>
    <xsd:element name="MediaServiceOCR" ma:index="5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5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5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5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5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58" nillable="true" ma:taxonomy="true" ma:internalName="lcf76f155ced4ddcb4097134ff3c332f" ma:taxonomyFieldName="MediaServiceImageTags" ma:displayName="Balises d’images" ma:readOnly="false" ma:fieldId="{5cf76f15-5ced-4ddc-b409-7134ff3c332f}" ma:taxonomyMulti="true" ma:sspId="3fa1e208-5976-4148-a97e-6a12640b51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5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6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6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39AB0F-BD09-4BEB-86B5-295FFDBB1BFF}">
  <ds:schemaRefs>
    <ds:schemaRef ds:uri="http://purl.org/dc/terms/"/>
    <ds:schemaRef ds:uri="http://www.w3.org/XML/1998/namespace"/>
    <ds:schemaRef ds:uri="http://schemas.microsoft.com/office/2006/documentManagement/types"/>
    <ds:schemaRef ds:uri="http://purl.org/dc/elements/1.1/"/>
    <ds:schemaRef ds:uri="eb22b129-4fb0-4ef7-b346-a7dbe05de9ef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fcffb541-941a-454f-b138-b938a85998ab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165E55A-D387-4AF4-897D-143403D795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22b129-4fb0-4ef7-b346-a7dbe05de9ef"/>
    <ds:schemaRef ds:uri="fcffb541-941a-454f-b138-b938a85998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3AE0050-B028-44DE-9215-18F132FD836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2830</Words>
  <Application>Microsoft Office PowerPoint</Application>
  <PresentationFormat>Personnalisé</PresentationFormat>
  <Paragraphs>583</Paragraphs>
  <Slides>53</Slides>
  <Notes>41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53</vt:i4>
      </vt:variant>
    </vt:vector>
  </HeadingPairs>
  <TitlesOfParts>
    <vt:vector size="62" baseType="lpstr">
      <vt:lpstr>Abadi</vt:lpstr>
      <vt:lpstr>Arial</vt:lpstr>
      <vt:lpstr>Avenir Next LT Pro Demi</vt:lpstr>
      <vt:lpstr>Avenir Next LT Pro Light</vt:lpstr>
      <vt:lpstr>Bell MT</vt:lpstr>
      <vt:lpstr>Calibri</vt:lpstr>
      <vt:lpstr>Symbol</vt:lpstr>
      <vt:lpstr>Wingdings</vt:lpstr>
      <vt:lpstr>Commission BDF</vt:lpstr>
      <vt:lpstr>Présentation PowerPoint</vt:lpstr>
      <vt:lpstr>L’équipe projet</vt:lpstr>
      <vt:lpstr>L’équipe du jour</vt:lpstr>
      <vt:lpstr>Sommaire</vt:lpstr>
      <vt:lpstr>Contexte, l’opération dans son environnement </vt:lpstr>
      <vt:lpstr>Eléments de programmation</vt:lpstr>
      <vt:lpstr>Eléments de programmation</vt:lpstr>
      <vt:lpstr>Enjeux environnementaux et durables du programme</vt:lpstr>
      <vt:lpstr>Contexte, l’opération dans son environnement </vt:lpstr>
      <vt:lpstr>Présentation PowerPoint</vt:lpstr>
      <vt:lpstr>Ambitions et valeurs ajoutées en matière architecturale</vt:lpstr>
      <vt:lpstr>Ambitions et valeurs ajoutées en matière architecturale</vt:lpstr>
      <vt:lpstr>Ambitions et valeurs ajoutées en matière architecturale</vt:lpstr>
      <vt:lpstr>Planning chantier </vt:lpstr>
      <vt:lpstr>Chronologie du chantier</vt:lpstr>
      <vt:lpstr>Présentation des évolutions suivants thématique BDF</vt:lpstr>
      <vt:lpstr>Territoire et site </vt:lpstr>
      <vt:lpstr>Thème Solidaire</vt:lpstr>
      <vt:lpstr>Eau</vt:lpstr>
      <vt:lpstr>Présentation PowerPoint</vt:lpstr>
      <vt:lpstr>Présentation PowerPoint</vt:lpstr>
      <vt:lpstr>Présentation PowerPoint</vt:lpstr>
      <vt:lpstr>Confort et santé - Qualité de vie, lumière naturelle</vt:lpstr>
      <vt:lpstr>Présentation PowerPoint</vt:lpstr>
      <vt:lpstr>Présentation PowerPoint</vt:lpstr>
      <vt:lpstr>Réduction de la pénibilité – intelligence de chantier</vt:lpstr>
      <vt:lpstr>Gestion de projet - Consommations chantier</vt:lpstr>
      <vt:lpstr>Gestion de projet - Réduction des déchets </vt:lpstr>
      <vt:lpstr>Gestion de projet - Communication / Visites extérieures</vt:lpstr>
      <vt:lpstr>Gestion de projet - Projet à l’écoute des futurs utilisateurs</vt:lpstr>
      <vt:lpstr>Préparer la phase exploitation</vt:lpstr>
      <vt:lpstr>Radars BDF</vt:lpstr>
      <vt:lpstr>Points Inventivité / Innovation proposés</vt:lpstr>
      <vt:lpstr>Présentation PowerPoint</vt:lpstr>
      <vt:lpstr>Annexes</vt:lpstr>
      <vt:lpstr>Bilan sur les prérequis par rapport au niveau visé</vt:lpstr>
      <vt:lpstr>Impacts carbone de la construction</vt:lpstr>
      <vt:lpstr>Présentation PowerPoint</vt:lpstr>
      <vt:lpstr>Présentation PowerPoint</vt:lpstr>
      <vt:lpstr>Présentation PowerPoint</vt:lpstr>
      <vt:lpstr>Confort d’été</vt:lpstr>
      <vt:lpstr>Plans niveaux projet – Bât H </vt:lpstr>
      <vt:lpstr>Plans niveaux projet – Bât A </vt:lpstr>
      <vt:lpstr>Plans niveaux projet – Bât B </vt:lpstr>
      <vt:lpstr>Plans niveaux projet – Bât F </vt:lpstr>
      <vt:lpstr>Plans niveaux projet – Bât F </vt:lpstr>
      <vt:lpstr>Plans niveaux projet – Bât F </vt:lpstr>
      <vt:lpstr>Plans niveaux projet – Bât C </vt:lpstr>
      <vt:lpstr>Plans niveaux projet – Bât C </vt:lpstr>
      <vt:lpstr>Plans niveaux projet – Bât D </vt:lpstr>
      <vt:lpstr>Plans niveaux projet – Bât D </vt:lpstr>
      <vt:lpstr>Plans niveaux projet – Bât D </vt:lpstr>
      <vt:lpstr>Plans niveaux projet – Bât D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Loïc RIOU</dc:creator>
  <cp:lastModifiedBy>Elodie JARD</cp:lastModifiedBy>
  <cp:revision>63</cp:revision>
  <cp:lastPrinted>2024-11-04T12:46:15Z</cp:lastPrinted>
  <dcterms:modified xsi:type="dcterms:W3CDTF">2024-11-06T09:07:07Z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D_NATUREOFFRE_0">
    <vt:lpwstr>Offre|19c9d843-14a8-472a-9673-d3634551177f</vt:lpwstr>
  </property>
  <property fmtid="{D5CDD505-2E9C-101B-9397-08002B2CF9AE}" pid="3" name="IND_PROJETRETD">
    <vt:lpwstr/>
  </property>
  <property fmtid="{D5CDD505-2E9C-101B-9397-08002B2CF9AE}" pid="4" name="IND_NATUREOFFRE">
    <vt:lpwstr>1;#Offre|19c9d843-14a8-472a-9673-d3634551177f</vt:lpwstr>
  </property>
  <property fmtid="{D5CDD505-2E9C-101B-9397-08002B2CF9AE}" pid="5" name="IND_THEME">
    <vt:lpwstr>11;#Université et recherche|51083e49-e25e-409a-90ed-feb66a37d0f9</vt:lpwstr>
  </property>
  <property fmtid="{D5CDD505-2E9C-101B-9397-08002B2CF9AE}" pid="6" name="IND_AGENCEENVOI">
    <vt:lpwstr>17;#Paris|2d5faae0-b27f-4d45-9b7a-44453f042fa7</vt:lpwstr>
  </property>
  <property fmtid="{D5CDD505-2E9C-101B-9397-08002B2CF9AE}" pid="7" name="IND_TYPEMISSION">
    <vt:lpwstr>50;#Assistance à Maître d'ouvrage Bâtiment et Infrastructures|2810aea8-d829-438c-a544-38bf63f6dfec</vt:lpwstr>
  </property>
  <property fmtid="{D5CDD505-2E9C-101B-9397-08002B2CF9AE}" pid="8" name="IND_SEGMENT">
    <vt:lpwstr>13;#CEE-AMO (Assistance à Maîtrise d'Ouvrage)|c89fa2b9-430e-4c51-8022-2f28ecb82a64</vt:lpwstr>
  </property>
  <property fmtid="{D5CDD505-2E9C-101B-9397-08002B2CF9AE}" pid="9" name="MediaServiceImageTags">
    <vt:lpwstr/>
  </property>
  <property fmtid="{D5CDD505-2E9C-101B-9397-08002B2CF9AE}" pid="10" name="ContentTypeId">
    <vt:lpwstr>0x0101003C6509C072884BC9A97F079EA8039DD3020200B95B9A7F22EAFF41ABD7F4179E7786C5</vt:lpwstr>
  </property>
  <property fmtid="{D5CDD505-2E9C-101B-9397-08002B2CF9AE}" pid="11" name="IND_CLIENTFACTURE">
    <vt:lpwstr>2;#CONSEIL DEPARTEMENTAL DES YVELINES|d94fcf78-30fd-44d9-baf0-14f1f03ce709</vt:lpwstr>
  </property>
  <property fmtid="{D5CDD505-2E9C-101B-9397-08002B2CF9AE}" pid="12" name="IND_GRANDCOMPTE">
    <vt:lpwstr/>
  </property>
  <property fmtid="{D5CDD505-2E9C-101B-9397-08002B2CF9AE}" pid="13" name="IND_NOMGROUPEMENT">
    <vt:lpwstr>ALGOE</vt:lpwstr>
  </property>
  <property fmtid="{D5CDD505-2E9C-101B-9397-08002B2CF9AE}" pid="14" name="IND_ENTITY">
    <vt:lpwstr>20;#Inddigo|08b3a3d4-4c91-43e4-98a9-3655a76c9a6e</vt:lpwstr>
  </property>
  <property fmtid="{D5CDD505-2E9C-101B-9397-08002B2CF9AE}" pid="15" name="IND_NUMEROOFFRE">
    <vt:lpwstr>6;#73119|f0e63346-bbad-44d2-a351-c7ab753bc1b0</vt:lpwstr>
  </property>
  <property fmtid="{D5CDD505-2E9C-101B-9397-08002B2CF9AE}" pid="16" name="IND_CLIENTFINAL">
    <vt:lpwstr>2;#CONSEIL DEPARTEMENTAL DES YVELINES|d94fcf78-30fd-44d9-baf0-14f1f03ce709</vt:lpwstr>
  </property>
  <property fmtid="{D5CDD505-2E9C-101B-9397-08002B2CF9AE}" pid="17" name="IND_NUMEROAFFAIRE">
    <vt:lpwstr>39;#10008478|478c9637-54a7-47a4-849d-22fb9077a96b</vt:lpwstr>
  </property>
  <property fmtid="{D5CDD505-2E9C-101B-9397-08002B2CF9AE}" pid="18" name="IND_DATESAISI">
    <vt:filetime>2021-07-02T00:00:00Z</vt:filetime>
  </property>
  <property fmtid="{D5CDD505-2E9C-101B-9397-08002B2CF9AE}" pid="19" name="IND_ACCESSTYPE">
    <vt:lpwstr/>
  </property>
  <property fmtid="{D5CDD505-2E9C-101B-9397-08002B2CF9AE}" pid="20" name="IND_DATERENDU">
    <vt:filetime>2026-12-31T00:00:00Z</vt:filetime>
  </property>
  <property fmtid="{D5CDD505-2E9C-101B-9397-08002B2CF9AE}" pid="21" name="IND_DOCSREFERENCE">
    <vt:lpwstr/>
  </property>
  <property fmtid="{D5CDD505-2E9C-101B-9397-08002B2CF9AE}" pid="22" name="IND_ETATAFFAIRE">
    <vt:lpwstr>38;#En cours|d3e19a53-fe68-475d-a20b-45d5d7ba0737</vt:lpwstr>
  </property>
  <property fmtid="{D5CDD505-2E9C-101B-9397-08002B2CF9AE}" pid="23" name="IND_ZONEGEO">
    <vt:lpwstr>9;#France|e1c0b350-4d54-4adf-90e5-bb6b14099f4e</vt:lpwstr>
  </property>
  <property fmtid="{D5CDD505-2E9C-101B-9397-08002B2CF9AE}" pid="24" name="IND_DEPARTMENT">
    <vt:lpwstr>14;#Bâtiment, Energies ＆ Climat|8efe9142-247b-4b8c-8e50-d2375a0d8731</vt:lpwstr>
  </property>
  <property fmtid="{D5CDD505-2E9C-101B-9397-08002B2CF9AE}" pid="25" name="IND_ETATPROPOSITION">
    <vt:lpwstr>23;#Gagnée|6bbaaaac-3cd1-45ec-8de7-4259d9705f6f</vt:lpwstr>
  </property>
  <property fmtid="{D5CDD505-2E9C-101B-9397-08002B2CF9AE}" pid="26" name="IND_SITE">
    <vt:lpwstr>17;#Paris|2d5faae0-b27f-4d45-9b7a-44453f042fa7</vt:lpwstr>
  </property>
  <property fmtid="{D5CDD505-2E9C-101B-9397-08002B2CF9AE}" pid="27" name="IND_AGENCEENVOI_0">
    <vt:lpwstr>Paris|2d5faae0-b27f-4d45-9b7a-44453f042fa7</vt:lpwstr>
  </property>
  <property fmtid="{D5CDD505-2E9C-101B-9397-08002B2CF9AE}" pid="28" name="IND_ETATPROPOSITION_0">
    <vt:lpwstr>Gagnée|6bbaaaac-3cd1-45ec-8de7-4259d9705f6f</vt:lpwstr>
  </property>
</Properties>
</file>