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10287000" cx="18288000"/>
  <p:notesSz cx="6858000" cy="9144000"/>
  <p:embeddedFontLst>
    <p:embeddedFont>
      <p:font typeface="Stardos Stencil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7" roundtripDataSignature="AMtx7miYpcWtYcRXH9o1+HRz9trbIHmBA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rosoft Office Us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StardosStencil-bold.fntdata"/><Relationship Id="rId23" Type="http://schemas.openxmlformats.org/officeDocument/2006/relationships/slide" Target="slides/slide17.xml"/><Relationship Id="rId45" Type="http://schemas.openxmlformats.org/officeDocument/2006/relationships/font" Target="fonts/StardosStencil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1-18T10:27:26.026">
    <p:pos x="4800" y="-184"/>
    <p:text>Ou alors ce logo est présent tout du long, thématique par thématiques 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Vt1z7T0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72bcec2ab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072bcec2ab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7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/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/>
          </a:p>
        </p:txBody>
      </p:sp>
      <p:sp>
        <p:nvSpPr>
          <p:cNvPr id="80" name="Google Shape;80;p56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6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5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6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6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lang="fr-FR" sz="4000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sz="3600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6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6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89" name="Google Shape;89;p56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90" name="Google Shape;90;p56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5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9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9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9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500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/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54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/>
            </a:p>
          </p:txBody>
        </p:sp>
      </p:grpSp>
      <p:pic>
        <p:nvPicPr>
          <p:cNvPr id="29" name="Google Shape;29;p4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0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1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2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2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53" name="Google Shape;53;p52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53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3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3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53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54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4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4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5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5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5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5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5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5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9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41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31.gif"/><Relationship Id="rId9" Type="http://schemas.openxmlformats.org/officeDocument/2006/relationships/image" Target="../media/image28.gif"/><Relationship Id="rId5" Type="http://schemas.openxmlformats.org/officeDocument/2006/relationships/image" Target="../media/image17.gif"/><Relationship Id="rId6" Type="http://schemas.openxmlformats.org/officeDocument/2006/relationships/image" Target="../media/image25.gif"/><Relationship Id="rId7" Type="http://schemas.openxmlformats.org/officeDocument/2006/relationships/image" Target="../media/image22.gif"/><Relationship Id="rId8" Type="http://schemas.openxmlformats.org/officeDocument/2006/relationships/image" Target="../media/image29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3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7" Type="http://schemas.openxmlformats.org/officeDocument/2006/relationships/image" Target="../media/image3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8686800" y="8749725"/>
            <a:ext cx="6629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(</a:t>
            </a:r>
            <a:r>
              <a:rPr i="1" lang="fr-FR" sz="3200">
                <a:solidFill>
                  <a:schemeClr val="dk1"/>
                </a:solidFill>
              </a:rPr>
              <a:t>conception</a:t>
            </a: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du </a:t>
            </a:r>
            <a:r>
              <a:rPr i="1" lang="fr-FR" sz="3200">
                <a:solidFill>
                  <a:schemeClr val="dk1"/>
                </a:solidFill>
              </a:rPr>
              <a:t>16 octobre 2024</a:t>
            </a:r>
            <a:endParaRPr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/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9">
            <a:alphaModFix/>
          </a:blip>
          <a:srcRect b="22636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 txBox="1"/>
          <p:nvPr/>
        </p:nvSpPr>
        <p:spPr>
          <a:xfrm>
            <a:off x="9144000" y="2247900"/>
            <a:ext cx="5791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BENE </a:t>
            </a: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fr-FR" sz="2000">
                <a:solidFill>
                  <a:srgbClr val="EB5302"/>
                </a:solidFill>
                <a:latin typeface="Calibri"/>
                <a:ea typeface="Calibri"/>
                <a:cs typeface="Calibri"/>
                <a:sym typeface="Calibri"/>
              </a:rPr>
              <a:t>ce PowerPoint sera mis en ligne sur le site internet d’Ekopolis à l’issue de la commission.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26" name="Google Shape;226;p11"/>
          <p:cNvSpPr txBox="1"/>
          <p:nvPr/>
        </p:nvSpPr>
        <p:spPr>
          <a:xfrm>
            <a:off x="533400" y="1638300"/>
            <a:ext cx="815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</a:t>
            </a:r>
            <a:r>
              <a:rPr lang="fr-FR" sz="3600">
                <a:solidFill>
                  <a:schemeClr val="dk1"/>
                </a:solidFill>
              </a:rPr>
              <a:t>analyse de site</a:t>
            </a:r>
            <a:endParaRPr/>
          </a:p>
        </p:txBody>
      </p:sp>
      <p:sp>
        <p:nvSpPr>
          <p:cNvPr id="227" name="Google Shape;227;p1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4786975" y="3575600"/>
            <a:ext cx="8153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highlight>
                  <a:srgbClr val="FFFF00"/>
                </a:highlight>
              </a:rPr>
              <a:t>RESUME analyse de site INDDIGGO ? ou étude d’impact initiale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29" name="Google Shape;22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2408500"/>
            <a:ext cx="9401175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37575" y="1181100"/>
            <a:ext cx="6340601" cy="435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625" y="5391351"/>
            <a:ext cx="91821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73375" y="5633700"/>
            <a:ext cx="5752413" cy="43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 txBox="1"/>
          <p:nvPr/>
        </p:nvSpPr>
        <p:spPr>
          <a:xfrm>
            <a:off x="428750" y="1629825"/>
            <a:ext cx="6078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Objectifs environnementaux du projet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0" y="-72525"/>
            <a:ext cx="56856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40" name="Google Shape;240;p1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241" name="Google Shape;241;p14"/>
          <p:cNvSpPr txBox="1"/>
          <p:nvPr/>
        </p:nvSpPr>
        <p:spPr>
          <a:xfrm>
            <a:off x="4536142" y="3009900"/>
            <a:ext cx="92157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Bâtiment démonstrateur : matériaux et l’énergie renouvelable, la biodiversité et l’agriculture urbaine. </a:t>
            </a:r>
            <a:endParaRPr i="1" sz="2800">
              <a:solidFill>
                <a:srgbClr val="7F7F7F"/>
              </a:solidFill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Approche systémique : démarche BDF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Performances : label biosourcé niveau 3, biodivercity, engagement de performance énergétique</a:t>
            </a:r>
            <a:endParaRPr i="1" sz="2800">
              <a:solidFill>
                <a:srgbClr val="7F7F7F"/>
              </a:solidFill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Confort d’usage : confort d’été, adaptabilité du bâti, qualité de l’air et confort visuel</a:t>
            </a:r>
            <a:endParaRPr i="1" sz="2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0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248" name="Google Shape;248;p10"/>
          <p:cNvSpPr txBox="1"/>
          <p:nvPr/>
        </p:nvSpPr>
        <p:spPr>
          <a:xfrm>
            <a:off x="533400" y="1638300"/>
            <a:ext cx="5562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4464424" y="4530188"/>
            <a:ext cx="921571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 proche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Perspective / axonométrie (échelle site de l’opération) et/ou plan masse</a:t>
            </a: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258" name="Google Shape;258;p12"/>
          <p:cNvSpPr txBox="1"/>
          <p:nvPr/>
        </p:nvSpPr>
        <p:spPr>
          <a:xfrm>
            <a:off x="4536142" y="3009900"/>
            <a:ext cx="9215716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Eléments de programmation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Fonctions (bureaux, logements – sociaux -, équipement),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Typologies et espaces (T1, T2, communs),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Surfaces (m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sdp, 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SU, 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parcelle, ha), 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Budget (coût travaux HT, coût études, coût aménagement extérieurs, coût parking),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Planning (bien intégrer : jalons BDF, Phase APS/APD, dépôt du permis, début du chantier, fin du chantier, livraison et exploitation jusqu’à deux ans après la livraison)…</a:t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2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260" name="Google Shape;260;p1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267" name="Google Shape;267;p13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268" name="Google Shape;268;p1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072bcec2ab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072bcec2ab_0_7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275" name="Google Shape;275;g3072bcec2ab_0_7"/>
          <p:cNvSpPr txBox="1"/>
          <p:nvPr/>
        </p:nvSpPr>
        <p:spPr>
          <a:xfrm>
            <a:off x="533400" y="1638300"/>
            <a:ext cx="815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</a:t>
            </a:r>
            <a:r>
              <a:rPr lang="fr-FR" sz="3600">
                <a:solidFill>
                  <a:schemeClr val="dk1"/>
                </a:solidFill>
              </a:rPr>
              <a:t>paysage</a:t>
            </a:r>
            <a:endParaRPr/>
          </a:p>
        </p:txBody>
      </p:sp>
      <p:sp>
        <p:nvSpPr>
          <p:cNvPr id="276" name="Google Shape;276;g3072bcec2ab_0_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072bcec2ab_0_7"/>
          <p:cNvSpPr txBox="1"/>
          <p:nvPr/>
        </p:nvSpPr>
        <p:spPr>
          <a:xfrm>
            <a:off x="304800" y="9410700"/>
            <a:ext cx="13258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Solidaire · Énergie · Eau · Matériaux et autres ressources · Confort et santé </a:t>
            </a:r>
            <a:endParaRPr/>
          </a:p>
        </p:txBody>
      </p:sp>
      <p:cxnSp>
        <p:nvCxnSpPr>
          <p:cNvPr id="278" name="Google Shape;278;g3072bcec2ab_0_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5"/>
          <p:cNvSpPr txBox="1"/>
          <p:nvPr/>
        </p:nvSpPr>
        <p:spPr>
          <a:xfrm>
            <a:off x="2209800" y="4762500"/>
            <a:ext cx="13868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Solidaire · Énergie · Eau · Autres ressources · Confort et santé </a:t>
            </a:r>
            <a:endParaRPr/>
          </a:p>
        </p:txBody>
      </p:sp>
      <p:sp>
        <p:nvSpPr>
          <p:cNvPr id="285" name="Google Shape;285;p15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286" name="Google Shape;286;p1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287" name="Google Shape;287;p15"/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projet au travers des 7 thèmes de la démarche BDF</a:t>
            </a:r>
            <a:endParaRPr/>
          </a:p>
        </p:txBody>
      </p:sp>
      <p:sp>
        <p:nvSpPr>
          <p:cNvPr id="288" name="Google Shape;288;p15"/>
          <p:cNvSpPr txBox="1"/>
          <p:nvPr/>
        </p:nvSpPr>
        <p:spPr>
          <a:xfrm>
            <a:off x="304800" y="-29125"/>
            <a:ext cx="68712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Présentation</a:t>
            </a:r>
            <a:endParaRPr/>
          </a:p>
        </p:txBody>
      </p:sp>
      <p:cxnSp>
        <p:nvCxnSpPr>
          <p:cNvPr id="289" name="Google Shape;289;p15"/>
          <p:cNvCxnSpPr/>
          <p:nvPr/>
        </p:nvCxnSpPr>
        <p:spPr>
          <a:xfrm>
            <a:off x="2064450" y="5834885"/>
            <a:ext cx="14097000" cy="0"/>
          </a:xfrm>
          <a:prstGeom prst="straightConnector1">
            <a:avLst/>
          </a:prstGeom>
          <a:noFill/>
          <a:ln cap="flat" cmpd="sng" w="1905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297" name="Google Shape;297;p17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7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7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7"/>
          <p:cNvSpPr txBox="1"/>
          <p:nvPr/>
        </p:nvSpPr>
        <p:spPr>
          <a:xfrm>
            <a:off x="14097000" y="8724900"/>
            <a:ext cx="36034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</a:t>
            </a:r>
            <a:endParaRPr/>
          </a:p>
        </p:txBody>
      </p:sp>
      <p:cxnSp>
        <p:nvCxnSpPr>
          <p:cNvPr id="301" name="Google Shape;301;p17"/>
          <p:cNvCxnSpPr/>
          <p:nvPr/>
        </p:nvCxnSpPr>
        <p:spPr>
          <a:xfrm>
            <a:off x="13944600" y="10017550"/>
            <a:ext cx="37557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p17"/>
          <p:cNvPicPr preferRelativeResize="0"/>
          <p:nvPr/>
        </p:nvPicPr>
        <p:blipFill rotWithShape="1">
          <a:blip r:embed="rId7">
            <a:alphaModFix/>
          </a:blip>
          <a:srcRect b="232" l="30123" r="10618" t="-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8"/>
          <p:cNvSpPr txBox="1"/>
          <p:nvPr/>
        </p:nvSpPr>
        <p:spPr>
          <a:xfrm>
            <a:off x="3916787" y="2235011"/>
            <a:ext cx="110835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MOA ??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Indiquer  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déroulé de la consultation et ses modalités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concertation/participation éventuelle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groupement de MOE (schéma d’intro possible ici aussi)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cout global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compétences et expériences des acteurs (MOA et MOE) en matière de bâtiments durables,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L’anticipation du chantier et de l’exploitation</a:t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Bonne pratique : EKOPOLIS dans la commission </a:t>
            </a:r>
            <a:r>
              <a:rPr b="1" i="1" lang="fr-FR" sz="2800">
                <a:solidFill>
                  <a:srgbClr val="7F7F7F"/>
                </a:solidFill>
              </a:rPr>
              <a:t>technique</a:t>
            </a:r>
            <a:r>
              <a:rPr b="1" i="1" lang="fr-FR" sz="2800">
                <a:solidFill>
                  <a:srgbClr val="7F7F7F"/>
                </a:solidFill>
              </a:rPr>
              <a:t> ?</a:t>
            </a:r>
            <a:endParaRPr/>
          </a:p>
        </p:txBody>
      </p:sp>
      <p:sp>
        <p:nvSpPr>
          <p:cNvPr id="309" name="Google Shape;309;p1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311" name="Google Shape;311;p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18" name="Google Shape;318;p20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Territoire et site</a:t>
            </a:r>
            <a:endParaRPr/>
          </a:p>
        </p:txBody>
      </p:sp>
      <p:cxnSp>
        <p:nvCxnSpPr>
          <p:cNvPr id="319" name="Google Shape;319;p20"/>
          <p:cNvCxnSpPr/>
          <p:nvPr/>
        </p:nvCxnSpPr>
        <p:spPr>
          <a:xfrm>
            <a:off x="14020800" y="9563100"/>
            <a:ext cx="36796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0" name="Google Shape;320;p20"/>
          <p:cNvPicPr preferRelativeResize="0"/>
          <p:nvPr/>
        </p:nvPicPr>
        <p:blipFill rotWithShape="1">
          <a:blip r:embed="rId4">
            <a:alphaModFix/>
          </a:blip>
          <a:srcRect b="152" l="6653" r="4625" t="-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>
            <p:ph type="title"/>
          </p:nvPr>
        </p:nvSpPr>
        <p:spPr>
          <a:xfrm>
            <a:off x="5029200" y="457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de l’opération</a:t>
            </a:r>
            <a:b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endParaRPr i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7620000" y="26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1" lang="fr-FR" sz="2800">
                <a:solidFill>
                  <a:schemeClr val="dk1"/>
                </a:solidFill>
              </a:rPr>
              <a:t>Ecole du développement durable 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i="1" lang="fr-FR" sz="2800">
                <a:solidFill>
                  <a:schemeClr val="dk1"/>
                </a:solidFill>
              </a:rPr>
              <a:t>Châtenay-Malabry (92)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1" lang="fr-FR" sz="2800">
                <a:solidFill>
                  <a:schemeClr val="dk1"/>
                </a:solidFill>
              </a:rPr>
              <a:t>Conception</a:t>
            </a: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Commission BDF #50</a:t>
            </a: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762000" y="2019300"/>
            <a:ext cx="16611600" cy="73152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3695700" y="2271547"/>
            <a:ext cx="10896600" cy="61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relatant les dispositions prises dans le thème Territoire et site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Participation à l’aménagement du territoire et réponses aux solutions aux problématiques locales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risques et nuisances (subies et créées)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projet paysager et le lien avec la gestion des EP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Construire avec le vivant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prise en compte et la réponse au phénomène d’ICU  + lien avec l’eau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Bonnes pratiques : </a:t>
            </a:r>
            <a:endParaRPr b="1" i="1" sz="2800">
              <a:solidFill>
                <a:srgbClr val="7F7F7F"/>
              </a:solidFill>
              <a:highlight>
                <a:srgbClr val="FFFF00"/>
              </a:highlight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0 </a:t>
            </a: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abattage</a:t>
            </a: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 d’arbres</a:t>
            </a:r>
            <a:endParaRPr b="1" i="1" sz="2800">
              <a:solidFill>
                <a:srgbClr val="7F7F7F"/>
              </a:solidFill>
              <a:highlight>
                <a:srgbClr val="FFFF00"/>
              </a:highlight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ICU : eau, albédo et végétation </a:t>
            </a:r>
            <a:endParaRPr b="1" i="1" sz="2800">
              <a:solidFill>
                <a:srgbClr val="7F7F7F"/>
              </a:solidFill>
              <a:highlight>
                <a:srgbClr val="FFFF00"/>
              </a:highlight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Transport : voie verte</a:t>
            </a:r>
            <a:endParaRPr b="1" i="1" sz="2800">
              <a:solidFill>
                <a:srgbClr val="7F7F7F"/>
              </a:solidFill>
              <a:highlight>
                <a:srgbClr val="FFFF00"/>
              </a:highlight>
            </a:endParaRPr>
          </a:p>
        </p:txBody>
      </p:sp>
      <p:sp>
        <p:nvSpPr>
          <p:cNvPr id="327" name="Google Shape;327;p2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329" name="Google Shape;329;p2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2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15163800" y="8724900"/>
            <a:ext cx="25366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Solidaire</a:t>
            </a:r>
            <a:endParaRPr/>
          </a:p>
        </p:txBody>
      </p:sp>
      <p:cxnSp>
        <p:nvCxnSpPr>
          <p:cNvPr id="338" name="Google Shape;338;p25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9" name="Google Shape;339;p25"/>
          <p:cNvPicPr preferRelativeResize="0"/>
          <p:nvPr/>
        </p:nvPicPr>
        <p:blipFill rotWithShape="1">
          <a:blip r:embed="rId4">
            <a:alphaModFix/>
          </a:blip>
          <a:srcRect b="0" l="23653" r="17213" t="0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6"/>
          <p:cNvSpPr txBox="1"/>
          <p:nvPr/>
        </p:nvSpPr>
        <p:spPr>
          <a:xfrm>
            <a:off x="4152900" y="3158341"/>
            <a:ext cx="9982200" cy="5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</a:t>
            </a: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Solidaire : politique de BY ? </a:t>
            </a: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Mixité et inclusion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Economie sociale et solidaire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PMR et handicap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Services de proximité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Main-d’œuvre en réinsertion (ambitions chantier, exploitation)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Optimisation d’espaces, mutualisation, évolutivité,…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Lien social </a:t>
            </a:r>
            <a:endParaRPr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Bonnes pratiques : </a:t>
            </a:r>
            <a:r>
              <a:rPr b="1" i="1" lang="fr-FR" sz="2800">
                <a:solidFill>
                  <a:srgbClr val="7F7F7F"/>
                </a:solidFill>
                <a:highlight>
                  <a:srgbClr val="FFFF00"/>
                </a:highlight>
              </a:rPr>
              <a:t>%age réinsertion ?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6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348" name="Google Shape;348;p2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p26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56" name="Google Shape;356;p28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endParaRPr/>
          </a:p>
        </p:txBody>
      </p:sp>
      <p:cxnSp>
        <p:nvCxnSpPr>
          <p:cNvPr id="357" name="Google Shape;357;p28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8" name="Google Shape;358;p28"/>
          <p:cNvPicPr preferRelativeResize="0"/>
          <p:nvPr/>
        </p:nvPicPr>
        <p:blipFill rotWithShape="1">
          <a:blip r:embed="rId4">
            <a:alphaModFix/>
          </a:blip>
          <a:srcRect b="20342" l="0" r="0" t="16094"/>
          <a:stretch/>
        </p:blipFill>
        <p:spPr>
          <a:xfrm>
            <a:off x="-30756" y="-20054"/>
            <a:ext cx="9147324" cy="104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9"/>
          <p:cNvSpPr txBox="1"/>
          <p:nvPr/>
        </p:nvSpPr>
        <p:spPr>
          <a:xfrm>
            <a:off x="478450" y="4788150"/>
            <a:ext cx="9753600" cy="50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Notre</a:t>
            </a: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stratégie bioclimatique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Recours à un puit climatique pour réduire les besoins de chauffage en hiver et </a:t>
            </a:r>
            <a:r>
              <a:rPr i="1" lang="fr-FR" sz="2800">
                <a:solidFill>
                  <a:srgbClr val="7F7F7F"/>
                </a:solidFill>
              </a:rPr>
              <a:t>rafraîchir</a:t>
            </a:r>
            <a:r>
              <a:rPr i="1" lang="fr-FR" sz="2800">
                <a:solidFill>
                  <a:srgbClr val="7F7F7F"/>
                </a:solidFill>
              </a:rPr>
              <a:t> l’air en été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Utilisation de cheminée de ventilation naturelle pour ventiler les locaux de manière passive en inoccupation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</a:rPr>
              <a:t>Présence de brise-soleils sur toutes les orientations de façades exposées aux apports solaires important</a:t>
            </a:r>
            <a:r>
              <a:rPr lang="fr-FR"/>
              <a:t>.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Coursives extérieures sur tout le périmètre du bâtiment faisant l’effet d’une casquette pour protéger les façades.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</a:rPr>
              <a:t>Ecole du développement durable - Chatenay Malabry (92) - Phase APS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367" name="Google Shape;367;p2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8" name="Google Shape;368;p29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pic>
        <p:nvPicPr>
          <p:cNvPr id="369" name="Google Shape;3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00" y="290175"/>
            <a:ext cx="5203225" cy="42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07400" y="1295900"/>
            <a:ext cx="7659299" cy="640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/>
          <p:nvPr/>
        </p:nvSpPr>
        <p:spPr>
          <a:xfrm>
            <a:off x="447525" y="1135100"/>
            <a:ext cx="10337100" cy="6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Energie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Performance énergétique. Indiquer :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CEP- 10%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BBIO - 15%</a:t>
            </a:r>
            <a:endParaRPr/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Q4Pa surf</a:t>
            </a:r>
            <a:r>
              <a:rPr i="1" lang="fr-FR" sz="2800">
                <a:solidFill>
                  <a:srgbClr val="7F7F7F"/>
                </a:solidFill>
              </a:rPr>
              <a:t> ≤ 0.8 m3/h.m²</a:t>
            </a:r>
            <a:endParaRPr/>
          </a:p>
          <a:p>
            <a:pPr indent="-285750" lvl="2" marL="12000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Ratio baies vitrées / Sref : 21%</a:t>
            </a:r>
            <a:endParaRPr/>
          </a:p>
          <a:p>
            <a:pPr indent="0" lvl="2" marL="9142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Besoins de chauffage &lt; 15 kWh/m².an 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Consommation tous usages en période d’inoccupation :   13 kWhef/m²SDP.an</a:t>
            </a: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Une émission de Co2 de 77 kg éq CO2 /m² -&gt; Soit un seuil Ic Energie 2025 - 48%</a:t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</a:rPr>
              <a:t>Ecole du développement durable - Chatenay Malabry (92) - Phase APS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378" name="Google Shape;378;p3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379" name="Google Shape;379;p3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0" name="Google Shape;380;p3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pic>
        <p:nvPicPr>
          <p:cNvPr id="381" name="Google Shape;3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2475" y="1811950"/>
            <a:ext cx="5314850" cy="323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8600" y="5359575"/>
            <a:ext cx="5314849" cy="313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2"/>
          <p:cNvSpPr/>
          <p:nvPr/>
        </p:nvSpPr>
        <p:spPr>
          <a:xfrm>
            <a:off x="896471" y="1585705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390" name="Google Shape;39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48" y="154519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2"/>
          <p:cNvSpPr/>
          <p:nvPr/>
        </p:nvSpPr>
        <p:spPr>
          <a:xfrm>
            <a:off x="896471" y="5391150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2"/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2"/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2"/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2"/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2"/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2"/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2"/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2"/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2"/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/>
          </a:p>
        </p:txBody>
      </p:sp>
      <p:sp>
        <p:nvSpPr>
          <p:cNvPr id="402" name="Google Shape;402;p32"/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/>
          </a:p>
        </p:txBody>
      </p:sp>
      <p:sp>
        <p:nvSpPr>
          <p:cNvPr id="403" name="Google Shape;403;p32"/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/>
          </a:p>
        </p:txBody>
      </p:sp>
      <p:sp>
        <p:nvSpPr>
          <p:cNvPr id="404" name="Google Shape;404;p32"/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/>
          </a:p>
        </p:txBody>
      </p:sp>
      <p:sp>
        <p:nvSpPr>
          <p:cNvPr id="405" name="Google Shape;405;p32"/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/>
          </a:p>
        </p:txBody>
      </p:sp>
      <p:sp>
        <p:nvSpPr>
          <p:cNvPr id="406" name="Google Shape;406;p32"/>
          <p:cNvSpPr txBox="1"/>
          <p:nvPr/>
        </p:nvSpPr>
        <p:spPr>
          <a:xfrm>
            <a:off x="6535269" y="5459644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D’ÉNERGIE</a:t>
            </a:r>
            <a:endParaRPr/>
          </a:p>
        </p:txBody>
      </p:sp>
      <p:pic>
        <p:nvPicPr>
          <p:cNvPr descr="FLOCON.gif" id="407" name="Google Shape;40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5476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408" name="Google Shape;40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56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409" name="Google Shape;40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410" name="Google Shape;410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  <a:ln>
            <a:noFill/>
          </a:ln>
        </p:spPr>
      </p:pic>
      <p:pic>
        <p:nvPicPr>
          <p:cNvPr descr="panneau solaire.gif" id="411" name="Google Shape;411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1032" y="5517888"/>
            <a:ext cx="357190" cy="39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olienne.gif" id="412" name="Google Shape;412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73842" y="5480468"/>
            <a:ext cx="357190" cy="504993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2"/>
          <p:cNvSpPr txBox="1"/>
          <p:nvPr/>
        </p:nvSpPr>
        <p:spPr>
          <a:xfrm>
            <a:off x="1419100" y="2430950"/>
            <a:ext cx="4272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i="1" lang="fr-FR" sz="2800">
                <a:solidFill>
                  <a:srgbClr val="7F7F7F"/>
                </a:solidFill>
              </a:rPr>
              <a:t>PAC Air/Eau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Puit climatique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12400802" y="2372578"/>
            <a:ext cx="458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i="1" lang="fr-FR" sz="2800">
                <a:solidFill>
                  <a:srgbClr val="7F7F7F"/>
                </a:solidFill>
              </a:rPr>
              <a:t>CTA Double Flux avec rendement &gt; 85%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2"/>
          <p:cNvSpPr txBox="1"/>
          <p:nvPr/>
        </p:nvSpPr>
        <p:spPr>
          <a:xfrm>
            <a:off x="1419100" y="6139325"/>
            <a:ext cx="4272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i="1" lang="fr-FR" sz="2800">
                <a:solidFill>
                  <a:srgbClr val="7F7F7F"/>
                </a:solidFill>
              </a:rPr>
              <a:t>Ventilation naturelle nocturne par cheminée de tirage thermique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Puit climatique</a:t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416" name="Google Shape;416;p32"/>
          <p:cNvSpPr txBox="1"/>
          <p:nvPr/>
        </p:nvSpPr>
        <p:spPr>
          <a:xfrm>
            <a:off x="13449097" y="7027917"/>
            <a:ext cx="255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</a:rPr>
              <a:t>FACEA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2"/>
          <p:cNvSpPr txBox="1"/>
          <p:nvPr/>
        </p:nvSpPr>
        <p:spPr>
          <a:xfrm>
            <a:off x="7045575" y="2474450"/>
            <a:ext cx="360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i="1" lang="fr-FR" sz="2800">
                <a:solidFill>
                  <a:srgbClr val="7F7F7F"/>
                </a:solidFill>
              </a:rPr>
              <a:t>Ballons déportés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2"/>
          <p:cNvSpPr txBox="1"/>
          <p:nvPr/>
        </p:nvSpPr>
        <p:spPr>
          <a:xfrm>
            <a:off x="7218975" y="6139325"/>
            <a:ext cx="38322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i="1" lang="fr-FR" sz="2800">
                <a:solidFill>
                  <a:srgbClr val="7F7F7F"/>
                </a:solidFill>
              </a:rPr>
              <a:t>Panneaux photovoltaïque pour sensibilisation en toiture</a:t>
            </a:r>
            <a:endParaRPr i="1" sz="2800">
              <a:solidFill>
                <a:srgbClr val="7F7F7F"/>
              </a:solidFill>
            </a:endParaRPr>
          </a:p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-"/>
            </a:pPr>
            <a:r>
              <a:rPr i="1" lang="fr-FR" sz="2800">
                <a:solidFill>
                  <a:srgbClr val="7F7F7F"/>
                </a:solidFill>
              </a:rPr>
              <a:t>Eolienne</a:t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systèmes mis en œuvre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2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422" name="Google Shape;422;p3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3" name="Google Shape;423;p32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sp>
        <p:nvSpPr>
          <p:cNvPr id="424" name="Google Shape;424;p32"/>
          <p:cNvSpPr txBox="1"/>
          <p:nvPr/>
        </p:nvSpPr>
        <p:spPr>
          <a:xfrm>
            <a:off x="1060934" y="332943"/>
            <a:ext cx="255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highlight>
                  <a:srgbClr val="F1C232"/>
                </a:highlight>
              </a:rPr>
              <a:t>FACEA</a:t>
            </a:r>
            <a:endParaRPr sz="2800">
              <a:solidFill>
                <a:schemeClr val="dk1"/>
              </a:solidFill>
              <a:highlight>
                <a:srgbClr val="F1C23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431" name="Google Shape;431;p33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/>
          </a:p>
        </p:txBody>
      </p:sp>
      <p:cxnSp>
        <p:nvCxnSpPr>
          <p:cNvPr id="432" name="Google Shape;432;p33"/>
          <p:cNvCxnSpPr/>
          <p:nvPr/>
        </p:nvCxnSpPr>
        <p:spPr>
          <a:xfrm>
            <a:off x="16611600" y="9563100"/>
            <a:ext cx="1088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3" name="Google Shape;433;p33"/>
          <p:cNvPicPr preferRelativeResize="0"/>
          <p:nvPr/>
        </p:nvPicPr>
        <p:blipFill rotWithShape="1">
          <a:blip r:embed="rId4">
            <a:alphaModFix/>
          </a:blip>
          <a:srcRect b="136" l="18298" r="18298" t="-136"/>
          <a:stretch/>
        </p:blipFill>
        <p:spPr>
          <a:xfrm>
            <a:off x="0" y="-40105"/>
            <a:ext cx="9144000" cy="1032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4"/>
          <p:cNvSpPr txBox="1"/>
          <p:nvPr/>
        </p:nvSpPr>
        <p:spPr>
          <a:xfrm>
            <a:off x="4533900" y="1743200"/>
            <a:ext cx="9220200" cy="7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Eau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et récupération des eaux de pluie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Réduction des besoins en eau potable, irrigation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Artificialisation et imperméabilisation</a:t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des eaux usées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Grands résultats des études pluviométrie / capacité de récupération et gestion des EP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Moyens d’évapotranspiration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 des écoulements et des stockages sur la parcelle</a:t>
            </a:r>
            <a:endParaRPr/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Bonnes pratiques : 0 rejet (cinquentennalle ? centenalle ?), récupération dans et en dehors du bâtiment</a:t>
            </a:r>
            <a:endParaRPr/>
          </a:p>
        </p:txBody>
      </p:sp>
      <p:sp>
        <p:nvSpPr>
          <p:cNvPr id="440" name="Google Shape;440;p3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442" name="Google Shape;442;p3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3" name="Google Shape;443;p34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sp>
        <p:nvSpPr>
          <p:cNvPr id="444" name="Google Shape;444;p34"/>
          <p:cNvSpPr txBox="1"/>
          <p:nvPr/>
        </p:nvSpPr>
        <p:spPr>
          <a:xfrm>
            <a:off x="1290559" y="730168"/>
            <a:ext cx="255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highlight>
                  <a:srgbClr val="F1C232"/>
                </a:highlight>
              </a:rPr>
              <a:t>FACEA</a:t>
            </a:r>
            <a:endParaRPr sz="2800">
              <a:solidFill>
                <a:schemeClr val="dk1"/>
              </a:solidFill>
              <a:highlight>
                <a:srgbClr val="F1C23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451" name="Google Shape;451;p36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6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6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6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endParaRPr/>
          </a:p>
        </p:txBody>
      </p:sp>
      <p:cxnSp>
        <p:nvCxnSpPr>
          <p:cNvPr id="455" name="Google Shape;455;p36"/>
          <p:cNvCxnSpPr/>
          <p:nvPr/>
        </p:nvCxnSpPr>
        <p:spPr>
          <a:xfrm>
            <a:off x="11277600" y="9563100"/>
            <a:ext cx="6422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/>
        </p:nvSpPr>
        <p:spPr>
          <a:xfrm>
            <a:off x="228600" y="489525"/>
            <a:ext cx="7010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/>
          </a:p>
        </p:txBody>
      </p:sp>
      <p:sp>
        <p:nvSpPr>
          <p:cNvPr id="153" name="Google Shape;153;p3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154" name="Google Shape;15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300" y="3276200"/>
            <a:ext cx="13106400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/>
          <p:nvPr/>
        </p:nvSpPr>
        <p:spPr>
          <a:xfrm>
            <a:off x="15916150" y="7986300"/>
            <a:ext cx="1539000" cy="18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texte, Police, logo, Graphique&#10;&#10;Description générée automatiquement" id="156" name="Google Shape;15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925" y="4054929"/>
            <a:ext cx="2965975" cy="332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>
            <a:off x="7495053" y="-113468"/>
            <a:ext cx="9690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7"/>
          <p:cNvSpPr txBox="1"/>
          <p:nvPr/>
        </p:nvSpPr>
        <p:spPr>
          <a:xfrm>
            <a:off x="630625" y="1548925"/>
            <a:ext cx="9687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Les principaux thèmes à aborder sur notre opération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Les façades des étages supérieurs sont en MOB avec un remplissage paille de 37cm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Le plancher du R+2 en bois ainsi que le plancher R+3 en mixte bois-béton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Mise en oeuvre au RDC de murs intérieurs en pisé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Mise en oeuvre d’enduit terre sur les parements intérieurs des éléments structurels en béton au RDC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Recherche de luminaires issu de filières de réemploi</a:t>
            </a:r>
            <a:endParaRPr i="1" sz="2800">
              <a:solidFill>
                <a:srgbClr val="7F7F7F"/>
              </a:solidFill>
            </a:endParaRPr>
          </a:p>
          <a:p>
            <a:pPr indent="0" lvl="0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</a:rPr>
              <a:t>Ecole du développement durable - Chatenay Malabry (92) - Phase APS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63" name="Google Shape;463;p37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464" name="Google Shape;464;p3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5" name="Google Shape;465;p37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sp>
        <p:nvSpPr>
          <p:cNvPr id="466" name="Google Shape;466;p37"/>
          <p:cNvSpPr txBox="1"/>
          <p:nvPr/>
        </p:nvSpPr>
        <p:spPr>
          <a:xfrm>
            <a:off x="1192034" y="358168"/>
            <a:ext cx="255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highlight>
                  <a:srgbClr val="F1C232"/>
                </a:highlight>
              </a:rPr>
              <a:t>ELAN/BY pour réemploi</a:t>
            </a:r>
            <a:endParaRPr sz="2800">
              <a:solidFill>
                <a:schemeClr val="dk1"/>
              </a:solidFill>
              <a:highlight>
                <a:srgbClr val="F1C23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7"/>
          <p:cNvSpPr txBox="1"/>
          <p:nvPr/>
        </p:nvSpPr>
        <p:spPr>
          <a:xfrm>
            <a:off x="12725400" y="5968700"/>
            <a:ext cx="5199300" cy="23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repérage des cloisons intérieurs pour illustration 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à changer en fonction des besoins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7213" y="1684475"/>
            <a:ext cx="2911375" cy="368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950" y="6166525"/>
            <a:ext cx="4628360" cy="26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8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8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</a:rPr>
              <a:t>Ecole du développement durable - Chatenay Malabry (92) - Phase APS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78" name="Google Shape;478;p3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479" name="Google Shape;479;p3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0" name="Google Shape;480;p38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pic>
        <p:nvPicPr>
          <p:cNvPr id="481" name="Google Shape;4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475" y="2686175"/>
            <a:ext cx="8009950" cy="491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2425" y="2413900"/>
            <a:ext cx="7607851" cy="547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489" name="Google Shape;489;p39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9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9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9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et santé</a:t>
            </a:r>
            <a:endParaRPr/>
          </a:p>
        </p:txBody>
      </p:sp>
      <p:cxnSp>
        <p:nvCxnSpPr>
          <p:cNvPr id="493" name="Google Shape;493;p39"/>
          <p:cNvCxnSpPr/>
          <p:nvPr/>
        </p:nvCxnSpPr>
        <p:spPr>
          <a:xfrm>
            <a:off x="14173200" y="9563100"/>
            <a:ext cx="35272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4" name="Google Shape;494;p39"/>
          <p:cNvPicPr preferRelativeResize="0"/>
          <p:nvPr/>
        </p:nvPicPr>
        <p:blipFill rotWithShape="1">
          <a:blip r:embed="rId7">
            <a:alphaModFix/>
          </a:blip>
          <a:srcRect b="0" l="17731" r="23483" t="0"/>
          <a:stretch/>
        </p:blipFill>
        <p:spPr>
          <a:xfrm>
            <a:off x="-11727" y="0"/>
            <a:ext cx="9144002" cy="10313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0"/>
          <p:cNvSpPr txBox="1"/>
          <p:nvPr/>
        </p:nvSpPr>
        <p:spPr>
          <a:xfrm>
            <a:off x="745575" y="1880521"/>
            <a:ext cx="9144000" cy="48333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Confort visuel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i="1" lang="fr-FR" sz="2800">
                <a:solidFill>
                  <a:srgbClr val="7F7F7F"/>
                </a:solidFill>
              </a:rPr>
              <a:t>Bâtiment compact avec une faille permettant d’amener la lumière au coeur des coursives intérieures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39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rPr i="1" lang="fr-FR" sz="2800">
                <a:solidFill>
                  <a:srgbClr val="7F7F7F"/>
                </a:solidFill>
              </a:rPr>
              <a:t>Toutes les circulations sont éclairées naturellement, skydômes pour éclairer les deux escaliers</a:t>
            </a:r>
            <a:endParaRPr i="1" sz="2800">
              <a:solidFill>
                <a:srgbClr val="7F7F7F"/>
              </a:solidFill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Char char="▪"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</a:rPr>
              <a:t>Bonne pratique : bandeau filant sur allèges pleines dans les étages, éclairages zénithaux protégés</a:t>
            </a:r>
            <a:endParaRPr/>
          </a:p>
        </p:txBody>
      </p:sp>
      <p:sp>
        <p:nvSpPr>
          <p:cNvPr id="501" name="Google Shape;501;p4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</a:rPr>
              <a:t>Ecole du développement durable - Chatenay Malabry (92) - Phase APS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502" name="Google Shape;502;p4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503" name="Google Shape;503;p4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4" name="Google Shape;504;p4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  <p:pic>
        <p:nvPicPr>
          <p:cNvPr id="505" name="Google Shape;50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7575" y="1678375"/>
            <a:ext cx="3377875" cy="366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1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1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1"/>
          <p:cNvSpPr txBox="1"/>
          <p:nvPr/>
        </p:nvSpPr>
        <p:spPr>
          <a:xfrm>
            <a:off x="3377453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514" name="Google Shape;514;p41"/>
          <p:cNvSpPr txBox="1"/>
          <p:nvPr/>
        </p:nvSpPr>
        <p:spPr>
          <a:xfrm>
            <a:off x="11853582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515" name="Google Shape;515;p4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517" name="Google Shape;517;p4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8" name="Google Shape;518;p4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2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/>
          </a:p>
        </p:txBody>
      </p:sp>
      <p:sp>
        <p:nvSpPr>
          <p:cNvPr id="525" name="Google Shape;525;p4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3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</a:t>
            </a:r>
            <a:endParaRPr/>
          </a:p>
        </p:txBody>
      </p:sp>
      <p:sp>
        <p:nvSpPr>
          <p:cNvPr id="532" name="Google Shape;532;p4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533" name="Google Shape;53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2600" y="337128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3"/>
          <p:cNvSpPr txBox="1"/>
          <p:nvPr/>
        </p:nvSpPr>
        <p:spPr>
          <a:xfrm>
            <a:off x="1098250" y="1602000"/>
            <a:ext cx="12546600" cy="7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Ventilation naturelle la nuit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Puit climatique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Pédagogie et Low-Tech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Confinement de la pollution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 abattage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Mixité de l’ouvrage !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 l’eau 100 % à la parcelle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Points forts (pas innovants) 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Pisé préfa (conditionnel)?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 paille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Paysager (en lien fort avec le site/bâtiment)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Ambition sur le réemploi (pas encore un point fort)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Conditionnel : Régénération des terres de déblais en terre végétale afin d’alimenter en terre le potager éducatif à des fins pédagogiques -&gt; Idée en cours d’étude. La faisabilité n’est pas encore statué sur notre opération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4"/>
          <p:cNvSpPr txBox="1"/>
          <p:nvPr/>
        </p:nvSpPr>
        <p:spPr>
          <a:xfrm>
            <a:off x="3810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/>
          </a:p>
        </p:txBody>
      </p:sp>
      <p:sp>
        <p:nvSpPr>
          <p:cNvPr id="541" name="Google Shape;541;p4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200" y="2456175"/>
            <a:ext cx="8909826" cy="61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549" name="Google Shape;549;p45"/>
          <p:cNvSpPr txBox="1"/>
          <p:nvPr/>
        </p:nvSpPr>
        <p:spPr>
          <a:xfrm>
            <a:off x="4552122" y="4235559"/>
            <a:ext cx="918375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550" name="Google Shape;550;p45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  <p:sp>
        <p:nvSpPr>
          <p:cNvPr id="551" name="Google Shape;551;p4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du jour</a:t>
            </a:r>
            <a:endParaRPr/>
          </a:p>
        </p:txBody>
      </p:sp>
      <p:sp>
        <p:nvSpPr>
          <p:cNvPr id="164" name="Google Shape;164;p4"/>
          <p:cNvSpPr txBox="1"/>
          <p:nvPr/>
        </p:nvSpPr>
        <p:spPr>
          <a:xfrm>
            <a:off x="44958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165" name="Google Shape;165;p4"/>
          <p:cNvSpPr txBox="1"/>
          <p:nvPr/>
        </p:nvSpPr>
        <p:spPr>
          <a:xfrm>
            <a:off x="4457701" y="7295971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6" name="Google Shape;166;p4"/>
          <p:cNvSpPr txBox="1"/>
          <p:nvPr/>
        </p:nvSpPr>
        <p:spPr>
          <a:xfrm>
            <a:off x="8191501" y="7295971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7" name="Google Shape;167;p4"/>
          <p:cNvSpPr txBox="1"/>
          <p:nvPr/>
        </p:nvSpPr>
        <p:spPr>
          <a:xfrm>
            <a:off x="11925301" y="7295970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cxnSp>
        <p:nvCxnSpPr>
          <p:cNvPr id="168" name="Google Shape;168;p4"/>
          <p:cNvCxnSpPr/>
          <p:nvPr/>
        </p:nvCxnSpPr>
        <p:spPr>
          <a:xfrm>
            <a:off x="3581400" y="6838770"/>
            <a:ext cx="111252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4"/>
          <p:cNvSpPr txBox="1"/>
          <p:nvPr/>
        </p:nvSpPr>
        <p:spPr>
          <a:xfrm>
            <a:off x="82296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170" name="Google Shape;170;p4"/>
          <p:cNvSpPr txBox="1"/>
          <p:nvPr/>
        </p:nvSpPr>
        <p:spPr>
          <a:xfrm>
            <a:off x="119634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171" name="Google Shape;171;p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</a:t>
            </a:r>
            <a:endParaRPr/>
          </a:p>
        </p:txBody>
      </p:sp>
      <p:sp>
        <p:nvSpPr>
          <p:cNvPr id="177" name="Google Shape;177;p5"/>
          <p:cNvSpPr txBox="1"/>
          <p:nvPr/>
        </p:nvSpPr>
        <p:spPr>
          <a:xfrm>
            <a:off x="1828800" y="2388900"/>
            <a:ext cx="14590800" cy="7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</a:t>
            </a:r>
            <a:r>
              <a:rPr lang="fr-FR" sz="3600">
                <a:solidFill>
                  <a:schemeClr val="dk1"/>
                </a:solidFill>
              </a:rPr>
              <a:t>es enjeux du territoire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Présentation du site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</a:rPr>
              <a:t>Projet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Présentation de l’opération 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Zoom sur le parc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enjeux identifiés et les choix déterminants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réponses adaptées aux 7 thématiques de la démarche BDF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  <p:sp>
        <p:nvSpPr>
          <p:cNvPr id="178" name="Google Shape;178;p5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>
            <a:off x="533400" y="1638300"/>
            <a:ext cx="5859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des enjeux du territoire / école du DD</a:t>
            </a:r>
            <a:endParaRPr/>
          </a:p>
        </p:txBody>
      </p:sp>
      <p:sp>
        <p:nvSpPr>
          <p:cNvPr id="187" name="Google Shape;187;p9"/>
          <p:cNvSpPr txBox="1"/>
          <p:nvPr/>
        </p:nvSpPr>
        <p:spPr>
          <a:xfrm>
            <a:off x="3962400" y="3816608"/>
            <a:ext cx="10363200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Engagements du territoire et des collectivités dans le cadre de documents cadres du développement durable Echelles territoires, villes, quartier, site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Objectifs de SCOT, PCAET,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Charte DD locale ou territoriale…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PLUI, PLH, OAP</a:t>
            </a:r>
            <a:endParaRPr/>
          </a:p>
        </p:txBody>
      </p:sp>
      <p:sp>
        <p:nvSpPr>
          <p:cNvPr id="188" name="Google Shape;188;p9"/>
          <p:cNvSpPr txBox="1"/>
          <p:nvPr/>
        </p:nvSpPr>
        <p:spPr>
          <a:xfrm>
            <a:off x="2612179" y="8826460"/>
            <a:ext cx="1306364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une slide qui récapitule les objectifs ci-dessus,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ces objectifs au fil de la présentation.</a:t>
            </a:r>
            <a:endParaRPr/>
          </a:p>
        </p:txBody>
      </p:sp>
      <p:sp>
        <p:nvSpPr>
          <p:cNvPr id="189" name="Google Shape;189;p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196" name="Google Shape;196;p6"/>
          <p:cNvSpPr txBox="1"/>
          <p:nvPr/>
        </p:nvSpPr>
        <p:spPr>
          <a:xfrm>
            <a:off x="533400" y="1638300"/>
            <a:ext cx="3886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</a:t>
            </a:r>
            <a:r>
              <a:rPr lang="fr-FR" sz="3600">
                <a:solidFill>
                  <a:schemeClr val="dk1"/>
                </a:solidFill>
              </a:rPr>
              <a:t>territoire et de la collectivité</a:t>
            </a:r>
            <a:endParaRPr/>
          </a:p>
        </p:txBody>
      </p:sp>
      <p:sp>
        <p:nvSpPr>
          <p:cNvPr id="197" name="Google Shape;197;p6"/>
          <p:cNvSpPr txBox="1"/>
          <p:nvPr/>
        </p:nvSpPr>
        <p:spPr>
          <a:xfrm>
            <a:off x="5295900" y="4762500"/>
            <a:ext cx="76962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(échelle grand territoire)</a:t>
            </a:r>
            <a:endParaRPr/>
          </a:p>
        </p:txBody>
      </p:sp>
      <p:sp>
        <p:nvSpPr>
          <p:cNvPr id="198" name="Google Shape;198;p6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06" name="Google Shape;206;p7"/>
          <p:cNvSpPr txBox="1"/>
          <p:nvPr/>
        </p:nvSpPr>
        <p:spPr>
          <a:xfrm>
            <a:off x="533400" y="1638300"/>
            <a:ext cx="4191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07" name="Google Shape;207;p7"/>
          <p:cNvSpPr txBox="1"/>
          <p:nvPr/>
        </p:nvSpPr>
        <p:spPr>
          <a:xfrm>
            <a:off x="5295900" y="4762500"/>
            <a:ext cx="76962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(échelle urbaine du projet avec points d’intérêt mentionnés)</a:t>
            </a: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16" name="Google Shape;216;p8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17" name="Google Shape;217;p8"/>
          <p:cNvSpPr txBox="1"/>
          <p:nvPr/>
        </p:nvSpPr>
        <p:spPr>
          <a:xfrm>
            <a:off x="5181600" y="4762500"/>
            <a:ext cx="79248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la parcelle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(plan délimitant la parcelle et implantation du bâtiment pré-existant. Ajouter vue piéton en cas de réhabilitation)</a:t>
            </a:r>
            <a:endParaRPr/>
          </a:p>
        </p:txBody>
      </p:sp>
      <p:sp>
        <p:nvSpPr>
          <p:cNvPr id="218" name="Google Shape;218;p8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