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</p:sldIdLst>
  <p:sldSz cy="10287000" cx="18288000"/>
  <p:notesSz cx="6735750" cy="9866300"/>
  <p:embeddedFontLst>
    <p:embeddedFont>
      <p:font typeface="Stardos Stencil"/>
      <p:regular r:id="rId81"/>
      <p:bold r:id="rId8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Agnès Lahaye"/>
  <p:cmAuthor clrIdx="1" id="1" initials="" lastIdx="1" name="Microsoft Office User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4B9D06D-E6FC-4DD0-994C-4E7C7829B91D}">
  <a:tblStyle styleId="{D4B9D06D-E6FC-4DD0-994C-4E7C7829B91D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80" Type="http://schemas.openxmlformats.org/officeDocument/2006/relationships/slide" Target="slides/slide73.xml"/><Relationship Id="rId82" Type="http://schemas.openxmlformats.org/officeDocument/2006/relationships/font" Target="fonts/StardosStencil-bold.fntdata"/><Relationship Id="rId81" Type="http://schemas.openxmlformats.org/officeDocument/2006/relationships/font" Target="fonts/StardosStencil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commentAuthors" Target="commentAuthors.xml"/><Relationship Id="rId6" Type="http://schemas.openxmlformats.org/officeDocument/2006/relationships/slideMaster" Target="slideMasters/slideMaster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slide" Target="slides/slide66.xml"/><Relationship Id="rId72" Type="http://schemas.openxmlformats.org/officeDocument/2006/relationships/slide" Target="slides/slide65.xml"/><Relationship Id="rId31" Type="http://schemas.openxmlformats.org/officeDocument/2006/relationships/slide" Target="slides/slide24.xml"/><Relationship Id="rId75" Type="http://schemas.openxmlformats.org/officeDocument/2006/relationships/slide" Target="slides/slide68.xml"/><Relationship Id="rId30" Type="http://schemas.openxmlformats.org/officeDocument/2006/relationships/slide" Target="slides/slide23.xml"/><Relationship Id="rId74" Type="http://schemas.openxmlformats.org/officeDocument/2006/relationships/slide" Target="slides/slide67.xml"/><Relationship Id="rId33" Type="http://schemas.openxmlformats.org/officeDocument/2006/relationships/slide" Target="slides/slide26.xml"/><Relationship Id="rId77" Type="http://schemas.openxmlformats.org/officeDocument/2006/relationships/slide" Target="slides/slide70.xml"/><Relationship Id="rId32" Type="http://schemas.openxmlformats.org/officeDocument/2006/relationships/slide" Target="slides/slide25.xml"/><Relationship Id="rId76" Type="http://schemas.openxmlformats.org/officeDocument/2006/relationships/slide" Target="slides/slide69.xml"/><Relationship Id="rId35" Type="http://schemas.openxmlformats.org/officeDocument/2006/relationships/slide" Target="slides/slide28.xml"/><Relationship Id="rId79" Type="http://schemas.openxmlformats.org/officeDocument/2006/relationships/slide" Target="slides/slide72.xml"/><Relationship Id="rId34" Type="http://schemas.openxmlformats.org/officeDocument/2006/relationships/slide" Target="slides/slide27.xml"/><Relationship Id="rId78" Type="http://schemas.openxmlformats.org/officeDocument/2006/relationships/slide" Target="slides/slide71.xml"/><Relationship Id="rId71" Type="http://schemas.openxmlformats.org/officeDocument/2006/relationships/slide" Target="slides/slide64.xml"/><Relationship Id="rId70" Type="http://schemas.openxmlformats.org/officeDocument/2006/relationships/slide" Target="slides/slide63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slide" Target="slides/slide55.xml"/><Relationship Id="rId61" Type="http://schemas.openxmlformats.org/officeDocument/2006/relationships/slide" Target="slides/slide54.xml"/><Relationship Id="rId20" Type="http://schemas.openxmlformats.org/officeDocument/2006/relationships/slide" Target="slides/slide13.xml"/><Relationship Id="rId64" Type="http://schemas.openxmlformats.org/officeDocument/2006/relationships/slide" Target="slides/slide57.xml"/><Relationship Id="rId63" Type="http://schemas.openxmlformats.org/officeDocument/2006/relationships/slide" Target="slides/slide56.xml"/><Relationship Id="rId22" Type="http://schemas.openxmlformats.org/officeDocument/2006/relationships/slide" Target="slides/slide15.xml"/><Relationship Id="rId66" Type="http://schemas.openxmlformats.org/officeDocument/2006/relationships/slide" Target="slides/slide59.xml"/><Relationship Id="rId21" Type="http://schemas.openxmlformats.org/officeDocument/2006/relationships/slide" Target="slides/slide14.xml"/><Relationship Id="rId65" Type="http://schemas.openxmlformats.org/officeDocument/2006/relationships/slide" Target="slides/slide58.xml"/><Relationship Id="rId24" Type="http://schemas.openxmlformats.org/officeDocument/2006/relationships/slide" Target="slides/slide17.xml"/><Relationship Id="rId68" Type="http://schemas.openxmlformats.org/officeDocument/2006/relationships/slide" Target="slides/slide61.xml"/><Relationship Id="rId23" Type="http://schemas.openxmlformats.org/officeDocument/2006/relationships/slide" Target="slides/slide16.xml"/><Relationship Id="rId67" Type="http://schemas.openxmlformats.org/officeDocument/2006/relationships/slide" Target="slides/slide60.xml"/><Relationship Id="rId60" Type="http://schemas.openxmlformats.org/officeDocument/2006/relationships/slide" Target="slides/slide53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69" Type="http://schemas.openxmlformats.org/officeDocument/2006/relationships/slide" Target="slides/slide6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slide" Target="slides/slide50.xml"/><Relationship Id="rId12" Type="http://schemas.openxmlformats.org/officeDocument/2006/relationships/slide" Target="slides/slide5.xml"/><Relationship Id="rId56" Type="http://schemas.openxmlformats.org/officeDocument/2006/relationships/slide" Target="slides/slide49.xml"/><Relationship Id="rId15" Type="http://schemas.openxmlformats.org/officeDocument/2006/relationships/slide" Target="slides/slide8.xml"/><Relationship Id="rId59" Type="http://schemas.openxmlformats.org/officeDocument/2006/relationships/slide" Target="slides/slide52.xml"/><Relationship Id="rId14" Type="http://schemas.openxmlformats.org/officeDocument/2006/relationships/slide" Target="slides/slide7.xml"/><Relationship Id="rId58" Type="http://schemas.openxmlformats.org/officeDocument/2006/relationships/slide" Target="slides/slide5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4-04-18T16:31:38.775">
    <p:pos x="6000" y="0"/>
    <p:text>A compléter par les architectes?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1" idx="1" dt="2023-01-18T10:27:26.026">
    <p:pos x="6000" y="0"/>
    <p:text>Ou alors ce logo est présent tout du long, thématique par thématiques ?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18831" cy="495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15373" y="0"/>
            <a:ext cx="2918831" cy="495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371286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:notes"/>
          <p:cNvSpPr txBox="1"/>
          <p:nvPr>
            <p:ph idx="1" type="body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4" name="Google Shape;124;p1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e69de30885_1_10:notes"/>
          <p:cNvSpPr/>
          <p:nvPr>
            <p:ph idx="2" type="sldImg"/>
          </p:nvPr>
        </p:nvSpPr>
        <p:spPr>
          <a:xfrm>
            <a:off x="409575" y="1233488"/>
            <a:ext cx="5916600" cy="3329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e69de30885_1_10:notes"/>
          <p:cNvSpPr txBox="1"/>
          <p:nvPr>
            <p:ph idx="1" type="body"/>
          </p:nvPr>
        </p:nvSpPr>
        <p:spPr>
          <a:xfrm>
            <a:off x="673577" y="4748163"/>
            <a:ext cx="5388600" cy="388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g2e69de30885_1_10:notes"/>
          <p:cNvSpPr txBox="1"/>
          <p:nvPr>
            <p:ph idx="12" type="sldNum"/>
          </p:nvPr>
        </p:nvSpPr>
        <p:spPr>
          <a:xfrm>
            <a:off x="3815373" y="9371286"/>
            <a:ext cx="2918700" cy="495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e69de30885_1_15:notes"/>
          <p:cNvSpPr/>
          <p:nvPr>
            <p:ph idx="2" type="sldImg"/>
          </p:nvPr>
        </p:nvSpPr>
        <p:spPr>
          <a:xfrm>
            <a:off x="409575" y="1233488"/>
            <a:ext cx="5916600" cy="3329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2e69de30885_1_15:notes"/>
          <p:cNvSpPr txBox="1"/>
          <p:nvPr>
            <p:ph idx="1" type="body"/>
          </p:nvPr>
        </p:nvSpPr>
        <p:spPr>
          <a:xfrm>
            <a:off x="673577" y="4748163"/>
            <a:ext cx="5388600" cy="388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g2e69de30885_1_15:notes"/>
          <p:cNvSpPr txBox="1"/>
          <p:nvPr>
            <p:ph idx="12" type="sldNum"/>
          </p:nvPr>
        </p:nvSpPr>
        <p:spPr>
          <a:xfrm>
            <a:off x="3815373" y="9371286"/>
            <a:ext cx="2918700" cy="495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e7afcff2dd_1_33:notes"/>
          <p:cNvSpPr/>
          <p:nvPr>
            <p:ph idx="2" type="sldImg"/>
          </p:nvPr>
        </p:nvSpPr>
        <p:spPr>
          <a:xfrm>
            <a:off x="409575" y="1233488"/>
            <a:ext cx="5916600" cy="3329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e7afcff2dd_1_33:notes"/>
          <p:cNvSpPr txBox="1"/>
          <p:nvPr>
            <p:ph idx="1" type="body"/>
          </p:nvPr>
        </p:nvSpPr>
        <p:spPr>
          <a:xfrm>
            <a:off x="673577" y="4748163"/>
            <a:ext cx="5388600" cy="388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g2e7afcff2dd_1_33:notes"/>
          <p:cNvSpPr txBox="1"/>
          <p:nvPr>
            <p:ph idx="12" type="sldNum"/>
          </p:nvPr>
        </p:nvSpPr>
        <p:spPr>
          <a:xfrm>
            <a:off x="3815373" y="9371286"/>
            <a:ext cx="2918700" cy="495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e7afcff2dd_1_44:notes"/>
          <p:cNvSpPr/>
          <p:nvPr>
            <p:ph idx="2" type="sldImg"/>
          </p:nvPr>
        </p:nvSpPr>
        <p:spPr>
          <a:xfrm>
            <a:off x="409575" y="1233488"/>
            <a:ext cx="5916600" cy="3329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2e7afcff2dd_1_44:notes"/>
          <p:cNvSpPr txBox="1"/>
          <p:nvPr>
            <p:ph idx="1" type="body"/>
          </p:nvPr>
        </p:nvSpPr>
        <p:spPr>
          <a:xfrm>
            <a:off x="673577" y="4748163"/>
            <a:ext cx="5388600" cy="388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g2e7afcff2dd_1_44:notes"/>
          <p:cNvSpPr txBox="1"/>
          <p:nvPr>
            <p:ph idx="12" type="sldNum"/>
          </p:nvPr>
        </p:nvSpPr>
        <p:spPr>
          <a:xfrm>
            <a:off x="3815373" y="9371286"/>
            <a:ext cx="2918700" cy="495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e69de30885_1_41:notes"/>
          <p:cNvSpPr txBox="1"/>
          <p:nvPr>
            <p:ph idx="1" type="body"/>
          </p:nvPr>
        </p:nvSpPr>
        <p:spPr>
          <a:xfrm>
            <a:off x="673577" y="4748163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6" name="Google Shape;296;g2e69de30885_1_41:notes"/>
          <p:cNvSpPr/>
          <p:nvPr>
            <p:ph idx="2" type="sldImg"/>
          </p:nvPr>
        </p:nvSpPr>
        <p:spPr>
          <a:xfrm>
            <a:off x="409575" y="1233488"/>
            <a:ext cx="5916600" cy="3329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e7afcff2dd_1_58:notes"/>
          <p:cNvSpPr txBox="1"/>
          <p:nvPr>
            <p:ph idx="1" type="body"/>
          </p:nvPr>
        </p:nvSpPr>
        <p:spPr>
          <a:xfrm>
            <a:off x="673577" y="4748163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8" name="Google Shape;308;g2e7afcff2dd_1_58:notes"/>
          <p:cNvSpPr/>
          <p:nvPr>
            <p:ph idx="2" type="sldImg"/>
          </p:nvPr>
        </p:nvSpPr>
        <p:spPr>
          <a:xfrm>
            <a:off x="409575" y="1233488"/>
            <a:ext cx="5916600" cy="3329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8:notes"/>
          <p:cNvSpPr txBox="1"/>
          <p:nvPr>
            <p:ph idx="1" type="body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9" name="Google Shape;319;p18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0:notes"/>
          <p:cNvSpPr txBox="1"/>
          <p:nvPr>
            <p:ph idx="1" type="body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20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e690236319_0_30:notes"/>
          <p:cNvSpPr txBox="1"/>
          <p:nvPr>
            <p:ph idx="1" type="body"/>
          </p:nvPr>
        </p:nvSpPr>
        <p:spPr>
          <a:xfrm>
            <a:off x="673577" y="4748163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3" name="Google Shape;333;g2e690236319_0_30:notes"/>
          <p:cNvSpPr/>
          <p:nvPr>
            <p:ph idx="2" type="sldImg"/>
          </p:nvPr>
        </p:nvSpPr>
        <p:spPr>
          <a:xfrm>
            <a:off x="409575" y="1233488"/>
            <a:ext cx="5916600" cy="3329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1:notes"/>
          <p:cNvSpPr txBox="1"/>
          <p:nvPr>
            <p:ph idx="1" type="body"/>
          </p:nvPr>
        </p:nvSpPr>
        <p:spPr>
          <a:xfrm>
            <a:off x="673577" y="4748163"/>
            <a:ext cx="5388610" cy="38850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2" name="Google Shape;342;p21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 txBox="1"/>
          <p:nvPr>
            <p:ph idx="1" type="body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0" name="Google Shape;140;p2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e690236319_0_21:notes"/>
          <p:cNvSpPr txBox="1"/>
          <p:nvPr>
            <p:ph idx="1" type="body"/>
          </p:nvPr>
        </p:nvSpPr>
        <p:spPr>
          <a:xfrm>
            <a:off x="673577" y="4748163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2" name="Google Shape;352;g2e690236319_0_21:notes"/>
          <p:cNvSpPr/>
          <p:nvPr>
            <p:ph idx="2" type="sldImg"/>
          </p:nvPr>
        </p:nvSpPr>
        <p:spPr>
          <a:xfrm>
            <a:off x="409575" y="1233488"/>
            <a:ext cx="5916600" cy="3329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e690236319_0_3:notes"/>
          <p:cNvSpPr txBox="1"/>
          <p:nvPr>
            <p:ph idx="1" type="body"/>
          </p:nvPr>
        </p:nvSpPr>
        <p:spPr>
          <a:xfrm>
            <a:off x="673577" y="4748163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1" name="Google Shape;361;g2e690236319_0_3:notes"/>
          <p:cNvSpPr/>
          <p:nvPr>
            <p:ph idx="2" type="sldImg"/>
          </p:nvPr>
        </p:nvSpPr>
        <p:spPr>
          <a:xfrm>
            <a:off x="409575" y="1233488"/>
            <a:ext cx="5916600" cy="3329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e690236319_0_48:notes"/>
          <p:cNvSpPr txBox="1"/>
          <p:nvPr>
            <p:ph idx="1" type="body"/>
          </p:nvPr>
        </p:nvSpPr>
        <p:spPr>
          <a:xfrm>
            <a:off x="673577" y="4748163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9" name="Google Shape;369;g2e690236319_0_48:notes"/>
          <p:cNvSpPr/>
          <p:nvPr>
            <p:ph idx="2" type="sldImg"/>
          </p:nvPr>
        </p:nvSpPr>
        <p:spPr>
          <a:xfrm>
            <a:off x="409575" y="1233488"/>
            <a:ext cx="5916600" cy="3329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e690236319_0_57:notes"/>
          <p:cNvSpPr txBox="1"/>
          <p:nvPr>
            <p:ph idx="1" type="body"/>
          </p:nvPr>
        </p:nvSpPr>
        <p:spPr>
          <a:xfrm>
            <a:off x="673577" y="4748163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7" name="Google Shape;377;g2e690236319_0_57:notes"/>
          <p:cNvSpPr/>
          <p:nvPr>
            <p:ph idx="2" type="sldImg"/>
          </p:nvPr>
        </p:nvSpPr>
        <p:spPr>
          <a:xfrm>
            <a:off x="409575" y="1233488"/>
            <a:ext cx="5916600" cy="3329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e690236319_0_39:notes"/>
          <p:cNvSpPr txBox="1"/>
          <p:nvPr>
            <p:ph idx="1" type="body"/>
          </p:nvPr>
        </p:nvSpPr>
        <p:spPr>
          <a:xfrm>
            <a:off x="673577" y="4748163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5" name="Google Shape;385;g2e690236319_0_39:notes"/>
          <p:cNvSpPr/>
          <p:nvPr>
            <p:ph idx="2" type="sldImg"/>
          </p:nvPr>
        </p:nvSpPr>
        <p:spPr>
          <a:xfrm>
            <a:off x="409575" y="1233488"/>
            <a:ext cx="5916600" cy="3329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e7d830db18_0_7:notes"/>
          <p:cNvSpPr/>
          <p:nvPr>
            <p:ph idx="2" type="sldImg"/>
          </p:nvPr>
        </p:nvSpPr>
        <p:spPr>
          <a:xfrm>
            <a:off x="409575" y="1233488"/>
            <a:ext cx="5916600" cy="3329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2e7d830db18_0_7:notes"/>
          <p:cNvSpPr txBox="1"/>
          <p:nvPr>
            <p:ph idx="1" type="body"/>
          </p:nvPr>
        </p:nvSpPr>
        <p:spPr>
          <a:xfrm>
            <a:off x="673577" y="4748163"/>
            <a:ext cx="5388600" cy="388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g2e7d830db18_0_7:notes"/>
          <p:cNvSpPr txBox="1"/>
          <p:nvPr>
            <p:ph idx="12" type="sldNum"/>
          </p:nvPr>
        </p:nvSpPr>
        <p:spPr>
          <a:xfrm>
            <a:off x="3815373" y="9371286"/>
            <a:ext cx="2918700" cy="495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e7d830db18_0_15:notes"/>
          <p:cNvSpPr/>
          <p:nvPr>
            <p:ph idx="2" type="sldImg"/>
          </p:nvPr>
        </p:nvSpPr>
        <p:spPr>
          <a:xfrm>
            <a:off x="409575" y="1233488"/>
            <a:ext cx="5916600" cy="3329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2e7d830db18_0_15:notes"/>
          <p:cNvSpPr txBox="1"/>
          <p:nvPr>
            <p:ph idx="1" type="body"/>
          </p:nvPr>
        </p:nvSpPr>
        <p:spPr>
          <a:xfrm>
            <a:off x="673577" y="4748163"/>
            <a:ext cx="5388600" cy="388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g2e7d830db18_0_15:notes"/>
          <p:cNvSpPr txBox="1"/>
          <p:nvPr>
            <p:ph idx="12" type="sldNum"/>
          </p:nvPr>
        </p:nvSpPr>
        <p:spPr>
          <a:xfrm>
            <a:off x="3815373" y="9371286"/>
            <a:ext cx="2918700" cy="495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2:notes"/>
          <p:cNvSpPr txBox="1"/>
          <p:nvPr>
            <p:ph idx="1" type="body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22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2e690236319_0_75:notes"/>
          <p:cNvSpPr txBox="1"/>
          <p:nvPr>
            <p:ph idx="1" type="body"/>
          </p:nvPr>
        </p:nvSpPr>
        <p:spPr>
          <a:xfrm>
            <a:off x="673577" y="4748163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6" name="Google Shape;416;g2e690236319_0_75:notes"/>
          <p:cNvSpPr/>
          <p:nvPr>
            <p:ph idx="2" type="sldImg"/>
          </p:nvPr>
        </p:nvSpPr>
        <p:spPr>
          <a:xfrm>
            <a:off x="409575" y="1233488"/>
            <a:ext cx="5916600" cy="3329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2e7d830db18_1_24:notes"/>
          <p:cNvSpPr txBox="1"/>
          <p:nvPr>
            <p:ph idx="1" type="body"/>
          </p:nvPr>
        </p:nvSpPr>
        <p:spPr>
          <a:xfrm>
            <a:off x="673577" y="4748163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0" name="Google Shape;460;g2e7d830db18_1_24:notes"/>
          <p:cNvSpPr/>
          <p:nvPr>
            <p:ph idx="2" type="sldImg"/>
          </p:nvPr>
        </p:nvSpPr>
        <p:spPr>
          <a:xfrm>
            <a:off x="409575" y="1233488"/>
            <a:ext cx="5916600" cy="3329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 txBox="1"/>
          <p:nvPr>
            <p:ph idx="1" type="body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4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2e690236319_0_85:notes"/>
          <p:cNvSpPr txBox="1"/>
          <p:nvPr>
            <p:ph idx="1" type="body"/>
          </p:nvPr>
        </p:nvSpPr>
        <p:spPr>
          <a:xfrm>
            <a:off x="673577" y="4748163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0" name="Google Shape;470;g2e690236319_0_85:notes"/>
          <p:cNvSpPr/>
          <p:nvPr>
            <p:ph idx="2" type="sldImg"/>
          </p:nvPr>
        </p:nvSpPr>
        <p:spPr>
          <a:xfrm>
            <a:off x="409575" y="1233488"/>
            <a:ext cx="5916600" cy="3329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2e690236319_0_94:notes"/>
          <p:cNvSpPr txBox="1"/>
          <p:nvPr>
            <p:ph idx="1" type="body"/>
          </p:nvPr>
        </p:nvSpPr>
        <p:spPr>
          <a:xfrm>
            <a:off x="673577" y="4748163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2" name="Google Shape;482;g2e690236319_0_94:notes"/>
          <p:cNvSpPr/>
          <p:nvPr>
            <p:ph idx="2" type="sldImg"/>
          </p:nvPr>
        </p:nvSpPr>
        <p:spPr>
          <a:xfrm>
            <a:off x="409575" y="1233488"/>
            <a:ext cx="5916600" cy="3329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2e690236319_0_103:notes"/>
          <p:cNvSpPr txBox="1"/>
          <p:nvPr>
            <p:ph idx="1" type="body"/>
          </p:nvPr>
        </p:nvSpPr>
        <p:spPr>
          <a:xfrm>
            <a:off x="673577" y="4748163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0" name="Google Shape;500;g2e690236319_0_103:notes"/>
          <p:cNvSpPr/>
          <p:nvPr>
            <p:ph idx="2" type="sldImg"/>
          </p:nvPr>
        </p:nvSpPr>
        <p:spPr>
          <a:xfrm>
            <a:off x="409575" y="1233488"/>
            <a:ext cx="5916600" cy="3329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e690236319_0_66:notes"/>
          <p:cNvSpPr txBox="1"/>
          <p:nvPr>
            <p:ph idx="1" type="body"/>
          </p:nvPr>
        </p:nvSpPr>
        <p:spPr>
          <a:xfrm>
            <a:off x="673577" y="4748163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1" name="Google Shape;511;g2e690236319_0_66:notes"/>
          <p:cNvSpPr/>
          <p:nvPr>
            <p:ph idx="2" type="sldImg"/>
          </p:nvPr>
        </p:nvSpPr>
        <p:spPr>
          <a:xfrm>
            <a:off x="409575" y="1233488"/>
            <a:ext cx="5916600" cy="3329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23:notes"/>
          <p:cNvSpPr txBox="1"/>
          <p:nvPr>
            <p:ph idx="1" type="body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9" name="Google Shape;519;p23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24:notes"/>
          <p:cNvSpPr txBox="1"/>
          <p:nvPr>
            <p:ph idx="1" type="body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59" name="Google Shape;559;p24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25:notes"/>
          <p:cNvSpPr txBox="1"/>
          <p:nvPr>
            <p:ph idx="1" type="body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68" name="Google Shape;568;p25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26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8" name="Google Shape;578;p26:notes"/>
          <p:cNvSpPr txBox="1"/>
          <p:nvPr>
            <p:ph idx="1" type="body"/>
          </p:nvPr>
        </p:nvSpPr>
        <p:spPr>
          <a:xfrm>
            <a:off x="673577" y="4748163"/>
            <a:ext cx="5388610" cy="38850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79" name="Google Shape;579;p26:notes"/>
          <p:cNvSpPr txBox="1"/>
          <p:nvPr>
            <p:ph idx="12" type="sldNum"/>
          </p:nvPr>
        </p:nvSpPr>
        <p:spPr>
          <a:xfrm>
            <a:off x="3815373" y="9371285"/>
            <a:ext cx="2918831" cy="4949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2e690236319_0_12:notes"/>
          <p:cNvSpPr txBox="1"/>
          <p:nvPr>
            <p:ph idx="1" type="body"/>
          </p:nvPr>
        </p:nvSpPr>
        <p:spPr>
          <a:xfrm>
            <a:off x="673577" y="4748163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85" name="Google Shape;585;g2e690236319_0_12:notes"/>
          <p:cNvSpPr/>
          <p:nvPr>
            <p:ph idx="2" type="sldImg"/>
          </p:nvPr>
        </p:nvSpPr>
        <p:spPr>
          <a:xfrm>
            <a:off x="409575" y="1233488"/>
            <a:ext cx="5916600" cy="3329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17:notes"/>
          <p:cNvSpPr txBox="1"/>
          <p:nvPr>
            <p:ph idx="1" type="body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93" name="Google Shape;593;p17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:notes"/>
          <p:cNvSpPr txBox="1"/>
          <p:nvPr>
            <p:ph idx="1" type="body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3" name="Google Shape;153;p3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27:notes"/>
          <p:cNvSpPr txBox="1"/>
          <p:nvPr>
            <p:ph idx="1" type="body"/>
          </p:nvPr>
        </p:nvSpPr>
        <p:spPr>
          <a:xfrm>
            <a:off x="673577" y="4748163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02" name="Google Shape;602;p27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28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8" name="Google Shape;608;p28:notes"/>
          <p:cNvSpPr txBox="1"/>
          <p:nvPr>
            <p:ph idx="1" type="body"/>
          </p:nvPr>
        </p:nvSpPr>
        <p:spPr>
          <a:xfrm>
            <a:off x="673577" y="4748163"/>
            <a:ext cx="5388610" cy="38850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09" name="Google Shape;609;p28:notes"/>
          <p:cNvSpPr txBox="1"/>
          <p:nvPr>
            <p:ph idx="12" type="sldNum"/>
          </p:nvPr>
        </p:nvSpPr>
        <p:spPr>
          <a:xfrm>
            <a:off x="3815373" y="9371285"/>
            <a:ext cx="2918831" cy="4949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9:notes"/>
          <p:cNvSpPr txBox="1"/>
          <p:nvPr>
            <p:ph idx="1" type="body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4" name="Google Shape;614;p29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30:notes"/>
          <p:cNvSpPr txBox="1"/>
          <p:nvPr>
            <p:ph idx="1" type="body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25" name="Google Shape;625;p30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31:notes"/>
          <p:cNvSpPr txBox="1"/>
          <p:nvPr>
            <p:ph idx="1" type="body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6" name="Google Shape;636;p31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32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5" name="Google Shape;655;p32:notes"/>
          <p:cNvSpPr txBox="1"/>
          <p:nvPr>
            <p:ph idx="1" type="body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6" name="Google Shape;656;p32:notes"/>
          <p:cNvSpPr txBox="1"/>
          <p:nvPr>
            <p:ph idx="12" type="sldNum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:notes"/>
          <p:cNvSpPr txBox="1"/>
          <p:nvPr>
            <p:ph idx="1" type="body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8" name="Google Shape;668;p33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34:notes"/>
          <p:cNvSpPr txBox="1"/>
          <p:nvPr>
            <p:ph idx="1" type="body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8" name="Google Shape;678;p34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35:notes"/>
          <p:cNvSpPr txBox="1"/>
          <p:nvPr>
            <p:ph idx="1" type="body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1" name="Google Shape;691;p35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36:notes"/>
          <p:cNvSpPr txBox="1"/>
          <p:nvPr>
            <p:ph idx="1" type="body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0" name="Google Shape;700;p36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:notes"/>
          <p:cNvSpPr txBox="1"/>
          <p:nvPr>
            <p:ph idx="1" type="body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1" name="Google Shape;171;p5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37:notes"/>
          <p:cNvSpPr txBox="1"/>
          <p:nvPr>
            <p:ph idx="1" type="body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10" name="Google Shape;710;p37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38:notes"/>
          <p:cNvSpPr txBox="1"/>
          <p:nvPr>
            <p:ph idx="1" type="body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24" name="Google Shape;724;p38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39:notes"/>
          <p:cNvSpPr txBox="1"/>
          <p:nvPr>
            <p:ph idx="1" type="body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34" name="Google Shape;734;p39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40:notes"/>
          <p:cNvSpPr txBox="1"/>
          <p:nvPr>
            <p:ph idx="1" type="body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47" name="Google Shape;747;p40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41:notes"/>
          <p:cNvSpPr txBox="1"/>
          <p:nvPr>
            <p:ph idx="1" type="body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56" name="Google Shape;756;p41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42:notes"/>
          <p:cNvSpPr txBox="1"/>
          <p:nvPr>
            <p:ph idx="1" type="body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66" name="Google Shape;766;p42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43:notes"/>
          <p:cNvSpPr txBox="1"/>
          <p:nvPr>
            <p:ph idx="1" type="body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79" name="Google Shape;779;p43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4:notes"/>
          <p:cNvSpPr txBox="1"/>
          <p:nvPr>
            <p:ph idx="1" type="body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88" name="Google Shape;788;p44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45:notes"/>
          <p:cNvSpPr txBox="1"/>
          <p:nvPr>
            <p:ph idx="1" type="body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98" name="Google Shape;798;p45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46:notes"/>
          <p:cNvSpPr txBox="1"/>
          <p:nvPr>
            <p:ph idx="1" type="body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08" name="Google Shape;808;p46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6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2" name="Google Shape;212;p6:notes"/>
          <p:cNvSpPr txBox="1"/>
          <p:nvPr>
            <p:ph idx="1" type="body"/>
          </p:nvPr>
        </p:nvSpPr>
        <p:spPr>
          <a:xfrm>
            <a:off x="673577" y="4748163"/>
            <a:ext cx="5388610" cy="38850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3" name="Google Shape;213;p6:notes"/>
          <p:cNvSpPr txBox="1"/>
          <p:nvPr>
            <p:ph idx="12" type="sldNum"/>
          </p:nvPr>
        </p:nvSpPr>
        <p:spPr>
          <a:xfrm>
            <a:off x="3815373" y="9371285"/>
            <a:ext cx="2918831" cy="4949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47:notes"/>
          <p:cNvSpPr txBox="1"/>
          <p:nvPr>
            <p:ph idx="1" type="body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21" name="Google Shape;821;p47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48:notes"/>
          <p:cNvSpPr txBox="1"/>
          <p:nvPr>
            <p:ph idx="1" type="body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30" name="Google Shape;830;p48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49:notes"/>
          <p:cNvSpPr txBox="1"/>
          <p:nvPr>
            <p:ph idx="1" type="body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40" name="Google Shape;840;p49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50:notes"/>
          <p:cNvSpPr txBox="1"/>
          <p:nvPr>
            <p:ph idx="1" type="body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53" name="Google Shape;853;p50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51:notes"/>
          <p:cNvSpPr txBox="1"/>
          <p:nvPr>
            <p:ph idx="1" type="body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4" name="Google Shape;864;p51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52:notes"/>
          <p:cNvSpPr txBox="1"/>
          <p:nvPr>
            <p:ph idx="1" type="body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74" name="Google Shape;874;p52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53:notes"/>
          <p:cNvSpPr txBox="1"/>
          <p:nvPr>
            <p:ph idx="1" type="body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87" name="Google Shape;887;p53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54:notes"/>
          <p:cNvSpPr txBox="1"/>
          <p:nvPr>
            <p:ph idx="1" type="body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99" name="Google Shape;899;p54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55:notes"/>
          <p:cNvSpPr txBox="1"/>
          <p:nvPr>
            <p:ph idx="1" type="body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09" name="Google Shape;909;p55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56:notes"/>
          <p:cNvSpPr txBox="1"/>
          <p:nvPr>
            <p:ph idx="1" type="body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22" name="Google Shape;922;p56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7:notes"/>
          <p:cNvSpPr txBox="1"/>
          <p:nvPr>
            <p:ph idx="1" type="body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2" name="Google Shape;222;p7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57:notes"/>
          <p:cNvSpPr txBox="1"/>
          <p:nvPr>
            <p:ph idx="1" type="body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29" name="Google Shape;929;p57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58:notes"/>
          <p:cNvSpPr txBox="1"/>
          <p:nvPr>
            <p:ph idx="1" type="body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38" name="Google Shape;938;p58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59:notes"/>
          <p:cNvSpPr txBox="1"/>
          <p:nvPr>
            <p:ph idx="1" type="body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46" name="Google Shape;946;p59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60:notes"/>
          <p:cNvSpPr txBox="1"/>
          <p:nvPr>
            <p:ph idx="1" type="body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55" name="Google Shape;955;p60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8:notes"/>
          <p:cNvSpPr txBox="1"/>
          <p:nvPr>
            <p:ph idx="1" type="body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8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e69de30885_1_4:notes"/>
          <p:cNvSpPr/>
          <p:nvPr>
            <p:ph idx="2" type="sldImg"/>
          </p:nvPr>
        </p:nvSpPr>
        <p:spPr>
          <a:xfrm>
            <a:off x="409575" y="1233488"/>
            <a:ext cx="5916600" cy="3329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e69de30885_1_4:notes"/>
          <p:cNvSpPr txBox="1"/>
          <p:nvPr>
            <p:ph idx="1" type="body"/>
          </p:nvPr>
        </p:nvSpPr>
        <p:spPr>
          <a:xfrm>
            <a:off x="673577" y="4748163"/>
            <a:ext cx="5388600" cy="388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g2e69de30885_1_4:notes"/>
          <p:cNvSpPr txBox="1"/>
          <p:nvPr>
            <p:ph idx="12" type="sldNum"/>
          </p:nvPr>
        </p:nvSpPr>
        <p:spPr>
          <a:xfrm>
            <a:off x="3815373" y="9371286"/>
            <a:ext cx="2918700" cy="495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yle 5">
  <p:cSld name="Style 5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/>
          <p:nvPr/>
        </p:nvSpPr>
        <p:spPr>
          <a:xfrm rot="10800000">
            <a:off x="15741031" y="1014413"/>
            <a:ext cx="28575" cy="8229600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6351370" y="1038225"/>
            <a:ext cx="949777" cy="9289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/>
          <p:nvPr>
            <p:ph idx="1" type="body"/>
          </p:nvPr>
        </p:nvSpPr>
        <p:spPr>
          <a:xfrm>
            <a:off x="914400" y="2965450"/>
            <a:ext cx="13944600" cy="6292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type="title"/>
          </p:nvPr>
        </p:nvSpPr>
        <p:spPr>
          <a:xfrm>
            <a:off x="914400" y="93120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Ekopolis">
  <p:cSld name="Agenda Ekopoli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 txBox="1"/>
          <p:nvPr/>
        </p:nvSpPr>
        <p:spPr>
          <a:xfrm>
            <a:off x="1028700" y="768283"/>
            <a:ext cx="5160960" cy="24352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623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b="0" i="0" lang="fr-FR" sz="8800" u="none" cap="none" strike="noStrike">
                <a:solidFill>
                  <a:srgbClr val="1A1B18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L'agenda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6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b="0" i="0" lang="fr-FR" sz="8800" u="none" cap="none" strike="noStrike">
                <a:solidFill>
                  <a:srgbClr val="1A1B18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Ekopolis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1"/>
          <p:cNvSpPr/>
          <p:nvPr/>
        </p:nvSpPr>
        <p:spPr>
          <a:xfrm rot="10800000">
            <a:off x="15906198" y="1028700"/>
            <a:ext cx="28575" cy="8229600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1"/>
          <p:cNvSpPr/>
          <p:nvPr/>
        </p:nvSpPr>
        <p:spPr>
          <a:xfrm>
            <a:off x="9305655" y="6289600"/>
            <a:ext cx="4692562" cy="29774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1"/>
          <p:cNvSpPr/>
          <p:nvPr/>
        </p:nvSpPr>
        <p:spPr>
          <a:xfrm>
            <a:off x="9305655" y="2166202"/>
            <a:ext cx="4692562" cy="29774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" name="Google Shape;83;p11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6541870" y="1249492"/>
            <a:ext cx="949777" cy="928969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1"/>
          <p:cNvSpPr/>
          <p:nvPr/>
        </p:nvSpPr>
        <p:spPr>
          <a:xfrm>
            <a:off x="9305655" y="2166202"/>
            <a:ext cx="4692562" cy="29774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1"/>
          <p:cNvSpPr/>
          <p:nvPr/>
        </p:nvSpPr>
        <p:spPr>
          <a:xfrm>
            <a:off x="1028700" y="4615524"/>
            <a:ext cx="4692562" cy="29774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1"/>
          <p:cNvSpPr txBox="1"/>
          <p:nvPr/>
        </p:nvSpPr>
        <p:spPr>
          <a:xfrm>
            <a:off x="914400" y="9029700"/>
            <a:ext cx="10306048" cy="12618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fr-FR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Retrouvez tous nos événements sur </a:t>
            </a:r>
            <a:r>
              <a:rPr b="0" i="0" lang="fr-FR" sz="4000" u="none" cap="none" strike="noStrike">
                <a:solidFill>
                  <a:srgbClr val="C2DF1A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www.ekopolis.fr ! </a:t>
            </a:r>
            <a:endParaRPr b="0" i="0" sz="3600" u="none" cap="none" strike="noStrike">
              <a:solidFill>
                <a:srgbClr val="C2DF1A"/>
              </a:solidFill>
              <a:latin typeface="Stardos Stencil"/>
              <a:ea typeface="Stardos Stencil"/>
              <a:cs typeface="Stardos Stencil"/>
              <a:sym typeface="Stardos Stenci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1"/>
          <p:cNvSpPr txBox="1"/>
          <p:nvPr>
            <p:ph type="title"/>
          </p:nvPr>
        </p:nvSpPr>
        <p:spPr>
          <a:xfrm>
            <a:off x="1028700" y="3695700"/>
            <a:ext cx="5953124" cy="6192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1"/>
          <p:cNvSpPr txBox="1"/>
          <p:nvPr/>
        </p:nvSpPr>
        <p:spPr>
          <a:xfrm>
            <a:off x="8999084" y="1396133"/>
            <a:ext cx="5953124" cy="6192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fr-FR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Modifiez le style du titre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1"/>
          <p:cNvSpPr txBox="1"/>
          <p:nvPr/>
        </p:nvSpPr>
        <p:spPr>
          <a:xfrm>
            <a:off x="9144000" y="5497367"/>
            <a:ext cx="5953124" cy="6192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fr-FR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Modifiez le style du titre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1"/>
          <p:cNvSpPr txBox="1"/>
          <p:nvPr>
            <p:ph idx="1" type="body"/>
          </p:nvPr>
        </p:nvSpPr>
        <p:spPr>
          <a:xfrm>
            <a:off x="1028181" y="4982147"/>
            <a:ext cx="6515100" cy="37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" name="Google Shape;91;p11"/>
          <p:cNvSpPr txBox="1"/>
          <p:nvPr>
            <p:ph idx="2" type="body"/>
          </p:nvPr>
        </p:nvSpPr>
        <p:spPr>
          <a:xfrm>
            <a:off x="9328659" y="2584299"/>
            <a:ext cx="6010275" cy="25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" name="Google Shape;92;p11"/>
          <p:cNvSpPr txBox="1"/>
          <p:nvPr>
            <p:ph idx="3" type="body"/>
          </p:nvPr>
        </p:nvSpPr>
        <p:spPr>
          <a:xfrm>
            <a:off x="9305655" y="6715459"/>
            <a:ext cx="6010275" cy="22212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2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2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12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97" name="Google Shape;9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3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" name="Google Shape;103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4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14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" name="Google Shape;109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sposition personnalisée">
  <p:cSld name="1_Disposition personnalisée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Disposition personnalisée">
  <p:cSld name="2_Disposition personnalisée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position personnalisée">
  <p:cSld name="Disposition personnalisée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ge de garde">
  <p:cSld name="Page de gard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26;p4"/>
          <p:cNvGrpSpPr/>
          <p:nvPr/>
        </p:nvGrpSpPr>
        <p:grpSpPr>
          <a:xfrm>
            <a:off x="1008484" y="2400300"/>
            <a:ext cx="9106020" cy="6660491"/>
            <a:chOff x="-26955" y="-863125"/>
            <a:chExt cx="12141360" cy="8880655"/>
          </a:xfrm>
        </p:grpSpPr>
        <p:sp>
          <p:nvSpPr>
            <p:cNvPr id="27" name="Google Shape;27;p4"/>
            <p:cNvSpPr/>
            <p:nvPr/>
          </p:nvSpPr>
          <p:spPr>
            <a:xfrm>
              <a:off x="0" y="7976075"/>
              <a:ext cx="12114405" cy="41455"/>
            </a:xfrm>
            <a:prstGeom prst="rect">
              <a:avLst/>
            </a:prstGeom>
            <a:solidFill>
              <a:srgbClr val="C1DF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4"/>
            <p:cNvSpPr txBox="1"/>
            <p:nvPr/>
          </p:nvSpPr>
          <p:spPr>
            <a:xfrm>
              <a:off x="-26955" y="-863125"/>
              <a:ext cx="10847355" cy="54852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500"/>
                <a:buFont typeface="Arial"/>
                <a:buNone/>
              </a:pPr>
              <a:r>
                <a:rPr b="0" i="0" lang="fr-FR" sz="12500" u="none" cap="none" strike="noStrike">
                  <a:solidFill>
                    <a:srgbClr val="1A1B18"/>
                  </a:solidFill>
                  <a:latin typeface="Stardos Stencil"/>
                  <a:ea typeface="Stardos Stencil"/>
                  <a:cs typeface="Stardos Stencil"/>
                  <a:sym typeface="Stardos Stencil"/>
                </a:rPr>
                <a:t>Ekopolis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370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0" i="0" lang="fr-FR" sz="5400" u="none" cap="none" strike="noStrike">
                  <a:solidFill>
                    <a:srgbClr val="1A1B18"/>
                  </a:solidFill>
                  <a:latin typeface="Arial"/>
                  <a:ea typeface="Arial"/>
                  <a:cs typeface="Arial"/>
                  <a:sym typeface="Arial"/>
                </a:rPr>
                <a:t>Pôle de ressources francilien pour l'aménagement et la construction durables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9" name="Google Shape;29;p4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6671600" y="558000"/>
            <a:ext cx="949777" cy="928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8484" y="6896100"/>
            <a:ext cx="3238500" cy="145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yle 1">
  <p:cSld name="Style 1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12533225" y="6776020"/>
            <a:ext cx="4611775" cy="26822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5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6670111" y="556333"/>
            <a:ext cx="949604" cy="9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5"/>
          <p:cNvSpPr/>
          <p:nvPr/>
        </p:nvSpPr>
        <p:spPr>
          <a:xfrm>
            <a:off x="1322886" y="2050429"/>
            <a:ext cx="4611775" cy="26822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5934661" y="7399321"/>
            <a:ext cx="11206163" cy="24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2" type="body"/>
          </p:nvPr>
        </p:nvSpPr>
        <p:spPr>
          <a:xfrm>
            <a:off x="1327062" y="2673730"/>
            <a:ext cx="11206163" cy="24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type="title"/>
          </p:nvPr>
        </p:nvSpPr>
        <p:spPr>
          <a:xfrm>
            <a:off x="1322886" y="64698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/>
        </p:nvSpPr>
        <p:spPr>
          <a:xfrm>
            <a:off x="8914099" y="537257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0" i="0" lang="fr-FR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Modifiez le style du titre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yle 2">
  <p:cSld name="Style 2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6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028700" y="1104600"/>
            <a:ext cx="949777" cy="928969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6"/>
          <p:cNvSpPr/>
          <p:nvPr/>
        </p:nvSpPr>
        <p:spPr>
          <a:xfrm>
            <a:off x="9206820" y="3282404"/>
            <a:ext cx="28575" cy="5400000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6"/>
          <p:cNvSpPr txBox="1"/>
          <p:nvPr>
            <p:ph idx="1" type="body"/>
          </p:nvPr>
        </p:nvSpPr>
        <p:spPr>
          <a:xfrm>
            <a:off x="1021511" y="3369251"/>
            <a:ext cx="7696200" cy="53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2" type="body"/>
          </p:nvPr>
        </p:nvSpPr>
        <p:spPr>
          <a:xfrm>
            <a:off x="9724504" y="3369251"/>
            <a:ext cx="7696200" cy="53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type="title"/>
          </p:nvPr>
        </p:nvSpPr>
        <p:spPr>
          <a:xfrm>
            <a:off x="2209800" y="1104599"/>
            <a:ext cx="8229600" cy="9289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yle 3">
  <p:cSld name="Style 3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7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028700" y="1104600"/>
            <a:ext cx="949777" cy="92896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7"/>
          <p:cNvSpPr/>
          <p:nvPr/>
        </p:nvSpPr>
        <p:spPr>
          <a:xfrm>
            <a:off x="1143001" y="3695700"/>
            <a:ext cx="4871768" cy="24882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7"/>
          <p:cNvSpPr/>
          <p:nvPr/>
        </p:nvSpPr>
        <p:spPr>
          <a:xfrm>
            <a:off x="1143001" y="7445403"/>
            <a:ext cx="4871768" cy="24882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7"/>
          <p:cNvSpPr txBox="1"/>
          <p:nvPr>
            <p:ph idx="1" type="body"/>
          </p:nvPr>
        </p:nvSpPr>
        <p:spPr>
          <a:xfrm>
            <a:off x="1143000" y="4025381"/>
            <a:ext cx="16078200" cy="18109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2" type="body"/>
          </p:nvPr>
        </p:nvSpPr>
        <p:spPr>
          <a:xfrm>
            <a:off x="1143000" y="7810500"/>
            <a:ext cx="16078200" cy="18109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type="title"/>
          </p:nvPr>
        </p:nvSpPr>
        <p:spPr>
          <a:xfrm>
            <a:off x="2209800" y="1104599"/>
            <a:ext cx="8229600" cy="9289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/>
        </p:nvSpPr>
        <p:spPr>
          <a:xfrm>
            <a:off x="1143000" y="2735851"/>
            <a:ext cx="9296400" cy="654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fr-FR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Modifiez le style du titre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7"/>
          <p:cNvSpPr txBox="1"/>
          <p:nvPr/>
        </p:nvSpPr>
        <p:spPr>
          <a:xfrm>
            <a:off x="1143000" y="6450250"/>
            <a:ext cx="9296400" cy="654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fr-FR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Modifiez le style du titre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yle 4">
  <p:cSld name="Style 4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/>
          <p:nvPr/>
        </p:nvSpPr>
        <p:spPr>
          <a:xfrm>
            <a:off x="2518300" y="1028700"/>
            <a:ext cx="28575" cy="8229600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" name="Google Shape;56;p8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028700" y="1104600"/>
            <a:ext cx="949777" cy="92896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8"/>
          <p:cNvSpPr/>
          <p:nvPr/>
        </p:nvSpPr>
        <p:spPr>
          <a:xfrm>
            <a:off x="12496800" y="2084292"/>
            <a:ext cx="4871768" cy="24882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8"/>
          <p:cNvSpPr txBox="1"/>
          <p:nvPr>
            <p:ph idx="1" type="body"/>
          </p:nvPr>
        </p:nvSpPr>
        <p:spPr>
          <a:xfrm>
            <a:off x="3086697" y="3330570"/>
            <a:ext cx="14239457" cy="6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8"/>
          <p:cNvSpPr txBox="1"/>
          <p:nvPr>
            <p:ph idx="2" type="body"/>
          </p:nvPr>
        </p:nvSpPr>
        <p:spPr>
          <a:xfrm>
            <a:off x="6896549" y="2400300"/>
            <a:ext cx="10434638" cy="6391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8"/>
          <p:cNvSpPr txBox="1"/>
          <p:nvPr>
            <p:ph type="title"/>
          </p:nvPr>
        </p:nvSpPr>
        <p:spPr>
          <a:xfrm>
            <a:off x="9029700" y="65016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yle QBDF">
  <p:cSld name="Style QBDF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 rot="10800000">
            <a:off x="15741031" y="1014413"/>
            <a:ext cx="28575" cy="8229600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" name="Google Shape;63;p9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6351370" y="1038225"/>
            <a:ext cx="949777" cy="928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06502" y="1028700"/>
            <a:ext cx="2243648" cy="1008222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9"/>
          <p:cNvSpPr txBox="1"/>
          <p:nvPr>
            <p:ph idx="1" type="body"/>
          </p:nvPr>
        </p:nvSpPr>
        <p:spPr>
          <a:xfrm>
            <a:off x="914400" y="2965450"/>
            <a:ext cx="13944600" cy="6292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9"/>
          <p:cNvSpPr txBox="1"/>
          <p:nvPr>
            <p:ph type="title"/>
          </p:nvPr>
        </p:nvSpPr>
        <p:spPr>
          <a:xfrm>
            <a:off x="914400" y="93120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yle QBDF - Projet">
  <p:cSld name="Style QBDF - Proje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/>
          <p:nvPr/>
        </p:nvSpPr>
        <p:spPr>
          <a:xfrm rot="10800000">
            <a:off x="15741031" y="1014413"/>
            <a:ext cx="28575" cy="8229600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" name="Google Shape;69;p10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6351370" y="1058992"/>
            <a:ext cx="949777" cy="928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06502" y="1028700"/>
            <a:ext cx="2243648" cy="1008222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0"/>
          <p:cNvSpPr txBox="1"/>
          <p:nvPr>
            <p:ph type="title"/>
          </p:nvPr>
        </p:nvSpPr>
        <p:spPr>
          <a:xfrm>
            <a:off x="914400" y="93120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0"/>
          <p:cNvSpPr/>
          <p:nvPr>
            <p:ph idx="2" type="pic"/>
          </p:nvPr>
        </p:nvSpPr>
        <p:spPr>
          <a:xfrm>
            <a:off x="1066800" y="2293938"/>
            <a:ext cx="5210175" cy="3313112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10"/>
          <p:cNvSpPr/>
          <p:nvPr>
            <p:ph idx="3" type="pic"/>
          </p:nvPr>
        </p:nvSpPr>
        <p:spPr>
          <a:xfrm>
            <a:off x="1066800" y="5951245"/>
            <a:ext cx="5210175" cy="3313112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10"/>
          <p:cNvSpPr txBox="1"/>
          <p:nvPr>
            <p:ph idx="1" type="body"/>
          </p:nvPr>
        </p:nvSpPr>
        <p:spPr>
          <a:xfrm>
            <a:off x="7086600" y="2492375"/>
            <a:ext cx="6846887" cy="12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0"/>
          <p:cNvSpPr txBox="1"/>
          <p:nvPr>
            <p:ph idx="4" type="body"/>
          </p:nvPr>
        </p:nvSpPr>
        <p:spPr>
          <a:xfrm>
            <a:off x="7086600" y="6090692"/>
            <a:ext cx="6846887" cy="12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10"/>
          <p:cNvSpPr txBox="1"/>
          <p:nvPr>
            <p:ph idx="5" type="body"/>
          </p:nvPr>
        </p:nvSpPr>
        <p:spPr>
          <a:xfrm>
            <a:off x="7086600" y="4000500"/>
            <a:ext cx="6846887" cy="9050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0"/>
          <p:cNvSpPr txBox="1"/>
          <p:nvPr>
            <p:ph idx="6" type="body"/>
          </p:nvPr>
        </p:nvSpPr>
        <p:spPr>
          <a:xfrm>
            <a:off x="7086600" y="7594866"/>
            <a:ext cx="6846887" cy="9050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9.jpg"/><Relationship Id="rId9" Type="http://schemas.openxmlformats.org/officeDocument/2006/relationships/image" Target="../media/image7.png"/><Relationship Id="rId5" Type="http://schemas.openxmlformats.org/officeDocument/2006/relationships/image" Target="../media/image3.png"/><Relationship Id="rId6" Type="http://schemas.openxmlformats.org/officeDocument/2006/relationships/image" Target="../media/image10.png"/><Relationship Id="rId7" Type="http://schemas.openxmlformats.org/officeDocument/2006/relationships/image" Target="../media/image13.png"/><Relationship Id="rId8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Relationship Id="rId4" Type="http://schemas.openxmlformats.org/officeDocument/2006/relationships/image" Target="../media/image22.png"/><Relationship Id="rId5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Relationship Id="rId4" Type="http://schemas.openxmlformats.org/officeDocument/2006/relationships/image" Target="../media/image17.png"/><Relationship Id="rId5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png"/><Relationship Id="rId4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png"/><Relationship Id="rId4" Type="http://schemas.openxmlformats.org/officeDocument/2006/relationships/image" Target="../media/image3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png"/><Relationship Id="rId4" Type="http://schemas.openxmlformats.org/officeDocument/2006/relationships/image" Target="../media/image37.jpg"/><Relationship Id="rId5" Type="http://schemas.openxmlformats.org/officeDocument/2006/relationships/image" Target="../media/image25.png"/><Relationship Id="rId6" Type="http://schemas.openxmlformats.org/officeDocument/2006/relationships/image" Target="../media/image3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.png"/><Relationship Id="rId4" Type="http://schemas.openxmlformats.org/officeDocument/2006/relationships/image" Target="../media/image5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.png"/><Relationship Id="rId4" Type="http://schemas.openxmlformats.org/officeDocument/2006/relationships/image" Target="../media/image4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.png"/><Relationship Id="rId4" Type="http://schemas.openxmlformats.org/officeDocument/2006/relationships/image" Target="../media/image58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.png"/><Relationship Id="rId4" Type="http://schemas.openxmlformats.org/officeDocument/2006/relationships/image" Target="../media/image47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.png"/><Relationship Id="rId4" Type="http://schemas.openxmlformats.org/officeDocument/2006/relationships/image" Target="../media/image5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.png"/><Relationship Id="rId4" Type="http://schemas.openxmlformats.org/officeDocument/2006/relationships/image" Target="../media/image53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.png"/><Relationship Id="rId4" Type="http://schemas.openxmlformats.org/officeDocument/2006/relationships/image" Target="../media/image29.png"/><Relationship Id="rId5" Type="http://schemas.openxmlformats.org/officeDocument/2006/relationships/image" Target="../media/image31.png"/><Relationship Id="rId6" Type="http://schemas.openxmlformats.org/officeDocument/2006/relationships/image" Target="../media/image3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.png"/><Relationship Id="rId4" Type="http://schemas.openxmlformats.org/officeDocument/2006/relationships/image" Target="../media/image4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.png"/><Relationship Id="rId4" Type="http://schemas.openxmlformats.org/officeDocument/2006/relationships/image" Target="../media/image50.png"/><Relationship Id="rId5" Type="http://schemas.openxmlformats.org/officeDocument/2006/relationships/image" Target="../media/image35.png"/><Relationship Id="rId6" Type="http://schemas.openxmlformats.org/officeDocument/2006/relationships/image" Target="../media/image3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.png"/><Relationship Id="rId4" Type="http://schemas.openxmlformats.org/officeDocument/2006/relationships/image" Target="../media/image40.png"/><Relationship Id="rId5" Type="http://schemas.openxmlformats.org/officeDocument/2006/relationships/image" Target="../media/image38.png"/><Relationship Id="rId6" Type="http://schemas.openxmlformats.org/officeDocument/2006/relationships/image" Target="../media/image59.png"/><Relationship Id="rId7" Type="http://schemas.openxmlformats.org/officeDocument/2006/relationships/image" Target="../media/image43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4.png"/><Relationship Id="rId4" Type="http://schemas.openxmlformats.org/officeDocument/2006/relationships/image" Target="../media/image6.png"/><Relationship Id="rId5" Type="http://schemas.openxmlformats.org/officeDocument/2006/relationships/image" Target="../media/image4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1.png"/><Relationship Id="rId4" Type="http://schemas.openxmlformats.org/officeDocument/2006/relationships/image" Target="../media/image6.png"/></Relationships>
</file>

<file path=ppt/slides/_rels/slide34.xml.rels><?xml version="1.0" encoding="UTF-8" standalone="yes"?><Relationships xmlns="http://schemas.openxmlformats.org/package/2006/relationships"><Relationship Id="rId10" Type="http://schemas.openxmlformats.org/officeDocument/2006/relationships/image" Target="../media/image60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.png"/><Relationship Id="rId4" Type="http://schemas.openxmlformats.org/officeDocument/2006/relationships/image" Target="../media/image52.gif"/><Relationship Id="rId9" Type="http://schemas.openxmlformats.org/officeDocument/2006/relationships/image" Target="../media/image62.gif"/><Relationship Id="rId5" Type="http://schemas.openxmlformats.org/officeDocument/2006/relationships/image" Target="../media/image57.gif"/><Relationship Id="rId6" Type="http://schemas.openxmlformats.org/officeDocument/2006/relationships/image" Target="../media/image49.gif"/><Relationship Id="rId7" Type="http://schemas.openxmlformats.org/officeDocument/2006/relationships/image" Target="../media/image54.gif"/><Relationship Id="rId8" Type="http://schemas.openxmlformats.org/officeDocument/2006/relationships/image" Target="../media/image64.gif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8.png"/><Relationship Id="rId4" Type="http://schemas.openxmlformats.org/officeDocument/2006/relationships/image" Target="../media/image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.png"/><Relationship Id="rId4" Type="http://schemas.openxmlformats.org/officeDocument/2006/relationships/image" Target="../media/image6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.png"/><Relationship Id="rId4" Type="http://schemas.openxmlformats.org/officeDocument/2006/relationships/image" Target="../media/image83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.png"/><Relationship Id="rId4" Type="http://schemas.openxmlformats.org/officeDocument/2006/relationships/image" Target="../media/image6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11.png"/><Relationship Id="rId5" Type="http://schemas.openxmlformats.org/officeDocument/2006/relationships/image" Target="../media/image41.jpg"/><Relationship Id="rId6" Type="http://schemas.openxmlformats.org/officeDocument/2006/relationships/image" Target="../media/image45.jpg"/><Relationship Id="rId7" Type="http://schemas.openxmlformats.org/officeDocument/2006/relationships/image" Target="../media/image34.jpg"/><Relationship Id="rId8" Type="http://schemas.openxmlformats.org/officeDocument/2006/relationships/image" Target="../media/image1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comments" Target="../comments/comment1.xml"/><Relationship Id="rId4" Type="http://schemas.openxmlformats.org/officeDocument/2006/relationships/image" Target="../media/image6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.png"/><Relationship Id="rId4" Type="http://schemas.openxmlformats.org/officeDocument/2006/relationships/image" Target="../media/image84.png"/><Relationship Id="rId5" Type="http://schemas.openxmlformats.org/officeDocument/2006/relationships/image" Target="../media/image72.png"/><Relationship Id="rId6" Type="http://schemas.openxmlformats.org/officeDocument/2006/relationships/image" Target="../media/image82.png"/><Relationship Id="rId7" Type="http://schemas.openxmlformats.org/officeDocument/2006/relationships/image" Target="../media/image79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.png"/><Relationship Id="rId4" Type="http://schemas.openxmlformats.org/officeDocument/2006/relationships/image" Target="../media/image72.png"/><Relationship Id="rId5" Type="http://schemas.openxmlformats.org/officeDocument/2006/relationships/image" Target="../media/image84.png"/><Relationship Id="rId6" Type="http://schemas.openxmlformats.org/officeDocument/2006/relationships/image" Target="../media/image69.png"/><Relationship Id="rId7" Type="http://schemas.openxmlformats.org/officeDocument/2006/relationships/image" Target="../media/image67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.png"/><Relationship Id="rId4" Type="http://schemas.openxmlformats.org/officeDocument/2006/relationships/image" Target="../media/image73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.png"/><Relationship Id="rId4" Type="http://schemas.openxmlformats.org/officeDocument/2006/relationships/image" Target="../media/image71.png"/><Relationship Id="rId5" Type="http://schemas.openxmlformats.org/officeDocument/2006/relationships/image" Target="../media/image77.png"/><Relationship Id="rId6" Type="http://schemas.openxmlformats.org/officeDocument/2006/relationships/image" Target="../media/image66.png"/><Relationship Id="rId7" Type="http://schemas.openxmlformats.org/officeDocument/2006/relationships/image" Target="../media/image65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.png"/><Relationship Id="rId4" Type="http://schemas.openxmlformats.org/officeDocument/2006/relationships/image" Target="../media/image74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.png"/><Relationship Id="rId4" Type="http://schemas.openxmlformats.org/officeDocument/2006/relationships/image" Target="../media/image76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.png"/><Relationship Id="rId4" Type="http://schemas.openxmlformats.org/officeDocument/2006/relationships/image" Target="../media/image81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.png"/><Relationship Id="rId4" Type="http://schemas.openxmlformats.org/officeDocument/2006/relationships/image" Target="../media/image72.png"/><Relationship Id="rId5" Type="http://schemas.openxmlformats.org/officeDocument/2006/relationships/image" Target="../media/image84.png"/><Relationship Id="rId6" Type="http://schemas.openxmlformats.org/officeDocument/2006/relationships/image" Target="../media/image69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.png"/><Relationship Id="rId4" Type="http://schemas.openxmlformats.org/officeDocument/2006/relationships/image" Target="../media/image72.png"/><Relationship Id="rId5" Type="http://schemas.openxmlformats.org/officeDocument/2006/relationships/image" Target="../media/image84.png"/><Relationship Id="rId6" Type="http://schemas.openxmlformats.org/officeDocument/2006/relationships/image" Target="../media/image69.png"/><Relationship Id="rId7" Type="http://schemas.openxmlformats.org/officeDocument/2006/relationships/image" Target="../media/image86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comments" Target="../comments/comment2.xml"/><Relationship Id="rId4" Type="http://schemas.openxmlformats.org/officeDocument/2006/relationships/image" Target="../media/image6.png"/><Relationship Id="rId5" Type="http://schemas.openxmlformats.org/officeDocument/2006/relationships/image" Target="../media/image85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6.png"/><Relationship Id="rId4" Type="http://schemas.openxmlformats.org/officeDocument/2006/relationships/image" Target="../media/image87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6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Relationship Id="rId4" Type="http://schemas.openxmlformats.org/officeDocument/2006/relationships/image" Target="../media/image6.png"/><Relationship Id="rId5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70214" y="4000500"/>
            <a:ext cx="3276600" cy="1472396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7"/>
          <p:cNvSpPr txBox="1"/>
          <p:nvPr>
            <p:ph type="title"/>
          </p:nvPr>
        </p:nvSpPr>
        <p:spPr>
          <a:xfrm>
            <a:off x="1143000" y="952500"/>
            <a:ext cx="6172200" cy="24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5302"/>
              </a:buClr>
              <a:buSzPts val="6000"/>
              <a:buFont typeface="Arial"/>
              <a:buNone/>
            </a:pPr>
            <a:r>
              <a:rPr lang="fr-FR" sz="6000">
                <a:solidFill>
                  <a:srgbClr val="EB5302"/>
                </a:solidFill>
                <a:latin typeface="Arial"/>
                <a:ea typeface="Arial"/>
                <a:cs typeface="Arial"/>
                <a:sym typeface="Arial"/>
              </a:rPr>
              <a:t>La démarche </a:t>
            </a:r>
            <a:br>
              <a:rPr lang="fr-FR" sz="6000">
                <a:solidFill>
                  <a:srgbClr val="EB530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6000">
                <a:solidFill>
                  <a:srgbClr val="EB5302"/>
                </a:solidFill>
                <a:latin typeface="Arial"/>
                <a:ea typeface="Arial"/>
                <a:cs typeface="Arial"/>
                <a:sym typeface="Arial"/>
              </a:rPr>
              <a:t>Bâtiments durables </a:t>
            </a:r>
            <a:br>
              <a:rPr lang="fr-FR" sz="6000">
                <a:solidFill>
                  <a:srgbClr val="EB530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6000">
                <a:solidFill>
                  <a:srgbClr val="EB5302"/>
                </a:solidFill>
                <a:latin typeface="Arial"/>
                <a:ea typeface="Arial"/>
                <a:cs typeface="Arial"/>
                <a:sym typeface="Arial"/>
              </a:rPr>
              <a:t>franciliens</a:t>
            </a:r>
            <a:endParaRPr/>
          </a:p>
        </p:txBody>
      </p:sp>
      <p:sp>
        <p:nvSpPr>
          <p:cNvPr id="128" name="Google Shape;128;p17"/>
          <p:cNvSpPr txBox="1"/>
          <p:nvPr/>
        </p:nvSpPr>
        <p:spPr>
          <a:xfrm>
            <a:off x="4751614" y="3543300"/>
            <a:ext cx="48768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B2C6"/>
              </a:buClr>
              <a:buSzPts val="6000"/>
              <a:buFont typeface="Arial"/>
              <a:buNone/>
            </a:pPr>
            <a:r>
              <a:rPr b="0" i="1" lang="fr-FR" sz="5400" u="none" cap="none" strike="noStrike">
                <a:solidFill>
                  <a:srgbClr val="2AB2C6"/>
                </a:solidFill>
                <a:latin typeface="Arial"/>
                <a:ea typeface="Arial"/>
                <a:cs typeface="Arial"/>
                <a:sym typeface="Arial"/>
              </a:rPr>
              <a:t>L’intelligence 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B2C6"/>
              </a:buClr>
              <a:buSzPts val="6000"/>
              <a:buFont typeface="Arial"/>
              <a:buNone/>
            </a:pPr>
            <a:r>
              <a:rPr b="0" i="1" lang="fr-FR" sz="5400" u="none" cap="none" strike="noStrike">
                <a:solidFill>
                  <a:srgbClr val="2AB2C6"/>
                </a:solidFill>
                <a:latin typeface="Arial"/>
                <a:ea typeface="Arial"/>
                <a:cs typeface="Arial"/>
                <a:sym typeface="Arial"/>
              </a:rPr>
              <a:t>collective pour 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B2C6"/>
              </a:buClr>
              <a:buSzPts val="6000"/>
              <a:buFont typeface="Arial"/>
              <a:buNone/>
            </a:pPr>
            <a:r>
              <a:rPr b="0" i="1" lang="fr-FR" sz="5400" u="none" cap="none" strike="noStrike">
                <a:solidFill>
                  <a:srgbClr val="2AB2C6"/>
                </a:solidFill>
                <a:latin typeface="Arial"/>
                <a:ea typeface="Arial"/>
                <a:cs typeface="Arial"/>
                <a:sym typeface="Arial"/>
              </a:rPr>
              <a:t>mieux bâtir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7"/>
          <p:cNvSpPr txBox="1"/>
          <p:nvPr/>
        </p:nvSpPr>
        <p:spPr>
          <a:xfrm>
            <a:off x="8686800" y="8749725"/>
            <a:ext cx="66294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1" lang="fr-FR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Commission conception n°44 </a:t>
            </a:r>
            <a:endParaRPr b="0" i="1" sz="3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1" lang="fr-FR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 </a:t>
            </a:r>
            <a:r>
              <a:rPr i="1" lang="fr-FR" sz="3200">
                <a:solidFill>
                  <a:schemeClr val="dk1"/>
                </a:solidFill>
              </a:rPr>
              <a:t>2 juillet</a:t>
            </a:r>
            <a:r>
              <a:rPr b="0" i="1" lang="fr-FR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2024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951758" y="3236664"/>
            <a:ext cx="1206999" cy="628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071715" y="8142525"/>
            <a:ext cx="595921" cy="342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039349" y="4215761"/>
            <a:ext cx="1470321" cy="260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951758" y="6323773"/>
            <a:ext cx="1225894" cy="597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5849600" y="7277100"/>
            <a:ext cx="1430210" cy="52292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7"/>
          <p:cNvSpPr txBox="1"/>
          <p:nvPr/>
        </p:nvSpPr>
        <p:spPr>
          <a:xfrm>
            <a:off x="15957980" y="2597349"/>
            <a:ext cx="213359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Ekopolis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 soutenue par 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17"/>
          <p:cNvPicPr preferRelativeResize="0"/>
          <p:nvPr/>
        </p:nvPicPr>
        <p:blipFill rotWithShape="1">
          <a:blip r:embed="rId9">
            <a:alphaModFix/>
          </a:blip>
          <a:srcRect b="22634" l="14327" r="16950" t="21276"/>
          <a:stretch/>
        </p:blipFill>
        <p:spPr>
          <a:xfrm>
            <a:off x="15951758" y="4826347"/>
            <a:ext cx="813016" cy="529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5951758" y="5706045"/>
            <a:ext cx="1548608" cy="275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6"/>
          <p:cNvSpPr txBox="1"/>
          <p:nvPr/>
        </p:nvSpPr>
        <p:spPr>
          <a:xfrm>
            <a:off x="110025" y="0"/>
            <a:ext cx="8333100" cy="110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40"/>
              <a:buFont typeface="Stardos Stencil"/>
              <a:buNone/>
            </a:pPr>
            <a:r>
              <a:rPr lang="fr-FR" sz="534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Plan de la ZAC des Tartres</a:t>
            </a:r>
            <a:endParaRPr b="0" i="0" sz="127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2" name="Google Shape;252;p26"/>
          <p:cNvPicPr preferRelativeResize="0"/>
          <p:nvPr/>
        </p:nvPicPr>
        <p:blipFill rotWithShape="1">
          <a:blip r:embed="rId3">
            <a:alphaModFix/>
          </a:blip>
          <a:srcRect b="0" l="5553" r="0" t="0"/>
          <a:stretch/>
        </p:blipFill>
        <p:spPr>
          <a:xfrm>
            <a:off x="110025" y="1260900"/>
            <a:ext cx="9641624" cy="887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6"/>
          <p:cNvPicPr preferRelativeResize="0"/>
          <p:nvPr/>
        </p:nvPicPr>
        <p:blipFill rotWithShape="1">
          <a:blip r:embed="rId4">
            <a:alphaModFix/>
          </a:blip>
          <a:srcRect b="0" l="0" r="25678" t="0"/>
          <a:stretch/>
        </p:blipFill>
        <p:spPr>
          <a:xfrm>
            <a:off x="9904050" y="2623002"/>
            <a:ext cx="3510600" cy="2647923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6"/>
          <p:cNvSpPr txBox="1"/>
          <p:nvPr/>
        </p:nvSpPr>
        <p:spPr>
          <a:xfrm>
            <a:off x="10199350" y="5337250"/>
            <a:ext cx="7911300" cy="47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FR" sz="2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projet de la ZAC des Tartres</a:t>
            </a:r>
            <a:endParaRPr b="1" sz="22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200">
                <a:solidFill>
                  <a:schemeClr val="dk1"/>
                </a:solidFill>
              </a:rPr>
              <a:t>·</a:t>
            </a:r>
            <a:r>
              <a:rPr lang="fr-FR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Superficie de la ZAC : 33 ha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200">
                <a:solidFill>
                  <a:schemeClr val="dk1"/>
                </a:solidFill>
              </a:rPr>
              <a:t>·</a:t>
            </a:r>
            <a:r>
              <a:rPr lang="fr-FR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1630 logements et  640 logements spécifiques soit 150 000m² SHON environ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200">
                <a:solidFill>
                  <a:schemeClr val="dk1"/>
                </a:solidFill>
              </a:rPr>
              <a:t>·</a:t>
            </a:r>
            <a:r>
              <a:rPr lang="fr-FR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10 000 m² d’activités, commerces et services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200">
                <a:solidFill>
                  <a:schemeClr val="dk1"/>
                </a:solidFill>
              </a:rPr>
              <a:t>·</a:t>
            </a:r>
            <a:r>
              <a:rPr lang="fr-FR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26 000 m² SHON d’équipements publics (collège avec gymnase, 2 groupes scolaires, ferme pédagogique, halle sportive, …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200">
                <a:solidFill>
                  <a:schemeClr val="dk1"/>
                </a:solidFill>
              </a:rPr>
              <a:t>·</a:t>
            </a:r>
            <a:r>
              <a:rPr lang="fr-FR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 ha d’espaces publics ouverts en cœur de site, support d’une trame dense de circulations douces et d’espaces verts (espaces verts ouverts de type pelouse sportive, jardins familiaux, espaces participant à la gestion des eaux pluviales, etc.)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26"/>
          <p:cNvSpPr txBox="1"/>
          <p:nvPr/>
        </p:nvSpPr>
        <p:spPr>
          <a:xfrm>
            <a:off x="14115775" y="2956350"/>
            <a:ext cx="3510600" cy="11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950">
                <a:solidFill>
                  <a:schemeClr val="dk1"/>
                </a:solidFill>
              </a:rPr>
              <a:t>ZAC DES TARTRES</a:t>
            </a:r>
            <a:endParaRPr b="1" sz="195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950">
                <a:solidFill>
                  <a:schemeClr val="dk1"/>
                </a:solidFill>
              </a:rPr>
              <a:t>Pierrefitte-sur-Seine, Saint-Denis et Stains</a:t>
            </a:r>
            <a:endParaRPr b="1" sz="1950">
              <a:solidFill>
                <a:schemeClr val="dk1"/>
              </a:solidFill>
            </a:endParaRPr>
          </a:p>
        </p:txBody>
      </p:sp>
      <p:sp>
        <p:nvSpPr>
          <p:cNvPr id="256" name="Google Shape;256;p26"/>
          <p:cNvSpPr txBox="1"/>
          <p:nvPr/>
        </p:nvSpPr>
        <p:spPr>
          <a:xfrm>
            <a:off x="10634500" y="1397175"/>
            <a:ext cx="7041000" cy="13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500">
                <a:solidFill>
                  <a:schemeClr val="dk1"/>
                </a:solidFill>
              </a:rPr>
              <a:t>AU CŒUR DE LA ZAC DES TARTRES</a:t>
            </a:r>
            <a:endParaRPr b="1" sz="3500">
              <a:solidFill>
                <a:schemeClr val="dk1"/>
              </a:solidFill>
            </a:endParaRPr>
          </a:p>
        </p:txBody>
      </p:sp>
      <p:pic>
        <p:nvPicPr>
          <p:cNvPr id="257" name="Google Shape;257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6"/>
          <p:cNvSpPr txBox="1"/>
          <p:nvPr/>
        </p:nvSpPr>
        <p:spPr>
          <a:xfrm>
            <a:off x="10009413" y="263825"/>
            <a:ext cx="58401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1" lang="fr-FR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Maison de l’Agriculture Urbaine de la ZAC des Tartres à Stains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7"/>
          <p:cNvSpPr txBox="1"/>
          <p:nvPr/>
        </p:nvSpPr>
        <p:spPr>
          <a:xfrm>
            <a:off x="228600" y="0"/>
            <a:ext cx="7604100" cy="110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140"/>
              <a:buFont typeface="Stardos Stencil"/>
              <a:buNone/>
            </a:pPr>
            <a:r>
              <a:rPr lang="fr-FR" sz="754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Mémoire du site</a:t>
            </a:r>
            <a:endParaRPr b="0" i="0" sz="6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" name="Google Shape;265;p27"/>
          <p:cNvPicPr preferRelativeResize="0"/>
          <p:nvPr/>
        </p:nvPicPr>
        <p:blipFill rotWithShape="1">
          <a:blip r:embed="rId3">
            <a:alphaModFix/>
          </a:blip>
          <a:srcRect b="1653" l="756" r="16062" t="1653"/>
          <a:stretch/>
        </p:blipFill>
        <p:spPr>
          <a:xfrm>
            <a:off x="7832700" y="1794300"/>
            <a:ext cx="10317223" cy="858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909625"/>
            <a:ext cx="7832700" cy="63663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7" name="Google Shape;267;p27"/>
          <p:cNvCxnSpPr/>
          <p:nvPr/>
        </p:nvCxnSpPr>
        <p:spPr>
          <a:xfrm flipH="1" rot="10800000">
            <a:off x="7177825" y="6859600"/>
            <a:ext cx="6827400" cy="19374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68" name="Google Shape;268;p27"/>
          <p:cNvSpPr txBox="1"/>
          <p:nvPr/>
        </p:nvSpPr>
        <p:spPr>
          <a:xfrm>
            <a:off x="1665300" y="8275925"/>
            <a:ext cx="54711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Ancienne maison </a:t>
            </a:r>
            <a:r>
              <a:rPr b="1"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maraîchère entourée de parcelles agricoles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9" name="Google Shape;269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7"/>
          <p:cNvSpPr txBox="1"/>
          <p:nvPr/>
        </p:nvSpPr>
        <p:spPr>
          <a:xfrm>
            <a:off x="10009413" y="263825"/>
            <a:ext cx="58401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1" lang="fr-FR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Maison de l’Agriculture Urbaine de la ZAC des Tartres à Stains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8"/>
          <p:cNvSpPr txBox="1"/>
          <p:nvPr/>
        </p:nvSpPr>
        <p:spPr>
          <a:xfrm>
            <a:off x="228600" y="0"/>
            <a:ext cx="7604100" cy="110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140"/>
              <a:buFont typeface="Stardos Stencil"/>
              <a:buNone/>
            </a:pPr>
            <a:r>
              <a:rPr lang="fr-FR" sz="754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Mémoire du site</a:t>
            </a:r>
            <a:endParaRPr b="0" i="0" sz="6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28"/>
          <p:cNvSpPr txBox="1"/>
          <p:nvPr/>
        </p:nvSpPr>
        <p:spPr>
          <a:xfrm>
            <a:off x="9761125" y="8299000"/>
            <a:ext cx="83745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Ancienne maison maraîchère à sauvegarder et création d’une extension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8" name="Google Shape;27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60900"/>
            <a:ext cx="17983200" cy="6725717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8"/>
          <p:cNvSpPr txBox="1"/>
          <p:nvPr/>
        </p:nvSpPr>
        <p:spPr>
          <a:xfrm>
            <a:off x="442850" y="8390875"/>
            <a:ext cx="76041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Site à </a:t>
            </a:r>
            <a:r>
              <a:rPr b="1"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dominante</a:t>
            </a:r>
            <a:r>
              <a:rPr b="1"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agricole à préserver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0" name="Google Shape;280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8"/>
          <p:cNvSpPr txBox="1"/>
          <p:nvPr/>
        </p:nvSpPr>
        <p:spPr>
          <a:xfrm>
            <a:off x="10009413" y="263825"/>
            <a:ext cx="58401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1" lang="fr-FR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Maison de l’Agriculture Urbaine de la ZAC des Tartres à Stains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9"/>
          <p:cNvSpPr txBox="1"/>
          <p:nvPr/>
        </p:nvSpPr>
        <p:spPr>
          <a:xfrm>
            <a:off x="228600" y="0"/>
            <a:ext cx="8425500" cy="110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20"/>
              <a:buFont typeface="Stardos Stencil"/>
              <a:buNone/>
            </a:pPr>
            <a:r>
              <a:rPr lang="fr-FR" sz="7019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Maison </a:t>
            </a:r>
            <a:r>
              <a:rPr lang="fr-FR" sz="7019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maraîchère</a:t>
            </a:r>
            <a:endParaRPr b="0" i="0" sz="128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29"/>
          <p:cNvSpPr txBox="1"/>
          <p:nvPr/>
        </p:nvSpPr>
        <p:spPr>
          <a:xfrm>
            <a:off x="512050" y="1716025"/>
            <a:ext cx="5881500" cy="14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200">
                <a:solidFill>
                  <a:schemeClr val="dk1"/>
                </a:solidFill>
              </a:rPr>
              <a:t>·</a:t>
            </a:r>
            <a:r>
              <a:rPr b="1" lang="fr-FR" sz="2200">
                <a:solidFill>
                  <a:schemeClr val="dk1"/>
                </a:solidFill>
              </a:rPr>
              <a:t>Année de construction : </a:t>
            </a:r>
            <a:r>
              <a:rPr lang="fr-FR" sz="2200">
                <a:solidFill>
                  <a:schemeClr val="dk1"/>
                </a:solidFill>
              </a:rPr>
              <a:t>1920</a:t>
            </a:r>
            <a:endParaRPr sz="22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200">
                <a:solidFill>
                  <a:schemeClr val="dk1"/>
                </a:solidFill>
              </a:rPr>
              <a:t>·</a:t>
            </a:r>
            <a:r>
              <a:rPr b="1" lang="fr-FR" sz="2200">
                <a:solidFill>
                  <a:schemeClr val="dk1"/>
                </a:solidFill>
              </a:rPr>
              <a:t>Superficie Parcelle : </a:t>
            </a:r>
            <a:r>
              <a:rPr lang="fr-FR" sz="2200">
                <a:solidFill>
                  <a:schemeClr val="dk1"/>
                </a:solidFill>
              </a:rPr>
              <a:t>455 m².</a:t>
            </a:r>
            <a:endParaRPr sz="22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200">
                <a:solidFill>
                  <a:schemeClr val="dk1"/>
                </a:solidFill>
              </a:rPr>
              <a:t>·</a:t>
            </a:r>
            <a:r>
              <a:rPr b="1" lang="fr-FR" sz="2200">
                <a:solidFill>
                  <a:schemeClr val="dk1"/>
                </a:solidFill>
              </a:rPr>
              <a:t>Surface maison </a:t>
            </a:r>
            <a:r>
              <a:rPr b="1" lang="fr-FR" sz="2200">
                <a:solidFill>
                  <a:schemeClr val="dk1"/>
                </a:solidFill>
              </a:rPr>
              <a:t>maraîchère</a:t>
            </a:r>
            <a:r>
              <a:rPr b="1" lang="fr-FR" sz="2200">
                <a:solidFill>
                  <a:schemeClr val="dk1"/>
                </a:solidFill>
              </a:rPr>
              <a:t> : </a:t>
            </a:r>
            <a:r>
              <a:rPr lang="fr-FR" sz="2200">
                <a:solidFill>
                  <a:schemeClr val="dk1"/>
                </a:solidFill>
              </a:rPr>
              <a:t>70 m².</a:t>
            </a:r>
            <a:endParaRPr sz="2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9" name="Google Shape;28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3275425"/>
            <a:ext cx="9124350" cy="683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74325" y="1548275"/>
            <a:ext cx="5631999" cy="4222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74322" y="5886000"/>
            <a:ext cx="5632003" cy="422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29"/>
          <p:cNvSpPr txBox="1"/>
          <p:nvPr/>
        </p:nvSpPr>
        <p:spPr>
          <a:xfrm>
            <a:off x="10009413" y="263825"/>
            <a:ext cx="58401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1" lang="fr-FR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Maison de l’Agriculture Urbaine de la ZAC des Tartres à Stains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0"/>
          <p:cNvSpPr txBox="1"/>
          <p:nvPr/>
        </p:nvSpPr>
        <p:spPr>
          <a:xfrm>
            <a:off x="10009413" y="263825"/>
            <a:ext cx="58401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1" lang="fr-FR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Maison de l’Agriculture Urbaine de la ZAC des Tartres à Stains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30"/>
          <p:cNvSpPr txBox="1"/>
          <p:nvPr/>
        </p:nvSpPr>
        <p:spPr>
          <a:xfrm>
            <a:off x="228600" y="0"/>
            <a:ext cx="7604100" cy="110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7957"/>
              <a:buFont typeface="Stardos Stencil"/>
              <a:buNone/>
            </a:pPr>
            <a:r>
              <a:rPr lang="fr-FR" sz="8151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Programme</a:t>
            </a: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30"/>
          <p:cNvSpPr/>
          <p:nvPr/>
        </p:nvSpPr>
        <p:spPr>
          <a:xfrm>
            <a:off x="1157875" y="2062000"/>
            <a:ext cx="4981800" cy="1143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500">
                <a:latin typeface="Calibri"/>
                <a:ea typeface="Calibri"/>
                <a:cs typeface="Calibri"/>
                <a:sym typeface="Calibri"/>
              </a:rPr>
              <a:t>AGRI - CULTURE</a:t>
            </a:r>
            <a:endParaRPr b="1" sz="3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30"/>
          <p:cNvSpPr/>
          <p:nvPr/>
        </p:nvSpPr>
        <p:spPr>
          <a:xfrm>
            <a:off x="904650" y="3532800"/>
            <a:ext cx="7749300" cy="2149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3000">
                <a:solidFill>
                  <a:schemeClr val="dk1"/>
                </a:solidFill>
              </a:rPr>
              <a:t>Axe 1: </a:t>
            </a:r>
            <a:endParaRPr sz="30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3000">
                <a:solidFill>
                  <a:schemeClr val="dk1"/>
                </a:solidFill>
              </a:rPr>
              <a:t>Un espace rassembleur autour de l’agriculture (la production agricole, la conservation et l’alimentation).</a:t>
            </a:r>
            <a:endParaRPr b="1" sz="3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30"/>
          <p:cNvSpPr/>
          <p:nvPr/>
        </p:nvSpPr>
        <p:spPr>
          <a:xfrm>
            <a:off x="890400" y="6010100"/>
            <a:ext cx="7749300" cy="2510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3000">
                <a:solidFill>
                  <a:schemeClr val="dk1"/>
                </a:solidFill>
              </a:rPr>
              <a:t>Axe 2:</a:t>
            </a:r>
            <a:endParaRPr sz="30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3000">
                <a:solidFill>
                  <a:schemeClr val="dk1"/>
                </a:solidFill>
              </a:rPr>
              <a:t>Un lieu de vulgarisation de l’agriculture par l’initiation et la formation au cycle de production agricole, la consommation et la valorisation.</a:t>
            </a:r>
            <a:endParaRPr sz="2900">
              <a:solidFill>
                <a:schemeClr val="dk1"/>
              </a:solidFill>
            </a:endParaRPr>
          </a:p>
        </p:txBody>
      </p:sp>
      <p:pic>
        <p:nvPicPr>
          <p:cNvPr id="304" name="Google Shape;30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71025" y="4759625"/>
            <a:ext cx="5840100" cy="5155543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30"/>
          <p:cNvSpPr txBox="1"/>
          <p:nvPr/>
        </p:nvSpPr>
        <p:spPr>
          <a:xfrm>
            <a:off x="11371025" y="1908600"/>
            <a:ext cx="6329400" cy="28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fr-FR" sz="2500">
                <a:solidFill>
                  <a:schemeClr val="dk1"/>
                </a:solidFill>
              </a:rPr>
              <a:t>Participe à la b</a:t>
            </a:r>
            <a:r>
              <a:rPr b="1" lang="fr-FR" sz="2500">
                <a:solidFill>
                  <a:schemeClr val="dk1"/>
                </a:solidFill>
              </a:rPr>
              <a:t>oucle alimentaire locale :</a:t>
            </a:r>
            <a:endParaRPr b="1" sz="2500">
              <a:solidFill>
                <a:schemeClr val="dk1"/>
              </a:solidFill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00"/>
              <a:buChar char="➢"/>
            </a:pPr>
            <a:r>
              <a:rPr lang="fr-FR" sz="2500">
                <a:solidFill>
                  <a:schemeClr val="dk1"/>
                </a:solidFill>
              </a:rPr>
              <a:t>Favoriser le développement local</a:t>
            </a:r>
            <a:endParaRPr sz="2500">
              <a:solidFill>
                <a:schemeClr val="dk1"/>
              </a:solidFill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➢"/>
            </a:pPr>
            <a:r>
              <a:rPr lang="fr-FR" sz="2500">
                <a:solidFill>
                  <a:schemeClr val="dk1"/>
                </a:solidFill>
              </a:rPr>
              <a:t>Augmenter le reste à vivre</a:t>
            </a:r>
            <a:endParaRPr sz="2500">
              <a:solidFill>
                <a:schemeClr val="dk1"/>
              </a:solidFill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➢"/>
            </a:pPr>
            <a:r>
              <a:rPr lang="fr-FR" sz="2500">
                <a:solidFill>
                  <a:schemeClr val="dk1"/>
                </a:solidFill>
              </a:rPr>
              <a:t>Améliorer l’alimentation et la santé</a:t>
            </a:r>
            <a:endParaRPr sz="2500">
              <a:solidFill>
                <a:schemeClr val="dk1"/>
              </a:solidFill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➢"/>
            </a:pPr>
            <a:r>
              <a:rPr lang="fr-FR" sz="2500">
                <a:solidFill>
                  <a:schemeClr val="dk1"/>
                </a:solidFill>
              </a:rPr>
              <a:t>Renforcer les liens sociaux</a:t>
            </a:r>
            <a:endParaRPr sz="2500">
              <a:solidFill>
                <a:schemeClr val="dk1"/>
              </a:solidFill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➢"/>
            </a:pPr>
            <a:r>
              <a:rPr lang="fr-FR" sz="2500">
                <a:solidFill>
                  <a:schemeClr val="dk1"/>
                </a:solidFill>
              </a:rPr>
              <a:t>Préserver l’environnement</a:t>
            </a:r>
            <a:endParaRPr sz="2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1"/>
          <p:cNvSpPr txBox="1"/>
          <p:nvPr/>
        </p:nvSpPr>
        <p:spPr>
          <a:xfrm rot="-1801871">
            <a:off x="9512034" y="3296674"/>
            <a:ext cx="3537267" cy="93938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fr-FR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Parc de Saint Cloud</a:t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31"/>
          <p:cNvSpPr txBox="1"/>
          <p:nvPr/>
        </p:nvSpPr>
        <p:spPr>
          <a:xfrm rot="-1801855">
            <a:off x="7560569" y="5720655"/>
            <a:ext cx="5403951" cy="22281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fr-FR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Forêt de </a:t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fr-FR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Fausses-Reposes</a:t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31"/>
          <p:cNvSpPr txBox="1"/>
          <p:nvPr/>
        </p:nvSpPr>
        <p:spPr>
          <a:xfrm>
            <a:off x="10009413" y="263825"/>
            <a:ext cx="58401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1" lang="fr-FR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Maison de l’Agriculture Urbaine de la ZAC des Tartres à Stains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Google Shape;314;p31"/>
          <p:cNvPicPr preferRelativeResize="0"/>
          <p:nvPr/>
        </p:nvPicPr>
        <p:blipFill rotWithShape="1">
          <a:blip r:embed="rId4">
            <a:alphaModFix/>
          </a:blip>
          <a:srcRect b="4759" l="43943" r="0" t="6603"/>
          <a:stretch/>
        </p:blipFill>
        <p:spPr>
          <a:xfrm>
            <a:off x="9010575" y="1406825"/>
            <a:ext cx="7837800" cy="8612001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1"/>
          <p:cNvSpPr txBox="1"/>
          <p:nvPr/>
        </p:nvSpPr>
        <p:spPr>
          <a:xfrm>
            <a:off x="228600" y="0"/>
            <a:ext cx="7604100" cy="110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140"/>
              <a:buFont typeface="Stardos Stencil"/>
              <a:buNone/>
            </a:pPr>
            <a:r>
              <a:rPr lang="fr-FR" sz="754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Programme </a:t>
            </a:r>
            <a:endParaRPr b="0" i="0" sz="6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31"/>
          <p:cNvSpPr txBox="1"/>
          <p:nvPr/>
        </p:nvSpPr>
        <p:spPr>
          <a:xfrm>
            <a:off x="604300" y="1416200"/>
            <a:ext cx="8211300" cy="84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fr-FR" sz="2100">
                <a:solidFill>
                  <a:schemeClr val="dk1"/>
                </a:solidFill>
              </a:rPr>
              <a:t>Foyer – exposition:</a:t>
            </a:r>
            <a:endParaRPr b="1" sz="21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>
                <a:solidFill>
                  <a:schemeClr val="dk1"/>
                </a:solidFill>
              </a:rPr>
              <a:t>­</a:t>
            </a:r>
            <a:r>
              <a:rPr lang="fr-FR" sz="2000">
                <a:solidFill>
                  <a:schemeClr val="dk1"/>
                </a:solidFill>
              </a:rPr>
              <a:t>Un espace d’exposition sur les acteurs et démarches d’agriculture urbaine sur le territoire (art, patrimoine, maquette, etc.).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dk1"/>
                </a:solidFill>
              </a:rPr>
              <a:t>­Un accueil/point d’info pour les habitant.es et usagers du parc.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dk1"/>
                </a:solidFill>
              </a:rPr>
              <a:t>­Un espace convivial pour les services gestionnaires intervenant sur le Parc.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fr-FR" sz="2100">
                <a:solidFill>
                  <a:schemeClr val="dk1"/>
                </a:solidFill>
              </a:rPr>
              <a:t>Salle de réunion et Open space </a:t>
            </a:r>
            <a:endParaRPr b="1" sz="2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dk1"/>
                </a:solidFill>
              </a:rPr>
              <a:t>•Ces espaces sont réservés aux gestionnaires de la Maison maraîchère et ponctuellement accessibles aux cogestionnaires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fr-FR" sz="2100">
                <a:solidFill>
                  <a:schemeClr val="dk1"/>
                </a:solidFill>
              </a:rPr>
              <a:t>Cuisine – atelier</a:t>
            </a:r>
            <a:endParaRPr b="1" sz="2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dk1"/>
                </a:solidFill>
              </a:rPr>
              <a:t>•L’organisation d’ateliers pédagogiques à destination des habitant.es (cours de cuisine, de mise en conserve, etc.).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dk1"/>
                </a:solidFill>
              </a:rPr>
              <a:t>•La mise à disposition ponctuelle à une association locale ou un groupe d’habitant.es de la cuisine-atelier pour la réalisation d’un repas collectif.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2100">
                <a:solidFill>
                  <a:schemeClr val="dk1"/>
                </a:solidFill>
              </a:rPr>
              <a:t> </a:t>
            </a:r>
            <a:r>
              <a:rPr b="1" lang="fr-FR" sz="2100">
                <a:solidFill>
                  <a:schemeClr val="dk1"/>
                </a:solidFill>
              </a:rPr>
              <a:t>Salle de formation</a:t>
            </a:r>
            <a:endParaRPr b="1" sz="2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dk1"/>
                </a:solidFill>
              </a:rPr>
              <a:t>•</a:t>
            </a:r>
            <a:r>
              <a:rPr lang="fr-FR" sz="2000">
                <a:solidFill>
                  <a:srgbClr val="00000A"/>
                </a:solidFill>
              </a:rPr>
              <a:t>Cet espace sera dédié à des formations et ateliers pour les associations locales et les habitant.es du territoire.</a:t>
            </a:r>
            <a:endParaRPr sz="2000">
              <a:solidFill>
                <a:srgbClr val="00000A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fr-FR" sz="2100">
                <a:solidFill>
                  <a:schemeClr val="dk1"/>
                </a:solidFill>
              </a:rPr>
              <a:t>Vestiaires</a:t>
            </a:r>
            <a:endParaRPr b="1" sz="2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dk1"/>
                </a:solidFill>
              </a:rPr>
              <a:t>•</a:t>
            </a:r>
            <a:r>
              <a:rPr lang="fr-FR" sz="2000">
                <a:solidFill>
                  <a:srgbClr val="00000A"/>
                </a:solidFill>
              </a:rPr>
              <a:t>Cet espace est destiné aux agent.es de l’équipe gestionnaire du Parc.</a:t>
            </a:r>
            <a:endParaRPr sz="2000">
              <a:solidFill>
                <a:srgbClr val="00000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2"/>
          <p:cNvSpPr txBox="1"/>
          <p:nvPr/>
        </p:nvSpPr>
        <p:spPr>
          <a:xfrm>
            <a:off x="2286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b="0" i="0" lang="fr-FR" sz="7500" u="none" cap="none" strike="noStrike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Contexte</a:t>
            </a:r>
            <a:endParaRPr b="0" i="0" sz="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32"/>
          <p:cNvSpPr txBox="1"/>
          <p:nvPr/>
        </p:nvSpPr>
        <p:spPr>
          <a:xfrm>
            <a:off x="765750" y="1858475"/>
            <a:ext cx="8903100" cy="80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1" lang="fr-FR" sz="3600">
                <a:solidFill>
                  <a:schemeClr val="dk1"/>
                </a:solidFill>
              </a:rPr>
              <a:t>Eléments de programmation</a:t>
            </a:r>
            <a:endParaRPr b="1" sz="3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1" i="1" sz="3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lang="fr-FR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Surface du projet : 216m²</a:t>
            </a:r>
            <a:endParaRPr b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>
                <a:solidFill>
                  <a:schemeClr val="dk1"/>
                </a:solidFill>
              </a:rPr>
              <a:t>Surface de la parcelle : 679m²</a:t>
            </a:r>
            <a:endParaRPr sz="2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lang="fr-FR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L’enveloppe financière </a:t>
            </a:r>
            <a:r>
              <a:rPr lang="fr-FR" sz="2800">
                <a:solidFill>
                  <a:schemeClr val="dk1"/>
                </a:solidFill>
              </a:rPr>
              <a:t>des travaux</a:t>
            </a:r>
            <a:r>
              <a:rPr b="0" lang="fr-FR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: 1.</a:t>
            </a:r>
            <a:r>
              <a:rPr b="0" lang="fr-FR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M€</a:t>
            </a:r>
            <a:endParaRPr b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FR" sz="2800">
                <a:solidFill>
                  <a:schemeClr val="dk1"/>
                </a:solidFill>
              </a:rPr>
              <a:t>Calendrier</a:t>
            </a:r>
            <a:r>
              <a:rPr b="1" lang="fr-FR" sz="2800">
                <a:solidFill>
                  <a:schemeClr val="dk1"/>
                </a:solidFill>
              </a:rPr>
              <a:t> prévisionnel: </a:t>
            </a:r>
            <a:endParaRPr b="1" sz="2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800">
                <a:solidFill>
                  <a:schemeClr val="dk1"/>
                </a:solidFill>
              </a:rPr>
              <a:t>Dépôt</a:t>
            </a:r>
            <a:r>
              <a:rPr lang="fr-FR" sz="2800">
                <a:solidFill>
                  <a:schemeClr val="dk1"/>
                </a:solidFill>
              </a:rPr>
              <a:t> PC: </a:t>
            </a:r>
            <a:r>
              <a:rPr lang="fr-FR" sz="2800">
                <a:solidFill>
                  <a:schemeClr val="dk1"/>
                </a:solidFill>
              </a:rPr>
              <a:t>août</a:t>
            </a:r>
            <a:r>
              <a:rPr lang="fr-FR" sz="2800">
                <a:solidFill>
                  <a:schemeClr val="dk1"/>
                </a:solidFill>
              </a:rPr>
              <a:t> 2024</a:t>
            </a:r>
            <a:endParaRPr sz="2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800">
                <a:solidFill>
                  <a:schemeClr val="dk1"/>
                </a:solidFill>
              </a:rPr>
              <a:t>Lancement des travaux: 2e Trim 2025</a:t>
            </a:r>
            <a:endParaRPr sz="2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lang="fr-FR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Livraison prévue : 4e </a:t>
            </a:r>
            <a:r>
              <a:rPr lang="fr-FR" sz="2800">
                <a:solidFill>
                  <a:schemeClr val="dk1"/>
                </a:solidFill>
              </a:rPr>
              <a:t>trim 2026</a:t>
            </a:r>
            <a:endParaRPr b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lang="fr-FR" sz="2800" u="none" cap="none" strike="noStrike">
                <a:solidFill>
                  <a:schemeClr val="dk1"/>
                </a:solidFill>
              </a:rPr>
              <a:t>Environnement :</a:t>
            </a:r>
            <a:r>
              <a:rPr b="0" lang="fr-FR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-"/>
            </a:pPr>
            <a:r>
              <a:rPr lang="fr-FR" sz="2800">
                <a:solidFill>
                  <a:schemeClr val="dk1"/>
                </a:solidFill>
              </a:rPr>
              <a:t>O</a:t>
            </a:r>
            <a:r>
              <a:rPr b="0" lang="fr-FR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bjectifs réglementaires (RE 2020) à minima</a:t>
            </a:r>
            <a:endParaRPr b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-"/>
            </a:pPr>
            <a:r>
              <a:rPr lang="fr-FR" sz="2800">
                <a:solidFill>
                  <a:schemeClr val="dk1"/>
                </a:solidFill>
              </a:rPr>
              <a:t>Développer le biosourcé, le réemploi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-"/>
            </a:pPr>
            <a:r>
              <a:rPr lang="fr-FR" sz="2800">
                <a:solidFill>
                  <a:schemeClr val="dk1"/>
                </a:solidFill>
              </a:rPr>
              <a:t>S</a:t>
            </a:r>
            <a:r>
              <a:rPr b="0" lang="fr-FR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tratégie frugale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-"/>
            </a:pPr>
            <a:r>
              <a:rPr lang="fr-FR" sz="2800">
                <a:solidFill>
                  <a:schemeClr val="dk1"/>
                </a:solidFill>
              </a:rPr>
              <a:t>D</a:t>
            </a:r>
            <a:r>
              <a:rPr b="0" lang="fr-FR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émarche BDF</a:t>
            </a:r>
            <a:endParaRPr b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-"/>
            </a:pPr>
            <a:r>
              <a:rPr lang="fr-FR" sz="2800">
                <a:solidFill>
                  <a:schemeClr val="dk1"/>
                </a:solidFill>
              </a:rPr>
              <a:t>ZAC : EP aérien et passif, débit d’exhaure très faible (1l/s/ha.)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324" name="Google Shape;324;p32"/>
          <p:cNvSpPr txBox="1"/>
          <p:nvPr/>
        </p:nvSpPr>
        <p:spPr>
          <a:xfrm>
            <a:off x="10009413" y="263825"/>
            <a:ext cx="5840211" cy="11429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1" lang="fr-FR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Maison de l’Agriculture Urbaine de la ZAC des Tartres à Stains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32"/>
          <p:cNvSpPr txBox="1"/>
          <p:nvPr/>
        </p:nvSpPr>
        <p:spPr>
          <a:xfrm>
            <a:off x="10522250" y="1847225"/>
            <a:ext cx="7496100" cy="81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600">
                <a:solidFill>
                  <a:schemeClr val="dk1"/>
                </a:solidFill>
              </a:rPr>
              <a:t>Livraison et mise en gestion</a:t>
            </a:r>
            <a:endParaRPr b="1" sz="3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000">
                <a:solidFill>
                  <a:schemeClr val="dk1"/>
                </a:solidFill>
              </a:rPr>
              <a:t>Rétrocession</a:t>
            </a:r>
            <a:r>
              <a:rPr b="1" lang="fr-FR" sz="3000">
                <a:solidFill>
                  <a:schemeClr val="dk1"/>
                </a:solidFill>
              </a:rPr>
              <a:t> :</a:t>
            </a:r>
            <a:endParaRPr b="1" sz="3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dk1"/>
                </a:solidFill>
              </a:rPr>
              <a:t>Ce projet rentre dans le cadre des équipements de la ZAC, </a:t>
            </a:r>
            <a:r>
              <a:rPr lang="fr-FR" sz="2800">
                <a:solidFill>
                  <a:schemeClr val="dk1"/>
                </a:solidFill>
              </a:rPr>
              <a:t>à sa livraison il</a:t>
            </a:r>
            <a:r>
              <a:rPr lang="fr-FR" sz="2800">
                <a:solidFill>
                  <a:schemeClr val="dk1"/>
                </a:solidFill>
              </a:rPr>
              <a:t> sera </a:t>
            </a:r>
            <a:r>
              <a:rPr lang="fr-FR" sz="2800">
                <a:solidFill>
                  <a:schemeClr val="dk1"/>
                </a:solidFill>
              </a:rPr>
              <a:t>rétrocédé</a:t>
            </a:r>
            <a:r>
              <a:rPr lang="fr-FR" sz="2800">
                <a:solidFill>
                  <a:schemeClr val="dk1"/>
                </a:solidFill>
              </a:rPr>
              <a:t> à l’EPT Plaine Commune qui le mettra en gestion.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800">
                <a:solidFill>
                  <a:schemeClr val="dk1"/>
                </a:solidFill>
              </a:rPr>
              <a:t>La mise en gestion :</a:t>
            </a:r>
            <a:endParaRPr b="1"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dk1"/>
                </a:solidFill>
              </a:rPr>
              <a:t>Les </a:t>
            </a:r>
            <a:r>
              <a:rPr lang="fr-FR" sz="2800">
                <a:solidFill>
                  <a:schemeClr val="dk1"/>
                </a:solidFill>
              </a:rPr>
              <a:t>démarches</a:t>
            </a:r>
            <a:r>
              <a:rPr lang="fr-FR" sz="2800">
                <a:solidFill>
                  <a:schemeClr val="dk1"/>
                </a:solidFill>
              </a:rPr>
              <a:t> pour la désignation d’un gestionnaire sont en cours </a:t>
            </a:r>
            <a:r>
              <a:rPr lang="fr-FR" sz="2800">
                <a:solidFill>
                  <a:schemeClr val="dk1"/>
                </a:solidFill>
              </a:rPr>
              <a:t>auprès</a:t>
            </a:r>
            <a:r>
              <a:rPr lang="fr-FR" sz="2800">
                <a:solidFill>
                  <a:schemeClr val="dk1"/>
                </a:solidFill>
              </a:rPr>
              <a:t> de l’EPT Plaine Commune.</a:t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3"/>
          <p:cNvSpPr txBox="1"/>
          <p:nvPr/>
        </p:nvSpPr>
        <p:spPr>
          <a:xfrm>
            <a:off x="2191870" y="1484873"/>
            <a:ext cx="13043648" cy="62337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46"/>
              <a:buFont typeface="Calibri"/>
              <a:buNone/>
            </a:pPr>
            <a:r>
              <a:rPr b="0" i="0" lang="fr-FR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Ici l’architecte présente le site, le projet, 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46"/>
              <a:buFont typeface="Calibri"/>
              <a:buNone/>
            </a:pPr>
            <a:r>
              <a:rPr b="0" i="0" lang="fr-FR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Orientation / protections solaires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46"/>
              <a:buFont typeface="Calibri"/>
              <a:buNone/>
            </a:pPr>
            <a:r>
              <a:rPr b="0" i="0" lang="fr-FR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Matériaux biosourcés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46"/>
              <a:buFont typeface="Calibri"/>
              <a:buNone/>
            </a:pPr>
            <a:r>
              <a:t/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46"/>
              <a:buFont typeface="Calibri"/>
              <a:buNone/>
            </a:pPr>
            <a:r>
              <a:rPr lang="fr-F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minutes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46"/>
              <a:buFont typeface="Calibri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34"/>
          <p:cNvSpPr txBox="1"/>
          <p:nvPr/>
        </p:nvSpPr>
        <p:spPr>
          <a:xfrm>
            <a:off x="2286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34"/>
          <p:cNvSpPr txBox="1"/>
          <p:nvPr/>
        </p:nvSpPr>
        <p:spPr>
          <a:xfrm>
            <a:off x="10009413" y="263825"/>
            <a:ext cx="58401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1" lang="fr-FR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Maison de l’Agriculture Urbaine de la ZAC des Tartres à Stains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8" name="Google Shape;338;p34"/>
          <p:cNvPicPr preferRelativeResize="0"/>
          <p:nvPr/>
        </p:nvPicPr>
        <p:blipFill rotWithShape="1">
          <a:blip r:embed="rId4">
            <a:alphaModFix/>
          </a:blip>
          <a:srcRect b="12814" l="0" r="0" t="21706"/>
          <a:stretch/>
        </p:blipFill>
        <p:spPr>
          <a:xfrm>
            <a:off x="384875" y="2095500"/>
            <a:ext cx="17518249" cy="810985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4"/>
          <p:cNvSpPr txBox="1"/>
          <p:nvPr/>
        </p:nvSpPr>
        <p:spPr>
          <a:xfrm>
            <a:off x="228600" y="-212425"/>
            <a:ext cx="9647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b="0" i="0" lang="fr-FR" sz="4800" u="none" cap="none" strike="noStrike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Projet</a:t>
            </a:r>
            <a:r>
              <a:rPr lang="fr-FR" sz="4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 - Un existant à valoriser</a:t>
            </a:r>
            <a:endParaRPr sz="4800">
              <a:solidFill>
                <a:schemeClr val="dk1"/>
              </a:solidFill>
              <a:latin typeface="Stardos Stencil"/>
              <a:ea typeface="Stardos Stencil"/>
              <a:cs typeface="Stardos Stencil"/>
              <a:sym typeface="Stardos Stenci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5"/>
          <p:cNvSpPr txBox="1"/>
          <p:nvPr/>
        </p:nvSpPr>
        <p:spPr>
          <a:xfrm>
            <a:off x="10009413" y="263825"/>
            <a:ext cx="5840211" cy="11429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1" lang="fr-FR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Maison de l’Agriculture Urbaine de la ZAC des Tartres à Stains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6" name="Google Shape;346;p35"/>
          <p:cNvPicPr preferRelativeResize="0"/>
          <p:nvPr/>
        </p:nvPicPr>
        <p:blipFill rotWithShape="1">
          <a:blip r:embed="rId4">
            <a:alphaModFix/>
          </a:blip>
          <a:srcRect b="6395" l="50700" r="0" t="15509"/>
          <a:stretch/>
        </p:blipFill>
        <p:spPr>
          <a:xfrm>
            <a:off x="9355244" y="1566100"/>
            <a:ext cx="7496550" cy="8373251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5"/>
          <p:cNvSpPr txBox="1"/>
          <p:nvPr/>
        </p:nvSpPr>
        <p:spPr>
          <a:xfrm>
            <a:off x="228600" y="-212425"/>
            <a:ext cx="9647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b="0" i="0" lang="fr-FR" sz="4800" u="none" cap="none" strike="noStrike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Projet</a:t>
            </a:r>
            <a:r>
              <a:rPr lang="fr-FR" sz="4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 - </a:t>
            </a:r>
            <a:r>
              <a:rPr lang="fr-FR" sz="4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Équipement</a:t>
            </a:r>
            <a:r>
              <a:rPr lang="fr-FR" sz="4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 de quartier </a:t>
            </a:r>
            <a:endParaRPr sz="4800">
              <a:solidFill>
                <a:schemeClr val="dk1"/>
              </a:solidFill>
              <a:latin typeface="Stardos Stencil"/>
              <a:ea typeface="Stardos Stencil"/>
              <a:cs typeface="Stardos Stencil"/>
              <a:sym typeface="Stardos Stencil"/>
            </a:endParaRPr>
          </a:p>
        </p:txBody>
      </p:sp>
      <p:pic>
        <p:nvPicPr>
          <p:cNvPr id="348" name="Google Shape;348;p35"/>
          <p:cNvPicPr preferRelativeResize="0"/>
          <p:nvPr/>
        </p:nvPicPr>
        <p:blipFill rotWithShape="1">
          <a:blip r:embed="rId5">
            <a:alphaModFix/>
          </a:blip>
          <a:srcRect b="21109" l="17224" r="19612" t="17454"/>
          <a:stretch/>
        </p:blipFill>
        <p:spPr>
          <a:xfrm>
            <a:off x="404500" y="1458000"/>
            <a:ext cx="6460877" cy="424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5"/>
          <p:cNvPicPr preferRelativeResize="0"/>
          <p:nvPr/>
        </p:nvPicPr>
        <p:blipFill rotWithShape="1">
          <a:blip r:embed="rId6">
            <a:alphaModFix/>
          </a:blip>
          <a:srcRect b="21535" l="21346" r="14530" t="14599"/>
          <a:stretch/>
        </p:blipFill>
        <p:spPr>
          <a:xfrm>
            <a:off x="1947975" y="5628600"/>
            <a:ext cx="6744827" cy="4539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/>
          <p:cNvSpPr txBox="1"/>
          <p:nvPr>
            <p:ph type="title"/>
          </p:nvPr>
        </p:nvSpPr>
        <p:spPr>
          <a:xfrm>
            <a:off x="5029200" y="457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None/>
            </a:pPr>
            <a:r>
              <a:rPr i="1" lang="fr-FR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Illustration de l’opération</a:t>
            </a:r>
            <a:br>
              <a:rPr i="1" lang="fr-FR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</a:br>
            <a:endParaRPr i="1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Google Shape;14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8"/>
          <p:cNvSpPr txBox="1"/>
          <p:nvPr/>
        </p:nvSpPr>
        <p:spPr>
          <a:xfrm>
            <a:off x="10009413" y="263825"/>
            <a:ext cx="5840211" cy="11429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1" lang="fr-FR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Maison de l’Agriculture Urbaine de la ZAC des Tartres à Stains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Google Shape;145;p18"/>
          <p:cNvPicPr preferRelativeResize="0"/>
          <p:nvPr/>
        </p:nvPicPr>
        <p:blipFill rotWithShape="1">
          <a:blip r:embed="rId4">
            <a:alphaModFix/>
          </a:blip>
          <a:srcRect b="9329" l="0" r="0" t="0"/>
          <a:stretch/>
        </p:blipFill>
        <p:spPr>
          <a:xfrm>
            <a:off x="3867638" y="1181100"/>
            <a:ext cx="10552724" cy="8868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6"/>
          <p:cNvSpPr txBox="1"/>
          <p:nvPr/>
        </p:nvSpPr>
        <p:spPr>
          <a:xfrm>
            <a:off x="10009413" y="263825"/>
            <a:ext cx="58401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1" lang="fr-FR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Maison de l’Agriculture Urbaine de la ZAC des Tartres à Stains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36"/>
          <p:cNvSpPr txBox="1"/>
          <p:nvPr/>
        </p:nvSpPr>
        <p:spPr>
          <a:xfrm>
            <a:off x="228600" y="-212425"/>
            <a:ext cx="9647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b="0" i="0" lang="fr-FR" sz="4800" u="none" cap="none" strike="noStrike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Projet</a:t>
            </a:r>
            <a:r>
              <a:rPr lang="fr-FR" sz="4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 - Le Parti Architectural </a:t>
            </a:r>
            <a:endParaRPr sz="4800">
              <a:solidFill>
                <a:schemeClr val="dk1"/>
              </a:solidFill>
              <a:latin typeface="Stardos Stencil"/>
              <a:ea typeface="Stardos Stencil"/>
              <a:cs typeface="Stardos Stencil"/>
              <a:sym typeface="Stardos Stencil"/>
            </a:endParaRPr>
          </a:p>
        </p:txBody>
      </p:sp>
      <p:pic>
        <p:nvPicPr>
          <p:cNvPr id="357" name="Google Shape;357;p36"/>
          <p:cNvPicPr preferRelativeResize="0"/>
          <p:nvPr/>
        </p:nvPicPr>
        <p:blipFill rotWithShape="1">
          <a:blip r:embed="rId4">
            <a:alphaModFix/>
          </a:blip>
          <a:srcRect b="21168" l="11643" r="18756" t="2628"/>
          <a:stretch/>
        </p:blipFill>
        <p:spPr>
          <a:xfrm>
            <a:off x="105625" y="2057775"/>
            <a:ext cx="9370348" cy="6171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6"/>
          <p:cNvPicPr preferRelativeResize="0"/>
          <p:nvPr/>
        </p:nvPicPr>
        <p:blipFill rotWithShape="1">
          <a:blip r:embed="rId5">
            <a:alphaModFix/>
          </a:blip>
          <a:srcRect b="20188" l="5304" r="23205" t="17346"/>
          <a:stretch/>
        </p:blipFill>
        <p:spPr>
          <a:xfrm>
            <a:off x="9672125" y="3429000"/>
            <a:ext cx="8129428" cy="4800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37"/>
          <p:cNvSpPr txBox="1"/>
          <p:nvPr/>
        </p:nvSpPr>
        <p:spPr>
          <a:xfrm>
            <a:off x="228600" y="-212437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b="0" i="0" lang="fr-FR" sz="4800" u="none" cap="none" strike="noStrike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Projet</a:t>
            </a:r>
            <a:r>
              <a:rPr lang="fr-FR" sz="4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 Plan RDC</a:t>
            </a:r>
            <a:endParaRPr sz="4800">
              <a:solidFill>
                <a:schemeClr val="dk1"/>
              </a:solidFill>
              <a:latin typeface="Stardos Stencil"/>
              <a:ea typeface="Stardos Stencil"/>
              <a:cs typeface="Stardos Stencil"/>
              <a:sym typeface="Stardos Stencil"/>
            </a:endParaRPr>
          </a:p>
        </p:txBody>
      </p:sp>
      <p:sp>
        <p:nvSpPr>
          <p:cNvPr id="365" name="Google Shape;365;p37"/>
          <p:cNvSpPr txBox="1"/>
          <p:nvPr/>
        </p:nvSpPr>
        <p:spPr>
          <a:xfrm>
            <a:off x="10009413" y="263825"/>
            <a:ext cx="58401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1" lang="fr-FR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Maison de l’Agriculture Urbaine de la ZAC des Tartres à Stains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6" name="Google Shape;366;p37"/>
          <p:cNvPicPr preferRelativeResize="0"/>
          <p:nvPr/>
        </p:nvPicPr>
        <p:blipFill rotWithShape="1">
          <a:blip r:embed="rId4">
            <a:alphaModFix/>
          </a:blip>
          <a:srcRect b="7712" l="0" r="0" t="10151"/>
          <a:stretch/>
        </p:blipFill>
        <p:spPr>
          <a:xfrm>
            <a:off x="1319300" y="1311975"/>
            <a:ext cx="15453926" cy="8975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38"/>
          <p:cNvSpPr txBox="1"/>
          <p:nvPr/>
        </p:nvSpPr>
        <p:spPr>
          <a:xfrm>
            <a:off x="10009413" y="263825"/>
            <a:ext cx="58401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1" lang="fr-FR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Maison de l’Agriculture Urbaine de la ZAC des Tartres à Stains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38"/>
          <p:cNvSpPr txBox="1"/>
          <p:nvPr/>
        </p:nvSpPr>
        <p:spPr>
          <a:xfrm>
            <a:off x="228600" y="0"/>
            <a:ext cx="10318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b="0" i="0" lang="fr-FR" sz="4800" u="none" cap="none" strike="noStrike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Projet</a:t>
            </a:r>
            <a:r>
              <a:rPr lang="fr-FR" sz="4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 - éléments de façades </a:t>
            </a:r>
            <a:endParaRPr sz="4800">
              <a:solidFill>
                <a:schemeClr val="dk1"/>
              </a:solidFill>
              <a:latin typeface="Stardos Stencil"/>
              <a:ea typeface="Stardos Stencil"/>
              <a:cs typeface="Stardos Stencil"/>
              <a:sym typeface="Stardos Stenci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2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L’imaginaire d'un hangar agricole </a:t>
            </a:r>
            <a:endParaRPr sz="2800">
              <a:solidFill>
                <a:schemeClr val="dk1"/>
              </a:solidFill>
              <a:latin typeface="Stardos Stencil"/>
              <a:ea typeface="Stardos Stencil"/>
              <a:cs typeface="Stardos Stencil"/>
              <a:sym typeface="Stardos Stencil"/>
            </a:endParaRPr>
          </a:p>
        </p:txBody>
      </p:sp>
      <p:pic>
        <p:nvPicPr>
          <p:cNvPr id="374" name="Google Shape;374;p38"/>
          <p:cNvPicPr preferRelativeResize="0"/>
          <p:nvPr/>
        </p:nvPicPr>
        <p:blipFill rotWithShape="1">
          <a:blip r:embed="rId4">
            <a:alphaModFix/>
          </a:blip>
          <a:srcRect b="8861" l="0" r="0" t="18384"/>
          <a:stretch/>
        </p:blipFill>
        <p:spPr>
          <a:xfrm>
            <a:off x="1376538" y="2406776"/>
            <a:ext cx="14977275" cy="7704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39"/>
          <p:cNvSpPr txBox="1"/>
          <p:nvPr/>
        </p:nvSpPr>
        <p:spPr>
          <a:xfrm>
            <a:off x="10009413" y="263825"/>
            <a:ext cx="58401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1" lang="fr-FR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Maison de l’Agriculture Urbaine de la ZAC des Tartres à Stains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39"/>
          <p:cNvSpPr txBox="1"/>
          <p:nvPr/>
        </p:nvSpPr>
        <p:spPr>
          <a:xfrm>
            <a:off x="228600" y="0"/>
            <a:ext cx="10318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b="0" i="0" lang="fr-FR" sz="4800" u="none" cap="none" strike="noStrike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Projet</a:t>
            </a:r>
            <a:r>
              <a:rPr lang="fr-FR" sz="4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 - matériaux de construction</a:t>
            </a:r>
            <a:endParaRPr sz="4800">
              <a:solidFill>
                <a:schemeClr val="dk1"/>
              </a:solidFill>
              <a:latin typeface="Stardos Stencil"/>
              <a:ea typeface="Stardos Stencil"/>
              <a:cs typeface="Stardos Stencil"/>
              <a:sym typeface="Stardos Stenci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2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Des matériaux biosourcés </a:t>
            </a:r>
            <a:r>
              <a:rPr lang="fr-FR" sz="2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 </a:t>
            </a:r>
            <a:endParaRPr sz="2800">
              <a:solidFill>
                <a:schemeClr val="dk1"/>
              </a:solidFill>
              <a:latin typeface="Stardos Stencil"/>
              <a:ea typeface="Stardos Stencil"/>
              <a:cs typeface="Stardos Stencil"/>
              <a:sym typeface="Stardos Stencil"/>
            </a:endParaRPr>
          </a:p>
        </p:txBody>
      </p:sp>
      <p:pic>
        <p:nvPicPr>
          <p:cNvPr id="382" name="Google Shape;382;p39"/>
          <p:cNvPicPr preferRelativeResize="0"/>
          <p:nvPr/>
        </p:nvPicPr>
        <p:blipFill rotWithShape="1">
          <a:blip r:embed="rId4">
            <a:alphaModFix/>
          </a:blip>
          <a:srcRect b="9235" l="0" r="0" t="18384"/>
          <a:stretch/>
        </p:blipFill>
        <p:spPr>
          <a:xfrm>
            <a:off x="1041900" y="2095500"/>
            <a:ext cx="15335127" cy="7853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40"/>
          <p:cNvSpPr txBox="1"/>
          <p:nvPr/>
        </p:nvSpPr>
        <p:spPr>
          <a:xfrm>
            <a:off x="10009413" y="263825"/>
            <a:ext cx="58401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1" lang="fr-FR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Maison de l’Agriculture Urbaine de la ZAC des Tartres à Stains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40"/>
          <p:cNvSpPr txBox="1"/>
          <p:nvPr/>
        </p:nvSpPr>
        <p:spPr>
          <a:xfrm>
            <a:off x="228600" y="0"/>
            <a:ext cx="10318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b="0" i="0" lang="fr-FR" sz="4800" u="none" cap="none" strike="noStrike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Projet</a:t>
            </a:r>
            <a:r>
              <a:rPr lang="fr-FR" sz="4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 </a:t>
            </a:r>
            <a:endParaRPr sz="4800">
              <a:solidFill>
                <a:schemeClr val="dk1"/>
              </a:solidFill>
              <a:latin typeface="Stardos Stencil"/>
              <a:ea typeface="Stardos Stencil"/>
              <a:cs typeface="Stardos Stencil"/>
              <a:sym typeface="Stardos Stenci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43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Les arbres de la parcelle </a:t>
            </a:r>
            <a:endParaRPr sz="4300">
              <a:solidFill>
                <a:schemeClr val="dk1"/>
              </a:solidFill>
              <a:latin typeface="Stardos Stencil"/>
              <a:ea typeface="Stardos Stencil"/>
              <a:cs typeface="Stardos Stencil"/>
              <a:sym typeface="Stardos Stencil"/>
            </a:endParaRPr>
          </a:p>
        </p:txBody>
      </p:sp>
      <p:pic>
        <p:nvPicPr>
          <p:cNvPr id="390" name="Google Shape;390;p40"/>
          <p:cNvPicPr preferRelativeResize="0"/>
          <p:nvPr/>
        </p:nvPicPr>
        <p:blipFill rotWithShape="1">
          <a:blip r:embed="rId4">
            <a:alphaModFix/>
          </a:blip>
          <a:srcRect b="8861" l="3607" r="3885" t="11873"/>
          <a:stretch/>
        </p:blipFill>
        <p:spPr>
          <a:xfrm>
            <a:off x="2487651" y="1957625"/>
            <a:ext cx="13312701" cy="8065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41"/>
          <p:cNvSpPr txBox="1"/>
          <p:nvPr/>
        </p:nvSpPr>
        <p:spPr>
          <a:xfrm>
            <a:off x="10009413" y="263825"/>
            <a:ext cx="58401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1" lang="fr-FR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Maison de l’Agriculture Urbaine de la ZAC des Tartres à Stains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41"/>
          <p:cNvSpPr txBox="1"/>
          <p:nvPr/>
        </p:nvSpPr>
        <p:spPr>
          <a:xfrm>
            <a:off x="228600" y="0"/>
            <a:ext cx="10318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b="0" i="0" lang="fr-FR" sz="4800" u="none" cap="none" strike="noStrike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Projet</a:t>
            </a:r>
            <a:r>
              <a:rPr lang="fr-FR" sz="4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 </a:t>
            </a:r>
            <a:endParaRPr sz="4800">
              <a:solidFill>
                <a:schemeClr val="dk1"/>
              </a:solidFill>
              <a:latin typeface="Stardos Stencil"/>
              <a:ea typeface="Stardos Stencil"/>
              <a:cs typeface="Stardos Stencil"/>
              <a:sym typeface="Stardos Stenci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43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Aménagements des espaces extérieurs </a:t>
            </a:r>
            <a:endParaRPr sz="2300">
              <a:solidFill>
                <a:schemeClr val="dk1"/>
              </a:solidFill>
              <a:latin typeface="Stardos Stencil"/>
              <a:ea typeface="Stardos Stencil"/>
              <a:cs typeface="Stardos Stencil"/>
              <a:sym typeface="Stardos Stencil"/>
            </a:endParaRPr>
          </a:p>
        </p:txBody>
      </p:sp>
      <p:pic>
        <p:nvPicPr>
          <p:cNvPr id="399" name="Google Shape;399;p41"/>
          <p:cNvPicPr preferRelativeResize="0"/>
          <p:nvPr/>
        </p:nvPicPr>
        <p:blipFill rotWithShape="1">
          <a:blip r:embed="rId4">
            <a:alphaModFix/>
          </a:blip>
          <a:srcRect b="6254" l="0" r="0" t="12517"/>
          <a:stretch/>
        </p:blipFill>
        <p:spPr>
          <a:xfrm>
            <a:off x="1790300" y="1922400"/>
            <a:ext cx="14564874" cy="836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42"/>
          <p:cNvSpPr txBox="1"/>
          <p:nvPr/>
        </p:nvSpPr>
        <p:spPr>
          <a:xfrm>
            <a:off x="10009413" y="263825"/>
            <a:ext cx="58401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1" lang="fr-FR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Maison de l’Agriculture Urbaine de la ZAC des Tartres à Stains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42"/>
          <p:cNvSpPr txBox="1"/>
          <p:nvPr/>
        </p:nvSpPr>
        <p:spPr>
          <a:xfrm>
            <a:off x="228600" y="0"/>
            <a:ext cx="10318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b="0" i="0" lang="fr-FR" sz="4800" u="none" cap="none" strike="noStrike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Projet</a:t>
            </a:r>
            <a:r>
              <a:rPr lang="fr-FR" sz="4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 </a:t>
            </a:r>
            <a:endParaRPr sz="4800">
              <a:solidFill>
                <a:schemeClr val="dk1"/>
              </a:solidFill>
              <a:latin typeface="Stardos Stencil"/>
              <a:ea typeface="Stardos Stencil"/>
              <a:cs typeface="Stardos Stencil"/>
              <a:sym typeface="Stardos Stenci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36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Récupération des eaux de pluies et biodiversité</a:t>
            </a:r>
            <a:endParaRPr sz="1600">
              <a:solidFill>
                <a:schemeClr val="dk1"/>
              </a:solidFill>
              <a:latin typeface="Stardos Stencil"/>
              <a:ea typeface="Stardos Stencil"/>
              <a:cs typeface="Stardos Stencil"/>
              <a:sym typeface="Stardos Stencil"/>
            </a:endParaRPr>
          </a:p>
        </p:txBody>
      </p:sp>
      <p:pic>
        <p:nvPicPr>
          <p:cNvPr id="408" name="Google Shape;408;p42"/>
          <p:cNvPicPr preferRelativeResize="0"/>
          <p:nvPr/>
        </p:nvPicPr>
        <p:blipFill rotWithShape="1">
          <a:blip r:embed="rId4">
            <a:alphaModFix/>
          </a:blip>
          <a:srcRect b="9419" l="0" r="0" t="11691"/>
          <a:stretch/>
        </p:blipFill>
        <p:spPr>
          <a:xfrm>
            <a:off x="1658250" y="1831275"/>
            <a:ext cx="15158999" cy="8455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3"/>
          <p:cNvSpPr txBox="1"/>
          <p:nvPr/>
        </p:nvSpPr>
        <p:spPr>
          <a:xfrm>
            <a:off x="2191870" y="1484873"/>
            <a:ext cx="13043648" cy="62337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75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1958"/>
              <a:buFont typeface="Calibri"/>
              <a:buNone/>
            </a:pPr>
            <a:r>
              <a:rPr b="0" i="0" lang="fr-FR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Ici Agnès présente les solutions techniques / ilot de chaleur urbain, gestion des EP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1958"/>
              <a:buFont typeface="Calibri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1958"/>
              <a:buFont typeface="Calibri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44"/>
          <p:cNvSpPr txBox="1"/>
          <p:nvPr/>
        </p:nvSpPr>
        <p:spPr>
          <a:xfrm>
            <a:off x="51450" y="0"/>
            <a:ext cx="10197600" cy="118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475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tardos Stencil"/>
              <a:buNone/>
            </a:pPr>
            <a:r>
              <a:rPr b="0" i="0" lang="fr-FR" sz="8800" u="none" cap="none" strike="noStrike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Projet - </a:t>
            </a: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stratégie chauffage et ventilation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44"/>
          <p:cNvSpPr txBox="1"/>
          <p:nvPr/>
        </p:nvSpPr>
        <p:spPr>
          <a:xfrm>
            <a:off x="10009413" y="263825"/>
            <a:ext cx="58401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1" lang="fr-FR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Maison de l’Agriculture Urbaine de la ZAC des Tartres à Stains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44"/>
          <p:cNvSpPr txBox="1"/>
          <p:nvPr/>
        </p:nvSpPr>
        <p:spPr>
          <a:xfrm>
            <a:off x="304800" y="9410700"/>
            <a:ext cx="177894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ts val="2400"/>
              <a:buFont typeface="Arial"/>
              <a:buNone/>
            </a:pP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</a:t>
            </a:r>
            <a:r>
              <a:rPr i="0" lang="fr-FR" sz="2400" u="none" cap="none" strike="noStrike">
                <a:solidFill>
                  <a:srgbClr val="C2DF1A"/>
                </a:solidFill>
              </a:rPr>
              <a:t> </a:t>
            </a:r>
            <a:r>
              <a:rPr b="1" i="0" lang="fr-FR" sz="2400" u="none" cap="none" strike="noStrike">
                <a:solidFill>
                  <a:schemeClr val="lt1"/>
                </a:solidFill>
                <a:highlight>
                  <a:srgbClr val="C2DF1A"/>
                </a:highlight>
              </a:rPr>
              <a:t>Énergie</a:t>
            </a:r>
            <a:r>
              <a:rPr i="0" lang="fr-FR" sz="2400" u="none" cap="none" strike="noStrike">
                <a:solidFill>
                  <a:srgbClr val="C2DF1A"/>
                </a:solidFill>
                <a:highlight>
                  <a:schemeClr val="lt1"/>
                </a:highlight>
              </a:rPr>
              <a:t> </a:t>
            </a: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</a:t>
            </a:r>
            <a:r>
              <a:rPr i="0" lang="fr-FR" sz="2400" u="none" cap="none" strike="noStrike">
                <a:solidFill>
                  <a:srgbClr val="C2DF1A"/>
                </a:solidFill>
                <a:highlight>
                  <a:schemeClr val="lt1"/>
                </a:highlight>
              </a:rPr>
              <a:t> </a:t>
            </a:r>
            <a:r>
              <a:rPr lang="fr-FR" sz="2400">
                <a:solidFill>
                  <a:srgbClr val="C2DF1A"/>
                </a:solidFill>
                <a:highlight>
                  <a:schemeClr val="lt1"/>
                </a:highlight>
              </a:rPr>
              <a:t>Eau</a:t>
            </a: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Matériaux et autres ressources · </a:t>
            </a:r>
            <a:r>
              <a:rPr b="1" i="0" lang="fr-FR" sz="2400" u="none" cap="none" strike="noStrike">
                <a:solidFill>
                  <a:schemeClr val="lt1"/>
                </a:solidFill>
                <a:highlight>
                  <a:srgbClr val="C2DF1A"/>
                </a:highlight>
              </a:rPr>
              <a:t>Confort et santé</a:t>
            </a: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2" name="Google Shape;422;p44"/>
          <p:cNvCxnSpPr/>
          <p:nvPr/>
        </p:nvCxnSpPr>
        <p:spPr>
          <a:xfrm>
            <a:off x="407038" y="9410700"/>
            <a:ext cx="16562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23" name="Google Shape;423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22949" y="6845910"/>
            <a:ext cx="2522700" cy="212981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24" name="Google Shape;424;p44"/>
          <p:cNvSpPr txBox="1"/>
          <p:nvPr/>
        </p:nvSpPr>
        <p:spPr>
          <a:xfrm>
            <a:off x="13159847" y="8910586"/>
            <a:ext cx="3028200" cy="2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Principe du </a:t>
            </a:r>
            <a:r>
              <a:rPr i="1" lang="fr-F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poêle</a:t>
            </a:r>
            <a:r>
              <a:rPr i="1" lang="fr-F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canalisable</a:t>
            </a:r>
            <a:endParaRPr i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5" name="Google Shape;425;p44"/>
          <p:cNvPicPr preferRelativeResize="0"/>
          <p:nvPr/>
        </p:nvPicPr>
        <p:blipFill>
          <a:blip r:embed="rId5">
            <a:alphaModFix amt="41000"/>
          </a:blip>
          <a:stretch>
            <a:fillRect/>
          </a:stretch>
        </p:blipFill>
        <p:spPr>
          <a:xfrm>
            <a:off x="3775702" y="1622638"/>
            <a:ext cx="8918698" cy="7572249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44"/>
          <p:cNvSpPr/>
          <p:nvPr/>
        </p:nvSpPr>
        <p:spPr>
          <a:xfrm>
            <a:off x="13273975" y="3262338"/>
            <a:ext cx="708600" cy="253200"/>
          </a:xfrm>
          <a:prstGeom prst="rect">
            <a:avLst/>
          </a:prstGeom>
          <a:noFill/>
          <a:ln cap="flat" cmpd="sng" w="76200">
            <a:solidFill>
              <a:srgbClr val="0070C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44"/>
          <p:cNvSpPr/>
          <p:nvPr/>
        </p:nvSpPr>
        <p:spPr>
          <a:xfrm>
            <a:off x="13273975" y="4397800"/>
            <a:ext cx="708600" cy="253200"/>
          </a:xfrm>
          <a:prstGeom prst="rect">
            <a:avLst/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44"/>
          <p:cNvSpPr/>
          <p:nvPr/>
        </p:nvSpPr>
        <p:spPr>
          <a:xfrm>
            <a:off x="13273975" y="4853325"/>
            <a:ext cx="708600" cy="253200"/>
          </a:xfrm>
          <a:prstGeom prst="rect">
            <a:avLst/>
          </a:prstGeom>
          <a:solidFill>
            <a:srgbClr val="FFC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44"/>
          <p:cNvSpPr/>
          <p:nvPr/>
        </p:nvSpPr>
        <p:spPr>
          <a:xfrm>
            <a:off x="13476450" y="5267125"/>
            <a:ext cx="354300" cy="3543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44"/>
          <p:cNvSpPr txBox="1"/>
          <p:nvPr/>
        </p:nvSpPr>
        <p:spPr>
          <a:xfrm>
            <a:off x="13159850" y="3844161"/>
            <a:ext cx="38877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300">
                <a:solidFill>
                  <a:srgbClr val="C2DF1A"/>
                </a:solidFill>
                <a:latin typeface="Calibri"/>
                <a:ea typeface="Calibri"/>
                <a:cs typeface="Calibri"/>
                <a:sym typeface="Calibri"/>
              </a:rPr>
              <a:t>Chauffage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44"/>
          <p:cNvSpPr txBox="1"/>
          <p:nvPr/>
        </p:nvSpPr>
        <p:spPr>
          <a:xfrm>
            <a:off x="13159850" y="1567136"/>
            <a:ext cx="38877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300">
                <a:solidFill>
                  <a:srgbClr val="C2DF1A"/>
                </a:solidFill>
                <a:latin typeface="Calibri"/>
                <a:ea typeface="Calibri"/>
                <a:cs typeface="Calibri"/>
                <a:sym typeface="Calibri"/>
              </a:rPr>
              <a:t>Ventilation</a:t>
            </a:r>
            <a:endParaRPr b="1" sz="2300">
              <a:solidFill>
                <a:srgbClr val="C2DF1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44"/>
          <p:cNvSpPr txBox="1"/>
          <p:nvPr/>
        </p:nvSpPr>
        <p:spPr>
          <a:xfrm>
            <a:off x="13159850" y="5787311"/>
            <a:ext cx="38877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300">
                <a:solidFill>
                  <a:srgbClr val="C2DF1A"/>
                </a:solidFill>
                <a:latin typeface="Calibri"/>
                <a:ea typeface="Calibri"/>
                <a:cs typeface="Calibri"/>
                <a:sym typeface="Calibri"/>
              </a:rPr>
              <a:t>ECS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44"/>
          <p:cNvSpPr/>
          <p:nvPr/>
        </p:nvSpPr>
        <p:spPr>
          <a:xfrm>
            <a:off x="13538400" y="6202500"/>
            <a:ext cx="230400" cy="230400"/>
          </a:xfrm>
          <a:prstGeom prst="ellipse">
            <a:avLst/>
          </a:prstGeom>
          <a:solidFill>
            <a:srgbClr val="4AACC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44"/>
          <p:cNvSpPr txBox="1"/>
          <p:nvPr/>
        </p:nvSpPr>
        <p:spPr>
          <a:xfrm>
            <a:off x="13918200" y="1916525"/>
            <a:ext cx="41760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Ventilation naturelle par ouverture de fenêtres (traversantes) + capteur CO2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44"/>
          <p:cNvSpPr txBox="1"/>
          <p:nvPr/>
        </p:nvSpPr>
        <p:spPr>
          <a:xfrm>
            <a:off x="13918200" y="2527675"/>
            <a:ext cx="41760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Ventilation double flux batterie chaude et récupération de chaleur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44"/>
          <p:cNvSpPr txBox="1"/>
          <p:nvPr/>
        </p:nvSpPr>
        <p:spPr>
          <a:xfrm>
            <a:off x="13918200" y="3205312"/>
            <a:ext cx="41760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VMC HygroB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44"/>
          <p:cNvSpPr txBox="1"/>
          <p:nvPr/>
        </p:nvSpPr>
        <p:spPr>
          <a:xfrm>
            <a:off x="13918200" y="4271062"/>
            <a:ext cx="41760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Besoins intermittents : air chauffé par CTA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44"/>
          <p:cNvSpPr txBox="1"/>
          <p:nvPr/>
        </p:nvSpPr>
        <p:spPr>
          <a:xfrm>
            <a:off x="13918200" y="4731087"/>
            <a:ext cx="41760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Chauffage</a:t>
            </a: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 poêle canalisable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44"/>
          <p:cNvSpPr txBox="1"/>
          <p:nvPr/>
        </p:nvSpPr>
        <p:spPr>
          <a:xfrm>
            <a:off x="13918200" y="5214350"/>
            <a:ext cx="41760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Poêle ou insert à pellet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44"/>
          <p:cNvSpPr txBox="1"/>
          <p:nvPr/>
        </p:nvSpPr>
        <p:spPr>
          <a:xfrm>
            <a:off x="13918200" y="6086687"/>
            <a:ext cx="41760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Ballons ECS au plus près des besoins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44"/>
          <p:cNvSpPr/>
          <p:nvPr/>
        </p:nvSpPr>
        <p:spPr>
          <a:xfrm>
            <a:off x="10125975" y="4271038"/>
            <a:ext cx="354300" cy="3543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44"/>
          <p:cNvSpPr/>
          <p:nvPr/>
        </p:nvSpPr>
        <p:spPr>
          <a:xfrm>
            <a:off x="7769125" y="7134788"/>
            <a:ext cx="354300" cy="3543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44"/>
          <p:cNvSpPr/>
          <p:nvPr/>
        </p:nvSpPr>
        <p:spPr>
          <a:xfrm>
            <a:off x="11219375" y="4046100"/>
            <a:ext cx="230400" cy="230400"/>
          </a:xfrm>
          <a:prstGeom prst="ellipse">
            <a:avLst/>
          </a:prstGeom>
          <a:solidFill>
            <a:srgbClr val="4AACC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44"/>
          <p:cNvSpPr/>
          <p:nvPr/>
        </p:nvSpPr>
        <p:spPr>
          <a:xfrm>
            <a:off x="7397825" y="7030900"/>
            <a:ext cx="230400" cy="230400"/>
          </a:xfrm>
          <a:prstGeom prst="ellipse">
            <a:avLst/>
          </a:prstGeom>
          <a:solidFill>
            <a:srgbClr val="4AACC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5" name="Google Shape;445;p44"/>
          <p:cNvPicPr preferRelativeResize="0"/>
          <p:nvPr/>
        </p:nvPicPr>
        <p:blipFill>
          <a:blip r:embed="rId6">
            <a:alphaModFix amt="62000"/>
          </a:blip>
          <a:stretch>
            <a:fillRect/>
          </a:stretch>
        </p:blipFill>
        <p:spPr>
          <a:xfrm>
            <a:off x="0" y="4539400"/>
            <a:ext cx="4657850" cy="2120225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44"/>
          <p:cNvSpPr txBox="1"/>
          <p:nvPr/>
        </p:nvSpPr>
        <p:spPr>
          <a:xfrm>
            <a:off x="407050" y="8435377"/>
            <a:ext cx="3028200" cy="6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 de R+1 (en haut)</a:t>
            </a:r>
            <a:endParaRPr i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 de rez de chaussée (ci-contre) </a:t>
            </a:r>
            <a:endParaRPr i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44"/>
          <p:cNvSpPr/>
          <p:nvPr/>
        </p:nvSpPr>
        <p:spPr>
          <a:xfrm>
            <a:off x="5889975" y="7627713"/>
            <a:ext cx="2895600" cy="950900"/>
          </a:xfrm>
          <a:custGeom>
            <a:rect b="b" l="l" r="r" t="t"/>
            <a:pathLst>
              <a:path extrusionOk="0" h="38036" w="115824">
                <a:moveTo>
                  <a:pt x="0" y="38037"/>
                </a:moveTo>
                <a:cubicBezTo>
                  <a:pt x="4318" y="32703"/>
                  <a:pt x="14563" y="12129"/>
                  <a:pt x="25908" y="6033"/>
                </a:cubicBezTo>
                <a:cubicBezTo>
                  <a:pt x="37253" y="-63"/>
                  <a:pt x="55541" y="-1248"/>
                  <a:pt x="68072" y="1461"/>
                </a:cubicBezTo>
                <a:cubicBezTo>
                  <a:pt x="80603" y="4170"/>
                  <a:pt x="93133" y="18479"/>
                  <a:pt x="101092" y="22289"/>
                </a:cubicBezTo>
                <a:cubicBezTo>
                  <a:pt x="109051" y="26099"/>
                  <a:pt x="113369" y="23982"/>
                  <a:pt x="115824" y="24321"/>
                </a:cubicBezTo>
              </a:path>
            </a:pathLst>
          </a:custGeom>
          <a:noFill/>
          <a:ln cap="flat" cmpd="sng" w="76200">
            <a:solidFill>
              <a:srgbClr val="0070C0"/>
            </a:solidFill>
            <a:prstDash val="solid"/>
            <a:round/>
            <a:headEnd len="med" w="med" type="none"/>
            <a:tailEnd len="med" w="med" type="stealth"/>
          </a:ln>
        </p:spPr>
      </p:sp>
      <p:sp>
        <p:nvSpPr>
          <p:cNvPr id="448" name="Google Shape;448;p44"/>
          <p:cNvSpPr/>
          <p:nvPr/>
        </p:nvSpPr>
        <p:spPr>
          <a:xfrm>
            <a:off x="1676400" y="5481988"/>
            <a:ext cx="2895600" cy="950900"/>
          </a:xfrm>
          <a:custGeom>
            <a:rect b="b" l="l" r="r" t="t"/>
            <a:pathLst>
              <a:path extrusionOk="0" h="38036" w="115824">
                <a:moveTo>
                  <a:pt x="0" y="38037"/>
                </a:moveTo>
                <a:cubicBezTo>
                  <a:pt x="4318" y="32703"/>
                  <a:pt x="14563" y="12129"/>
                  <a:pt x="25908" y="6033"/>
                </a:cubicBezTo>
                <a:cubicBezTo>
                  <a:pt x="37253" y="-63"/>
                  <a:pt x="55541" y="-1248"/>
                  <a:pt x="68072" y="1461"/>
                </a:cubicBezTo>
                <a:cubicBezTo>
                  <a:pt x="80603" y="4170"/>
                  <a:pt x="93133" y="18479"/>
                  <a:pt x="101092" y="22289"/>
                </a:cubicBezTo>
                <a:cubicBezTo>
                  <a:pt x="109051" y="26099"/>
                  <a:pt x="113369" y="23982"/>
                  <a:pt x="115824" y="24321"/>
                </a:cubicBezTo>
              </a:path>
            </a:pathLst>
          </a:custGeom>
          <a:noFill/>
          <a:ln cap="flat" cmpd="sng" w="76200">
            <a:solidFill>
              <a:srgbClr val="0070C0"/>
            </a:solidFill>
            <a:prstDash val="solid"/>
            <a:round/>
            <a:headEnd len="med" w="med" type="none"/>
            <a:tailEnd len="med" w="med" type="stealth"/>
          </a:ln>
        </p:spPr>
      </p:sp>
      <p:sp>
        <p:nvSpPr>
          <p:cNvPr id="449" name="Google Shape;449;p44"/>
          <p:cNvSpPr/>
          <p:nvPr/>
        </p:nvSpPr>
        <p:spPr>
          <a:xfrm>
            <a:off x="1828800" y="5038100"/>
            <a:ext cx="1803400" cy="571500"/>
          </a:xfrm>
          <a:custGeom>
            <a:rect b="b" l="l" r="r" t="t"/>
            <a:pathLst>
              <a:path extrusionOk="0" h="22860" w="72136">
                <a:moveTo>
                  <a:pt x="0" y="0"/>
                </a:moveTo>
                <a:cubicBezTo>
                  <a:pt x="7874" y="847"/>
                  <a:pt x="35221" y="1270"/>
                  <a:pt x="47244" y="5080"/>
                </a:cubicBezTo>
                <a:cubicBezTo>
                  <a:pt x="59267" y="8890"/>
                  <a:pt x="67987" y="19897"/>
                  <a:pt x="72136" y="22860"/>
                </a:cubicBezTo>
              </a:path>
            </a:pathLst>
          </a:custGeom>
          <a:noFill/>
          <a:ln cap="flat" cmpd="sng" w="76200">
            <a:solidFill>
              <a:srgbClr val="0070C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50" name="Google Shape;450;p44"/>
          <p:cNvSpPr/>
          <p:nvPr/>
        </p:nvSpPr>
        <p:spPr>
          <a:xfrm>
            <a:off x="9230075" y="4820450"/>
            <a:ext cx="3114218" cy="950900"/>
          </a:xfrm>
          <a:custGeom>
            <a:rect b="b" l="l" r="r" t="t"/>
            <a:pathLst>
              <a:path extrusionOk="0" h="38036" w="115824">
                <a:moveTo>
                  <a:pt x="0" y="38037"/>
                </a:moveTo>
                <a:cubicBezTo>
                  <a:pt x="4318" y="32703"/>
                  <a:pt x="14563" y="12129"/>
                  <a:pt x="25908" y="6033"/>
                </a:cubicBezTo>
                <a:cubicBezTo>
                  <a:pt x="37253" y="-63"/>
                  <a:pt x="55541" y="-1248"/>
                  <a:pt x="68072" y="1461"/>
                </a:cubicBezTo>
                <a:cubicBezTo>
                  <a:pt x="80603" y="4170"/>
                  <a:pt x="93133" y="18479"/>
                  <a:pt x="101092" y="22289"/>
                </a:cubicBezTo>
                <a:cubicBezTo>
                  <a:pt x="109051" y="26099"/>
                  <a:pt x="113369" y="23982"/>
                  <a:pt x="115824" y="24321"/>
                </a:cubicBezTo>
              </a:path>
            </a:pathLst>
          </a:custGeom>
          <a:noFill/>
          <a:ln cap="flat" cmpd="sng" w="76200">
            <a:solidFill>
              <a:srgbClr val="0070C0"/>
            </a:solidFill>
            <a:prstDash val="solid"/>
            <a:round/>
            <a:headEnd len="med" w="med" type="none"/>
            <a:tailEnd len="med" w="med" type="stealth"/>
          </a:ln>
        </p:spPr>
      </p:sp>
      <p:sp>
        <p:nvSpPr>
          <p:cNvPr id="451" name="Google Shape;451;p44"/>
          <p:cNvSpPr/>
          <p:nvPr/>
        </p:nvSpPr>
        <p:spPr>
          <a:xfrm>
            <a:off x="13182600" y="2231400"/>
            <a:ext cx="787400" cy="228600"/>
          </a:xfrm>
          <a:custGeom>
            <a:rect b="b" l="l" r="r" t="t"/>
            <a:pathLst>
              <a:path extrusionOk="0" h="9144" w="31496">
                <a:moveTo>
                  <a:pt x="0" y="9144"/>
                </a:moveTo>
                <a:cubicBezTo>
                  <a:pt x="2709" y="7789"/>
                  <a:pt x="11853" y="2201"/>
                  <a:pt x="16256" y="1016"/>
                </a:cubicBezTo>
                <a:cubicBezTo>
                  <a:pt x="20659" y="-169"/>
                  <a:pt x="23876" y="2201"/>
                  <a:pt x="26416" y="2032"/>
                </a:cubicBezTo>
                <a:cubicBezTo>
                  <a:pt x="28956" y="1863"/>
                  <a:pt x="30649" y="339"/>
                  <a:pt x="31496" y="0"/>
                </a:cubicBezTo>
              </a:path>
            </a:pathLst>
          </a:custGeom>
          <a:noFill/>
          <a:ln cap="flat" cmpd="sng" w="76200">
            <a:solidFill>
              <a:srgbClr val="0070C0"/>
            </a:solidFill>
            <a:prstDash val="solid"/>
            <a:round/>
            <a:headEnd len="med" w="med" type="none"/>
            <a:tailEnd len="med" w="med" type="stealth"/>
          </a:ln>
        </p:spPr>
      </p:sp>
      <p:sp>
        <p:nvSpPr>
          <p:cNvPr id="452" name="Google Shape;452;p44"/>
          <p:cNvSpPr/>
          <p:nvPr/>
        </p:nvSpPr>
        <p:spPr>
          <a:xfrm>
            <a:off x="10134600" y="1837700"/>
            <a:ext cx="2222500" cy="2463800"/>
          </a:xfrm>
          <a:custGeom>
            <a:rect b="b" l="l" r="r" t="t"/>
            <a:pathLst>
              <a:path extrusionOk="0" h="98552" w="88900">
                <a:moveTo>
                  <a:pt x="3556" y="508"/>
                </a:moveTo>
                <a:lnTo>
                  <a:pt x="4572" y="71628"/>
                </a:lnTo>
                <a:lnTo>
                  <a:pt x="0" y="98552"/>
                </a:lnTo>
                <a:lnTo>
                  <a:pt x="83312" y="98552"/>
                </a:lnTo>
                <a:lnTo>
                  <a:pt x="88900" y="0"/>
                </a:lnTo>
                <a:close/>
              </a:path>
            </a:pathLst>
          </a:custGeom>
          <a:noFill/>
          <a:ln cap="flat" cmpd="sng" w="76200">
            <a:solidFill>
              <a:srgbClr val="0070C0"/>
            </a:solidFill>
            <a:prstDash val="dash"/>
            <a:round/>
            <a:headEnd len="sm" w="sm" type="none"/>
            <a:tailEnd len="sm" w="sm" type="none"/>
          </a:ln>
        </p:spPr>
      </p:sp>
      <p:sp>
        <p:nvSpPr>
          <p:cNvPr id="453" name="Google Shape;453;p44"/>
          <p:cNvSpPr/>
          <p:nvPr/>
        </p:nvSpPr>
        <p:spPr>
          <a:xfrm>
            <a:off x="4406900" y="7140700"/>
            <a:ext cx="787500" cy="691500"/>
          </a:xfrm>
          <a:prstGeom prst="rect">
            <a:avLst/>
          </a:prstGeom>
          <a:noFill/>
          <a:ln cap="flat" cmpd="sng" w="76200">
            <a:solidFill>
              <a:srgbClr val="0070C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44"/>
          <p:cNvSpPr/>
          <p:nvPr/>
        </p:nvSpPr>
        <p:spPr>
          <a:xfrm>
            <a:off x="13273975" y="2734563"/>
            <a:ext cx="708600" cy="253200"/>
          </a:xfrm>
          <a:prstGeom prst="rect">
            <a:avLst/>
          </a:prstGeom>
          <a:noFill/>
          <a:ln cap="flat" cmpd="sng" w="76200">
            <a:solidFill>
              <a:srgbClr val="93C47D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44"/>
          <p:cNvSpPr/>
          <p:nvPr/>
        </p:nvSpPr>
        <p:spPr>
          <a:xfrm>
            <a:off x="9351925" y="6493590"/>
            <a:ext cx="2522700" cy="2120100"/>
          </a:xfrm>
          <a:prstGeom prst="rect">
            <a:avLst/>
          </a:prstGeom>
          <a:noFill/>
          <a:ln cap="flat" cmpd="sng" w="76200">
            <a:solidFill>
              <a:srgbClr val="93C47D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44"/>
          <p:cNvSpPr/>
          <p:nvPr/>
        </p:nvSpPr>
        <p:spPr>
          <a:xfrm>
            <a:off x="3949250" y="2578265"/>
            <a:ext cx="787500" cy="1059900"/>
          </a:xfrm>
          <a:prstGeom prst="rect">
            <a:avLst/>
          </a:prstGeom>
          <a:noFill/>
          <a:ln cap="flat" cmpd="sng" w="76200">
            <a:solidFill>
              <a:srgbClr val="0070C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44"/>
          <p:cNvSpPr/>
          <p:nvPr/>
        </p:nvSpPr>
        <p:spPr>
          <a:xfrm rot="-3817400">
            <a:off x="5756632" y="7625524"/>
            <a:ext cx="1594469" cy="571511"/>
          </a:xfrm>
          <a:custGeom>
            <a:rect b="b" l="l" r="r" t="t"/>
            <a:pathLst>
              <a:path extrusionOk="0" h="22860" w="72136">
                <a:moveTo>
                  <a:pt x="0" y="0"/>
                </a:moveTo>
                <a:cubicBezTo>
                  <a:pt x="7874" y="847"/>
                  <a:pt x="35221" y="1270"/>
                  <a:pt x="47244" y="5080"/>
                </a:cubicBezTo>
                <a:cubicBezTo>
                  <a:pt x="59267" y="8890"/>
                  <a:pt x="67987" y="19897"/>
                  <a:pt x="72136" y="22860"/>
                </a:cubicBezTo>
              </a:path>
            </a:pathLst>
          </a:custGeom>
          <a:noFill/>
          <a:ln cap="flat" cmpd="sng" w="76200">
            <a:solidFill>
              <a:srgbClr val="0070C0"/>
            </a:solidFill>
            <a:prstDash val="solid"/>
            <a:round/>
            <a:headEnd len="med" w="med" type="none"/>
            <a:tailEnd len="med" w="med" type="stealth"/>
          </a:ln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45"/>
          <p:cNvSpPr txBox="1"/>
          <p:nvPr/>
        </p:nvSpPr>
        <p:spPr>
          <a:xfrm>
            <a:off x="51450" y="0"/>
            <a:ext cx="10197600" cy="118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475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tardos Stencil"/>
              <a:buNone/>
            </a:pPr>
            <a:r>
              <a:rPr b="0" i="0" lang="fr-FR" sz="8800" u="none" cap="none" strike="noStrike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Projet - simulatio</a:t>
            </a: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n thermique dynamique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45"/>
          <p:cNvSpPr txBox="1"/>
          <p:nvPr/>
        </p:nvSpPr>
        <p:spPr>
          <a:xfrm>
            <a:off x="10009413" y="263825"/>
            <a:ext cx="58401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1" lang="fr-FR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Maison de l’Agriculture Urbaine de la ZAC des Tartres à Stains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5" name="Google Shape;465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2575" y="1566249"/>
            <a:ext cx="9011350" cy="7299875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45"/>
          <p:cNvSpPr txBox="1"/>
          <p:nvPr/>
        </p:nvSpPr>
        <p:spPr>
          <a:xfrm>
            <a:off x="304800" y="9410700"/>
            <a:ext cx="177894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ts val="2400"/>
              <a:buFont typeface="Arial"/>
              <a:buNone/>
            </a:pP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</a:t>
            </a:r>
            <a:r>
              <a:rPr i="0" lang="fr-FR" sz="2400" u="none" cap="none" strike="noStrike">
                <a:solidFill>
                  <a:srgbClr val="C2DF1A"/>
                </a:solidFill>
              </a:rPr>
              <a:t> </a:t>
            </a:r>
            <a:r>
              <a:rPr i="0" lang="fr-FR" sz="2400" u="none" cap="none" strike="noStrike">
                <a:solidFill>
                  <a:srgbClr val="C2DF1A"/>
                </a:solidFill>
                <a:highlight>
                  <a:schemeClr val="lt1"/>
                </a:highlight>
              </a:rPr>
              <a:t>Énergie </a:t>
            </a: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</a:t>
            </a:r>
            <a:r>
              <a:rPr i="0" lang="fr-FR" sz="2400" u="none" cap="none" strike="noStrike">
                <a:solidFill>
                  <a:srgbClr val="C2DF1A"/>
                </a:solidFill>
                <a:highlight>
                  <a:schemeClr val="lt1"/>
                </a:highlight>
              </a:rPr>
              <a:t> </a:t>
            </a:r>
            <a:r>
              <a:rPr lang="fr-FR" sz="2400">
                <a:solidFill>
                  <a:srgbClr val="C2DF1A"/>
                </a:solidFill>
                <a:highlight>
                  <a:schemeClr val="lt1"/>
                </a:highlight>
              </a:rPr>
              <a:t>Eau</a:t>
            </a: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Matériaux et autres ressources · </a:t>
            </a:r>
            <a:r>
              <a:rPr b="1" i="0" lang="fr-FR" sz="2400" u="none" cap="none" strike="noStrike">
                <a:solidFill>
                  <a:schemeClr val="lt1"/>
                </a:solidFill>
                <a:highlight>
                  <a:srgbClr val="C2DF1A"/>
                </a:highlight>
              </a:rPr>
              <a:t>Confort et santé</a:t>
            </a: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7" name="Google Shape;467;p45"/>
          <p:cNvCxnSpPr/>
          <p:nvPr/>
        </p:nvCxnSpPr>
        <p:spPr>
          <a:xfrm>
            <a:off x="407038" y="9410700"/>
            <a:ext cx="16562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/>
          <p:nvPr>
            <p:ph type="title"/>
          </p:nvPr>
        </p:nvSpPr>
        <p:spPr>
          <a:xfrm>
            <a:off x="2595283" y="331367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454"/>
              <a:buNone/>
            </a:pPr>
            <a:r>
              <a:rPr lang="fr-FR"/>
              <a:t>Ici c’est Agnès qui parle pour présenter l’équipe 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46"/>
          <p:cNvSpPr txBox="1"/>
          <p:nvPr/>
        </p:nvSpPr>
        <p:spPr>
          <a:xfrm>
            <a:off x="228600" y="0"/>
            <a:ext cx="8565600" cy="10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625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tardos Stencil"/>
              <a:buNone/>
            </a:pPr>
            <a:r>
              <a:rPr b="0" i="0" lang="fr-FR" sz="8800" u="none" cap="none" strike="noStrike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Projet - lumière naturelle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46"/>
          <p:cNvSpPr txBox="1"/>
          <p:nvPr/>
        </p:nvSpPr>
        <p:spPr>
          <a:xfrm>
            <a:off x="10009413" y="263825"/>
            <a:ext cx="58401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1" lang="fr-FR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Maison de l’Agriculture Urbaine de la ZAC des Tartres à Stains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46"/>
          <p:cNvSpPr txBox="1"/>
          <p:nvPr/>
        </p:nvSpPr>
        <p:spPr>
          <a:xfrm>
            <a:off x="304800" y="9410700"/>
            <a:ext cx="177894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ts val="2400"/>
              <a:buFont typeface="Arial"/>
              <a:buNone/>
            </a:pP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</a:t>
            </a:r>
            <a:r>
              <a:rPr i="0" lang="fr-FR" sz="2400" u="none" cap="none" strike="noStrike">
                <a:solidFill>
                  <a:srgbClr val="C2DF1A"/>
                </a:solidFill>
              </a:rPr>
              <a:t> </a:t>
            </a:r>
            <a:r>
              <a:rPr b="1" i="0" lang="fr-FR" sz="2400" u="none" cap="none" strike="noStrike">
                <a:solidFill>
                  <a:schemeClr val="lt1"/>
                </a:solidFill>
                <a:highlight>
                  <a:srgbClr val="C2DF1A"/>
                </a:highlight>
              </a:rPr>
              <a:t>Énergie</a:t>
            </a:r>
            <a:r>
              <a:rPr i="0" lang="fr-FR" sz="2400" u="none" cap="none" strike="noStrike">
                <a:solidFill>
                  <a:srgbClr val="C2DF1A"/>
                </a:solidFill>
              </a:rPr>
              <a:t> </a:t>
            </a: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</a:t>
            </a:r>
            <a:r>
              <a:rPr i="0" lang="fr-FR" sz="2400" u="none" cap="none" strike="noStrike">
                <a:solidFill>
                  <a:srgbClr val="C2DF1A"/>
                </a:solidFill>
                <a:highlight>
                  <a:schemeClr val="lt1"/>
                </a:highlight>
              </a:rPr>
              <a:t> </a:t>
            </a:r>
            <a:r>
              <a:rPr lang="fr-FR" sz="2400">
                <a:solidFill>
                  <a:srgbClr val="C2DF1A"/>
                </a:solidFill>
                <a:highlight>
                  <a:schemeClr val="lt1"/>
                </a:highlight>
              </a:rPr>
              <a:t>Eau</a:t>
            </a: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Matériaux et autres ressources · </a:t>
            </a:r>
            <a:r>
              <a:rPr b="1" i="0" lang="fr-FR" sz="2400" u="none" cap="none" strike="noStrike">
                <a:solidFill>
                  <a:schemeClr val="lt1"/>
                </a:solidFill>
                <a:highlight>
                  <a:srgbClr val="C2DF1A"/>
                </a:highlight>
              </a:rPr>
              <a:t>Confort et santé</a:t>
            </a: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6" name="Google Shape;476;p46"/>
          <p:cNvCxnSpPr/>
          <p:nvPr/>
        </p:nvCxnSpPr>
        <p:spPr>
          <a:xfrm>
            <a:off x="407038" y="9410700"/>
            <a:ext cx="16562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77" name="Google Shape;47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500" y="1590550"/>
            <a:ext cx="7705225" cy="30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48400" y="5493863"/>
            <a:ext cx="6238875" cy="309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058775" y="1566125"/>
            <a:ext cx="3910675" cy="71547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47"/>
          <p:cNvSpPr txBox="1"/>
          <p:nvPr/>
        </p:nvSpPr>
        <p:spPr>
          <a:xfrm>
            <a:off x="228600" y="0"/>
            <a:ext cx="9691500" cy="131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tardos Stencil"/>
              <a:buNone/>
            </a:pPr>
            <a:r>
              <a:rPr b="0" i="0" lang="fr-FR" sz="8800" u="none" cap="none" strike="noStrike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Projet - pistes de réemploi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47"/>
          <p:cNvSpPr txBox="1"/>
          <p:nvPr/>
        </p:nvSpPr>
        <p:spPr>
          <a:xfrm>
            <a:off x="10009413" y="263825"/>
            <a:ext cx="58401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1" lang="fr-FR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Maison de l’Agriculture Urbaine de la ZAC des Tartres à Stains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7" name="Google Shape;487;p47"/>
          <p:cNvPicPr preferRelativeResize="0"/>
          <p:nvPr/>
        </p:nvPicPr>
        <p:blipFill rotWithShape="1">
          <a:blip r:embed="rId4">
            <a:alphaModFix/>
          </a:blip>
          <a:srcRect b="55207" l="0" r="70258" t="0"/>
          <a:stretch/>
        </p:blipFill>
        <p:spPr>
          <a:xfrm>
            <a:off x="9122138" y="1528250"/>
            <a:ext cx="2678124" cy="259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94912" y="2621613"/>
            <a:ext cx="2284125" cy="490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78800" y="4918325"/>
            <a:ext cx="7186401" cy="3820869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47"/>
          <p:cNvSpPr txBox="1"/>
          <p:nvPr/>
        </p:nvSpPr>
        <p:spPr>
          <a:xfrm>
            <a:off x="1721000" y="8739200"/>
            <a:ext cx="5339400" cy="3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Approvisionnement sur les plateformes franciliennes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47"/>
          <p:cNvSpPr txBox="1"/>
          <p:nvPr/>
        </p:nvSpPr>
        <p:spPr>
          <a:xfrm>
            <a:off x="304800" y="9410700"/>
            <a:ext cx="177894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ts val="2400"/>
              <a:buFont typeface="Arial"/>
              <a:buNone/>
            </a:pP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</a:t>
            </a:r>
            <a:r>
              <a:rPr i="0" lang="fr-FR" sz="2400" u="none" cap="none" strike="noStrike">
                <a:solidFill>
                  <a:srgbClr val="C2DF1A"/>
                </a:solidFill>
              </a:rPr>
              <a:t> Énergie </a:t>
            </a: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</a:t>
            </a:r>
            <a:r>
              <a:rPr b="1" i="0" lang="fr-FR" sz="2400" u="none" cap="none" strike="noStrike">
                <a:solidFill>
                  <a:srgbClr val="C2DF1A"/>
                </a:solidFill>
                <a:highlight>
                  <a:schemeClr val="lt1"/>
                </a:highlight>
              </a:rPr>
              <a:t> </a:t>
            </a:r>
            <a:r>
              <a:rPr b="1" lang="fr-FR" sz="2400">
                <a:solidFill>
                  <a:srgbClr val="C2DF1A"/>
                </a:solidFill>
                <a:highlight>
                  <a:schemeClr val="lt1"/>
                </a:highlight>
              </a:rPr>
              <a:t>Eau</a:t>
            </a:r>
            <a:r>
              <a:rPr b="1" i="0" lang="fr-FR" sz="2400" u="none" cap="none" strike="noStrike">
                <a:solidFill>
                  <a:srgbClr val="C2DF1A"/>
                </a:solidFill>
                <a:highlight>
                  <a:schemeClr val="lt1"/>
                </a:highlight>
              </a:rPr>
              <a:t> </a:t>
            </a: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</a:t>
            </a:r>
            <a:r>
              <a:rPr b="1" i="0" lang="fr-FR" sz="2400" u="none" cap="none" strike="noStrike">
                <a:solidFill>
                  <a:schemeClr val="lt1"/>
                </a:solidFill>
                <a:highlight>
                  <a:srgbClr val="C2DF1A"/>
                </a:highlight>
              </a:rPr>
              <a:t>Matériaux et autres ressources</a:t>
            </a: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Confort et santé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2" name="Google Shape;492;p47"/>
          <p:cNvCxnSpPr/>
          <p:nvPr/>
        </p:nvCxnSpPr>
        <p:spPr>
          <a:xfrm>
            <a:off x="407038" y="9410700"/>
            <a:ext cx="16562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3" name="Google Shape;493;p47"/>
          <p:cNvSpPr txBox="1"/>
          <p:nvPr/>
        </p:nvSpPr>
        <p:spPr>
          <a:xfrm>
            <a:off x="10259775" y="8739200"/>
            <a:ext cx="6315900" cy="3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Gisement potentiel de briques alvéolaires de Franconville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4" name="Google Shape;494;p47"/>
          <p:cNvPicPr preferRelativeResize="0"/>
          <p:nvPr/>
        </p:nvPicPr>
        <p:blipFill rotWithShape="1">
          <a:blip r:embed="rId4">
            <a:alphaModFix/>
          </a:blip>
          <a:srcRect b="55207" l="32410" r="39205" t="0"/>
          <a:stretch/>
        </p:blipFill>
        <p:spPr>
          <a:xfrm>
            <a:off x="9183238" y="3989075"/>
            <a:ext cx="2678124" cy="2716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47"/>
          <p:cNvPicPr preferRelativeResize="0"/>
          <p:nvPr/>
        </p:nvPicPr>
        <p:blipFill rotWithShape="1">
          <a:blip r:embed="rId4">
            <a:alphaModFix/>
          </a:blip>
          <a:srcRect b="57250" l="64059" r="649" t="0"/>
          <a:stretch/>
        </p:blipFill>
        <p:spPr>
          <a:xfrm>
            <a:off x="9183238" y="6638775"/>
            <a:ext cx="2617026" cy="203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47"/>
          <p:cNvPicPr preferRelativeResize="0"/>
          <p:nvPr/>
        </p:nvPicPr>
        <p:blipFill rotWithShape="1">
          <a:blip r:embed="rId7">
            <a:alphaModFix/>
          </a:blip>
          <a:srcRect b="25882" l="36029" r="30687" t="0"/>
          <a:stretch/>
        </p:blipFill>
        <p:spPr>
          <a:xfrm>
            <a:off x="14777788" y="2621625"/>
            <a:ext cx="2935526" cy="4902800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47"/>
          <p:cNvSpPr txBox="1"/>
          <p:nvPr/>
        </p:nvSpPr>
        <p:spPr>
          <a:xfrm>
            <a:off x="853950" y="1610400"/>
            <a:ext cx="7186500" cy="25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Famille de réemploi envisagées :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Revêtements de sols </a:t>
            </a: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extérieurs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Meubles de cuisine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Equipements </a:t>
            </a: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électriques</a:t>
            </a: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 plomberie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Cloisons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50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0750" y="1332125"/>
            <a:ext cx="10277650" cy="815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48"/>
          <p:cNvSpPr txBox="1"/>
          <p:nvPr/>
        </p:nvSpPr>
        <p:spPr>
          <a:xfrm>
            <a:off x="228600" y="0"/>
            <a:ext cx="8274600" cy="14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tardos Stencil"/>
              <a:buNone/>
            </a:pPr>
            <a:r>
              <a:rPr b="0" i="0" lang="fr-FR" sz="8800" u="none" cap="none" strike="noStrike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Projet - eaux pluviales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48"/>
          <p:cNvSpPr txBox="1"/>
          <p:nvPr/>
        </p:nvSpPr>
        <p:spPr>
          <a:xfrm>
            <a:off x="10009413" y="263825"/>
            <a:ext cx="58401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1" lang="fr-FR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Maison de l’Agriculture Urbaine de la ZAC des Tartres à Stains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48"/>
          <p:cNvSpPr txBox="1"/>
          <p:nvPr/>
        </p:nvSpPr>
        <p:spPr>
          <a:xfrm>
            <a:off x="304800" y="9410700"/>
            <a:ext cx="177894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ts val="2400"/>
              <a:buFont typeface="Arial"/>
              <a:buNone/>
            </a:pP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</a:t>
            </a:r>
            <a:r>
              <a:rPr i="0" lang="fr-FR" sz="2400" u="none" cap="none" strike="noStrike">
                <a:solidFill>
                  <a:srgbClr val="C2DF1A"/>
                </a:solidFill>
              </a:rPr>
              <a:t> Énergie </a:t>
            </a: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</a:t>
            </a:r>
            <a:r>
              <a:rPr b="1" lang="fr-FR" sz="2400">
                <a:solidFill>
                  <a:schemeClr val="lt1"/>
                </a:solidFill>
                <a:highlight>
                  <a:srgbClr val="C2DF1A"/>
                </a:highlight>
              </a:rPr>
              <a:t>Eau</a:t>
            </a: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Matériaux et autres ressources · Confort et santé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07" name="Google Shape;507;p48"/>
          <p:cNvCxnSpPr/>
          <p:nvPr/>
        </p:nvCxnSpPr>
        <p:spPr>
          <a:xfrm>
            <a:off x="407038" y="9410700"/>
            <a:ext cx="16562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08" name="Google Shape;508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26161" y="5786588"/>
            <a:ext cx="4410075" cy="349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2478" y="1767050"/>
            <a:ext cx="16701576" cy="795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49"/>
          <p:cNvSpPr txBox="1"/>
          <p:nvPr/>
        </p:nvSpPr>
        <p:spPr>
          <a:xfrm>
            <a:off x="228600" y="0"/>
            <a:ext cx="9932100" cy="118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625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tardos Stencil"/>
              <a:buNone/>
            </a:pPr>
            <a:r>
              <a:rPr b="0" i="0" lang="fr-FR" sz="8800" u="none" cap="none" strike="noStrike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Projet - Ilôt de chaleur Urbain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49"/>
          <p:cNvSpPr txBox="1"/>
          <p:nvPr/>
        </p:nvSpPr>
        <p:spPr>
          <a:xfrm>
            <a:off x="10009413" y="263825"/>
            <a:ext cx="58401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1" lang="fr-FR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Maison de l’Agriculture Urbaine de la ZAC des Tartres à Stains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50"/>
          <p:cNvSpPr/>
          <p:nvPr/>
        </p:nvSpPr>
        <p:spPr>
          <a:xfrm>
            <a:off x="896471" y="1585705"/>
            <a:ext cx="5275729" cy="585995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2" name="Google Shape;522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50"/>
          <p:cNvSpPr/>
          <p:nvPr/>
        </p:nvSpPr>
        <p:spPr>
          <a:xfrm>
            <a:off x="896471" y="1585705"/>
            <a:ext cx="5275729" cy="348615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lamme.gif" id="524" name="Google Shape;524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81648" y="1545194"/>
            <a:ext cx="571504" cy="667015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50"/>
          <p:cNvSpPr/>
          <p:nvPr/>
        </p:nvSpPr>
        <p:spPr>
          <a:xfrm>
            <a:off x="896471" y="5391150"/>
            <a:ext cx="5275729" cy="348615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526;p50"/>
          <p:cNvSpPr/>
          <p:nvPr/>
        </p:nvSpPr>
        <p:spPr>
          <a:xfrm>
            <a:off x="12097871" y="5391150"/>
            <a:ext cx="5275729" cy="348615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50"/>
          <p:cNvSpPr/>
          <p:nvPr/>
        </p:nvSpPr>
        <p:spPr>
          <a:xfrm>
            <a:off x="12125321" y="1593278"/>
            <a:ext cx="5275729" cy="348615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50"/>
          <p:cNvSpPr/>
          <p:nvPr/>
        </p:nvSpPr>
        <p:spPr>
          <a:xfrm>
            <a:off x="6506135" y="1581150"/>
            <a:ext cx="5275729" cy="348615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50"/>
          <p:cNvSpPr/>
          <p:nvPr/>
        </p:nvSpPr>
        <p:spPr>
          <a:xfrm>
            <a:off x="6535271" y="5421974"/>
            <a:ext cx="5275729" cy="348615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50"/>
          <p:cNvSpPr/>
          <p:nvPr/>
        </p:nvSpPr>
        <p:spPr>
          <a:xfrm>
            <a:off x="886947" y="5391148"/>
            <a:ext cx="5275729" cy="585995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50"/>
          <p:cNvSpPr/>
          <p:nvPr/>
        </p:nvSpPr>
        <p:spPr>
          <a:xfrm>
            <a:off x="12088345" y="5391148"/>
            <a:ext cx="5275729" cy="585995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50"/>
          <p:cNvSpPr/>
          <p:nvPr/>
        </p:nvSpPr>
        <p:spPr>
          <a:xfrm>
            <a:off x="12125321" y="1593277"/>
            <a:ext cx="5275729" cy="585995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p50"/>
          <p:cNvSpPr/>
          <p:nvPr/>
        </p:nvSpPr>
        <p:spPr>
          <a:xfrm>
            <a:off x="6506135" y="1577740"/>
            <a:ext cx="5275729" cy="585995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p50"/>
          <p:cNvSpPr/>
          <p:nvPr/>
        </p:nvSpPr>
        <p:spPr>
          <a:xfrm>
            <a:off x="6525746" y="5430308"/>
            <a:ext cx="5275729" cy="585995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" name="Google Shape;535;p50"/>
          <p:cNvSpPr txBox="1"/>
          <p:nvPr/>
        </p:nvSpPr>
        <p:spPr>
          <a:xfrm>
            <a:off x="886945" y="1617090"/>
            <a:ext cx="41148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1" lang="fr-FR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CHAUFFAGE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50"/>
          <p:cNvSpPr txBox="1"/>
          <p:nvPr/>
        </p:nvSpPr>
        <p:spPr>
          <a:xfrm>
            <a:off x="905995" y="5443601"/>
            <a:ext cx="41148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1" lang="fr-FR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REFROIDISSEMENT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50"/>
          <p:cNvSpPr txBox="1"/>
          <p:nvPr/>
        </p:nvSpPr>
        <p:spPr>
          <a:xfrm>
            <a:off x="12097869" y="5422535"/>
            <a:ext cx="41148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1" lang="fr-FR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ÉCLAIRAGE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50"/>
          <p:cNvSpPr txBox="1"/>
          <p:nvPr/>
        </p:nvSpPr>
        <p:spPr>
          <a:xfrm>
            <a:off x="12134847" y="1632999"/>
            <a:ext cx="41148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1" lang="fr-FR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VENTILATION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50"/>
          <p:cNvSpPr txBox="1"/>
          <p:nvPr/>
        </p:nvSpPr>
        <p:spPr>
          <a:xfrm>
            <a:off x="6487085" y="1609127"/>
            <a:ext cx="41148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1" lang="fr-FR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ECS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50"/>
          <p:cNvSpPr txBox="1"/>
          <p:nvPr/>
        </p:nvSpPr>
        <p:spPr>
          <a:xfrm>
            <a:off x="6535269" y="5459644"/>
            <a:ext cx="4608892" cy="4770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1" lang="fr-FR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PRODUCTION D’ÉNERGIE</a:t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LOCON.gif" id="541" name="Google Shape;541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15476" y="5415770"/>
            <a:ext cx="547200" cy="547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MPOULE.gif" id="542" name="Google Shape;542;p5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915626" y="5489119"/>
            <a:ext cx="342902" cy="4286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entil.gif" id="543" name="Google Shape;543;p5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828027" y="1653572"/>
            <a:ext cx="439071" cy="4585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UTTE.gif" id="544" name="Google Shape;544;p5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254599" y="1609127"/>
            <a:ext cx="500066" cy="500066"/>
          </a:xfrm>
          <a:prstGeom prst="rect">
            <a:avLst/>
          </a:prstGeom>
          <a:solidFill>
            <a:srgbClr val="C1DF1B"/>
          </a:solidFill>
          <a:ln>
            <a:noFill/>
          </a:ln>
        </p:spPr>
      </p:pic>
      <p:pic>
        <p:nvPicPr>
          <p:cNvPr descr="panneau solaire.gif" id="545" name="Google Shape;545;p5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1431032" y="5517888"/>
            <a:ext cx="357190" cy="3912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olienne.gif" id="546" name="Google Shape;546;p5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1073842" y="5480468"/>
            <a:ext cx="357190" cy="504993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50"/>
          <p:cNvSpPr txBox="1"/>
          <p:nvPr/>
        </p:nvSpPr>
        <p:spPr>
          <a:xfrm>
            <a:off x="1134343" y="2338772"/>
            <a:ext cx="5047500" cy="2246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fr-FR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Espaces à occupation prolongée 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fr-FR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Inserts à pellets canalisables (1 insert pour 2 espaces)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1" sz="20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fr-FR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Salle de formation 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fr-FR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Batterie chaude et récupération de chaleur sur la centrale double flux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50"/>
          <p:cNvSpPr txBox="1"/>
          <p:nvPr/>
        </p:nvSpPr>
        <p:spPr>
          <a:xfrm>
            <a:off x="12134846" y="2361207"/>
            <a:ext cx="5266200" cy="25545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fr-FR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Tous les espaces :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fr-FR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Ventilation naturelle par ouverture de fenêtres + capteur CO2 avec voyant lumineux et mode d’emploi. Conception permettant le balayage.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1" sz="20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fr-FR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Salle de formation 30 personnes :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fr-FR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Centrale double flux 1000m3/h</a:t>
            </a:r>
            <a:endParaRPr b="0" i="1" sz="20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50"/>
          <p:cNvSpPr txBox="1"/>
          <p:nvPr/>
        </p:nvSpPr>
        <p:spPr>
          <a:xfrm>
            <a:off x="956425" y="5996080"/>
            <a:ext cx="5155800" cy="19389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5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fr-FR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Absence de climatisation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5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1" sz="20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5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fr-FR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Bioclimatisme – inertie / déphasage thermique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5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1" sz="20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5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fr-FR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Mode d’emploi dans chaque salle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50"/>
          <p:cNvSpPr txBox="1"/>
          <p:nvPr/>
        </p:nvSpPr>
        <p:spPr>
          <a:xfrm>
            <a:off x="6934200" y="2401430"/>
            <a:ext cx="4495800" cy="1323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fr-FR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Peu de besoins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1" sz="20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fr-FR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Ballons ECS au plus près des points de consommation (x 2)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p50"/>
          <p:cNvSpPr txBox="1"/>
          <p:nvPr/>
        </p:nvSpPr>
        <p:spPr>
          <a:xfrm>
            <a:off x="886945" y="957120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1" lang="fr-FR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Les systèmes mis en œuvre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p50"/>
          <p:cNvSpPr txBox="1"/>
          <p:nvPr/>
        </p:nvSpPr>
        <p:spPr>
          <a:xfrm>
            <a:off x="304800" y="9410700"/>
            <a:ext cx="177894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ts val="2400"/>
              <a:buFont typeface="Arial"/>
              <a:buNone/>
            </a:pP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</a:t>
            </a:r>
            <a:r>
              <a:rPr b="1" i="0" lang="fr-FR" sz="2400" u="none" cap="none" strike="noStrike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Énergie </a:t>
            </a: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Eau · Matériaux et autres ressources · Confort et santé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3" name="Google Shape;553;p50"/>
          <p:cNvCxnSpPr/>
          <p:nvPr/>
        </p:nvCxnSpPr>
        <p:spPr>
          <a:xfrm>
            <a:off x="407038" y="9410700"/>
            <a:ext cx="16562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54" name="Google Shape;554;p50"/>
          <p:cNvSpPr txBox="1"/>
          <p:nvPr/>
        </p:nvSpPr>
        <p:spPr>
          <a:xfrm>
            <a:off x="6623820" y="6296450"/>
            <a:ext cx="51558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5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fr-FR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 de production d’énergie sur site</a:t>
            </a:r>
            <a:endParaRPr/>
          </a:p>
          <a:p>
            <a:pPr indent="0" lvl="0" marL="5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1" sz="20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5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fr-FR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Energie renouvelable : chauffage par inserts à pellets</a:t>
            </a:r>
            <a:endParaRPr b="0" i="1" sz="20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5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i="1" sz="2000">
              <a:solidFill>
                <a:srgbClr val="7F7F7F"/>
              </a:solidFill>
            </a:endParaRPr>
          </a:p>
          <a:p>
            <a:pPr indent="0" lvl="0" marL="5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fr-FR" sz="1800">
                <a:solidFill>
                  <a:srgbClr val="7F7F7F"/>
                </a:solidFill>
              </a:rPr>
              <a:t>NOTA</a:t>
            </a:r>
            <a:r>
              <a:rPr i="1" lang="fr-FR" sz="1800">
                <a:solidFill>
                  <a:srgbClr val="7F7F7F"/>
                </a:solidFill>
              </a:rPr>
              <a:t> : ne permet pas d’atteindre Cep -10%</a:t>
            </a:r>
            <a:endParaRPr i="1" sz="1800">
              <a:solidFill>
                <a:srgbClr val="7F7F7F"/>
              </a:solidFill>
            </a:endParaRPr>
          </a:p>
          <a:p>
            <a:pPr indent="0" lvl="0" marL="5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1" sz="20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50"/>
          <p:cNvSpPr txBox="1"/>
          <p:nvPr/>
        </p:nvSpPr>
        <p:spPr>
          <a:xfrm>
            <a:off x="12134846" y="6325001"/>
            <a:ext cx="5266200" cy="22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fr-FR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Espaces à occupation prolongée en premier jour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1" sz="20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fr-FR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Eclairage naturel des circulations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1" sz="20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fr-FR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LED et détection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50"/>
          <p:cNvSpPr txBox="1"/>
          <p:nvPr/>
        </p:nvSpPr>
        <p:spPr>
          <a:xfrm>
            <a:off x="10009413" y="263825"/>
            <a:ext cx="5840211" cy="11429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1" lang="fr-FR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Maison de l’Agriculture Urbaine de la ZAC des Tartres à Stains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p51"/>
          <p:cNvPicPr preferRelativeResize="0"/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10462675" y="3641888"/>
            <a:ext cx="7731400" cy="495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51"/>
          <p:cNvSpPr txBox="1"/>
          <p:nvPr/>
        </p:nvSpPr>
        <p:spPr>
          <a:xfrm>
            <a:off x="-205150" y="489525"/>
            <a:ext cx="10906800" cy="150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b="0" i="0" lang="fr-FR" sz="8800" u="none" cap="none" strike="noStrike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Points forts du projet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51"/>
          <p:cNvSpPr txBox="1"/>
          <p:nvPr/>
        </p:nvSpPr>
        <p:spPr>
          <a:xfrm>
            <a:off x="583775" y="2206525"/>
            <a:ext cx="9335700" cy="73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➔"/>
            </a:pPr>
            <a:r>
              <a:rPr b="0" i="0" lang="fr-FR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Création d’un équipement public de quartier</a:t>
            </a:r>
            <a:endParaRPr sz="3000"/>
          </a:p>
          <a:p>
            <a:pPr indent="-4191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➔"/>
            </a:pPr>
            <a:r>
              <a:rPr b="0" i="0" lang="fr-FR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Valeur culturelle, témoin de l’agriculture urbaine</a:t>
            </a:r>
            <a:endParaRPr sz="3000"/>
          </a:p>
          <a:p>
            <a:pPr indent="-4191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➔"/>
            </a:pPr>
            <a:r>
              <a:rPr b="0" i="0" lang="fr-FR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Conception respectueuse de l’existant (conservation de la maison, des arbres…)</a:t>
            </a:r>
            <a:endParaRPr sz="3000"/>
          </a:p>
          <a:p>
            <a:pPr indent="-4191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➔"/>
            </a:pPr>
            <a:r>
              <a:rPr b="0" i="0" lang="fr-FR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Démarche bioclimatique (orientations, prote</a:t>
            </a:r>
            <a:r>
              <a:rPr lang="fr-FR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ctions solaires, etc…)</a:t>
            </a:r>
            <a:endParaRPr sz="3000"/>
          </a:p>
          <a:p>
            <a:pPr indent="-4191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➔"/>
            </a:pPr>
            <a:r>
              <a:rPr b="0" i="0" lang="fr-FR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Stratégie matériaux bas carbone (biosourcé et réemploi)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191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➔"/>
            </a:pPr>
            <a:r>
              <a:rPr b="0" i="0" lang="fr-FR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Stratégie Low tech (chauffage et ventilation)</a:t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3000"/>
              <a:buFont typeface="Calibri"/>
              <a:buChar char="➔"/>
            </a:pPr>
            <a:r>
              <a:rPr lang="fr-FR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Gestion des EP gravitaire, aérien + réutilisation pour les chasses d’eau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Google Shape;565;p51"/>
          <p:cNvSpPr txBox="1"/>
          <p:nvPr/>
        </p:nvSpPr>
        <p:spPr>
          <a:xfrm>
            <a:off x="10009413" y="263825"/>
            <a:ext cx="5840211" cy="11429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1" lang="fr-FR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Maison de l’Agriculture Urbaine de la ZAC des Tartres à Stains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52"/>
          <p:cNvSpPr txBox="1"/>
          <p:nvPr/>
        </p:nvSpPr>
        <p:spPr>
          <a:xfrm>
            <a:off x="3810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tardos Stencil"/>
              <a:buNone/>
            </a:pPr>
            <a:r>
              <a:rPr b="0" i="0" lang="fr-FR" sz="8800" u="none" cap="none" strike="noStrike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Radar BDF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52"/>
          <p:cNvSpPr txBox="1"/>
          <p:nvPr/>
        </p:nvSpPr>
        <p:spPr>
          <a:xfrm>
            <a:off x="10009413" y="263825"/>
            <a:ext cx="5840211" cy="11429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1" lang="fr-FR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Maison de l’Agriculture Urbaine de la ZAC des Tartres à Stains (93)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3" name="Google Shape;573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9175" y="2872575"/>
            <a:ext cx="7172425" cy="5202425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52"/>
          <p:cNvSpPr txBox="1"/>
          <p:nvPr/>
        </p:nvSpPr>
        <p:spPr>
          <a:xfrm>
            <a:off x="9410450" y="6236675"/>
            <a:ext cx="7576800" cy="26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Nombre de points grille en phase conception : 43,75 points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 Opportunités de hausse : 52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 Risques de baisse : 7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Google Shape;575;p52"/>
          <p:cNvSpPr txBox="1"/>
          <p:nvPr/>
        </p:nvSpPr>
        <p:spPr>
          <a:xfrm>
            <a:off x="9410450" y="2872575"/>
            <a:ext cx="7576800" cy="29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Gestion de projet : 63%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Territoire et site : 51%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Solidaire : 48%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Energie : 39%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Eau : 33%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Matériaux et ressources : 65%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Confort et Santé : 62%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5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582" name="Google Shape;582;p53"/>
          <p:cNvSpPr txBox="1"/>
          <p:nvPr/>
        </p:nvSpPr>
        <p:spPr>
          <a:xfrm>
            <a:off x="7130175" y="425720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b="0" i="0" lang="fr-FR" sz="8800" u="none" cap="none" strike="noStrike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Annexes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54"/>
          <p:cNvSpPr txBox="1"/>
          <p:nvPr/>
        </p:nvSpPr>
        <p:spPr>
          <a:xfrm>
            <a:off x="10009413" y="263825"/>
            <a:ext cx="58401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1" lang="fr-FR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Maison de l’Agriculture Urbaine de la ZAC des Tartres à Stains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54"/>
          <p:cNvSpPr txBox="1"/>
          <p:nvPr/>
        </p:nvSpPr>
        <p:spPr>
          <a:xfrm>
            <a:off x="228600" y="-212437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b="0" i="0" lang="fr-FR" sz="4800" u="none" cap="none" strike="noStrike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Projet</a:t>
            </a:r>
            <a:r>
              <a:rPr lang="fr-FR" sz="4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 Plan R+1</a:t>
            </a:r>
            <a:endParaRPr sz="4800">
              <a:solidFill>
                <a:schemeClr val="dk1"/>
              </a:solidFill>
              <a:latin typeface="Stardos Stencil"/>
              <a:ea typeface="Stardos Stencil"/>
              <a:cs typeface="Stardos Stencil"/>
              <a:sym typeface="Stardos Stencil"/>
            </a:endParaRPr>
          </a:p>
        </p:txBody>
      </p:sp>
      <p:pic>
        <p:nvPicPr>
          <p:cNvPr id="590" name="Google Shape;590;p54"/>
          <p:cNvPicPr preferRelativeResize="0"/>
          <p:nvPr/>
        </p:nvPicPr>
        <p:blipFill rotWithShape="1">
          <a:blip r:embed="rId4">
            <a:alphaModFix/>
          </a:blip>
          <a:srcRect b="8218" l="0" r="40284" t="10328"/>
          <a:stretch/>
        </p:blipFill>
        <p:spPr>
          <a:xfrm>
            <a:off x="1656800" y="1406825"/>
            <a:ext cx="9114450" cy="879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Google Shape;595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55"/>
          <p:cNvSpPr txBox="1"/>
          <p:nvPr/>
        </p:nvSpPr>
        <p:spPr>
          <a:xfrm>
            <a:off x="228600" y="0"/>
            <a:ext cx="9907200" cy="99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625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Calcul du Cep et poêles à bois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55"/>
          <p:cNvSpPr txBox="1"/>
          <p:nvPr/>
        </p:nvSpPr>
        <p:spPr>
          <a:xfrm>
            <a:off x="10009413" y="263825"/>
            <a:ext cx="5840211" cy="11429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1" lang="fr-FR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Maison de l’Agriculture Urbaine de la ZAC des Tartres à Stains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8" name="Google Shape;598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51250" y="2518850"/>
            <a:ext cx="10268450" cy="6169525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55"/>
          <p:cNvSpPr txBox="1"/>
          <p:nvPr/>
        </p:nvSpPr>
        <p:spPr>
          <a:xfrm>
            <a:off x="2948950" y="1772750"/>
            <a:ext cx="4164300" cy="74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3000">
                <a:solidFill>
                  <a:schemeClr val="dk1"/>
                </a:solidFill>
              </a:rPr>
              <a:t>objectifs recherchés</a:t>
            </a:r>
            <a:endParaRPr i="0" sz="3000" u="none" cap="none" strike="noStrike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/>
          <p:nvPr/>
        </p:nvSpPr>
        <p:spPr>
          <a:xfrm>
            <a:off x="304800" y="0"/>
            <a:ext cx="76200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8107"/>
              <a:buFont typeface="Stardos Stencil"/>
              <a:buNone/>
            </a:pPr>
            <a:r>
              <a:rPr b="0" i="0" lang="fr-FR" sz="8800" u="none" cap="none" strike="noStrike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L’équipe du jour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0"/>
          <p:cNvSpPr txBox="1"/>
          <p:nvPr/>
        </p:nvSpPr>
        <p:spPr>
          <a:xfrm>
            <a:off x="2491725" y="7019925"/>
            <a:ext cx="27171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Rezak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Belhadj</a:t>
            </a:r>
            <a:endParaRPr b="0" i="0" sz="2400" u="none" cap="none" strike="noStrike">
              <a:solidFill>
                <a:srgbClr val="C1DF1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C1DF1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fr-FR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SPL Plaine Commune Développement</a:t>
            </a:r>
            <a:endParaRPr b="1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fr-FR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Maîtrise d’ouvrage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8" name="Google Shape;158;p20"/>
          <p:cNvCxnSpPr/>
          <p:nvPr/>
        </p:nvCxnSpPr>
        <p:spPr>
          <a:xfrm>
            <a:off x="2498875" y="6838775"/>
            <a:ext cx="140625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9" name="Google Shape;159;p20"/>
          <p:cNvSpPr txBox="1"/>
          <p:nvPr/>
        </p:nvSpPr>
        <p:spPr>
          <a:xfrm>
            <a:off x="5090638" y="7019925"/>
            <a:ext cx="2891400" cy="30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Monique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Bastos</a:t>
            </a:r>
            <a:endParaRPr b="0" i="0" sz="2400" u="none" cap="none" strike="noStrike">
              <a:solidFill>
                <a:srgbClr val="C1DF1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C1DF1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fr-FR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Modal architecture </a:t>
            </a:r>
            <a:endParaRPr b="1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fr-FR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Architecte mandataire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20"/>
          <p:cNvSpPr txBox="1"/>
          <p:nvPr/>
        </p:nvSpPr>
        <p:spPr>
          <a:xfrm>
            <a:off x="10216097" y="7019925"/>
            <a:ext cx="35373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Agnès</a:t>
            </a:r>
            <a:endParaRPr b="0" i="0" sz="2400" u="none" cap="none" strike="noStrike">
              <a:solidFill>
                <a:srgbClr val="C1DF1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Lahaye</a:t>
            </a:r>
            <a:endParaRPr b="0" i="0" sz="2400" u="none" cap="none" strike="noStrike">
              <a:solidFill>
                <a:srgbClr val="C1DF1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C1DF1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fr-FR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Albert &amp; co</a:t>
            </a:r>
            <a:endParaRPr b="1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fr-FR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Accompagnatrice 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fr-FR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BDF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20"/>
          <p:cNvSpPr txBox="1"/>
          <p:nvPr/>
        </p:nvSpPr>
        <p:spPr>
          <a:xfrm>
            <a:off x="7658872" y="7019925"/>
            <a:ext cx="2654100" cy="30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Naomi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Garay</a:t>
            </a:r>
            <a:endParaRPr b="0" i="0" sz="2400" u="none" cap="none" strike="noStrike">
              <a:solidFill>
                <a:srgbClr val="C1DF1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C1DF1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fr-FR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Modal architecture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fr-FR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Architecte mandataire</a:t>
            </a:r>
            <a:endParaRPr/>
          </a:p>
        </p:txBody>
      </p:sp>
      <p:pic>
        <p:nvPicPr>
          <p:cNvPr id="162" name="Google Shape;162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33243" y="3525325"/>
            <a:ext cx="2167225" cy="2511218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0"/>
          <p:cNvSpPr txBox="1"/>
          <p:nvPr/>
        </p:nvSpPr>
        <p:spPr>
          <a:xfrm>
            <a:off x="10009413" y="263825"/>
            <a:ext cx="5840211" cy="11429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1" lang="fr-FR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Maison de l’Agriculture Urbaine de la ZAC des Tartres à Stains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p20"/>
          <p:cNvPicPr preferRelativeResize="0"/>
          <p:nvPr/>
        </p:nvPicPr>
        <p:blipFill rotWithShape="1">
          <a:blip r:embed="rId5">
            <a:alphaModFix/>
          </a:blip>
          <a:srcRect b="31589" l="16427" r="8558" t="7011"/>
          <a:stretch/>
        </p:blipFill>
        <p:spPr>
          <a:xfrm>
            <a:off x="8147050" y="3525325"/>
            <a:ext cx="2044961" cy="2511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0"/>
          <p:cNvPicPr preferRelativeResize="0"/>
          <p:nvPr/>
        </p:nvPicPr>
        <p:blipFill rotWithShape="1">
          <a:blip r:embed="rId6">
            <a:alphaModFix/>
          </a:blip>
          <a:srcRect b="60654" l="13458" r="50812" t="6631"/>
          <a:stretch/>
        </p:blipFill>
        <p:spPr>
          <a:xfrm>
            <a:off x="5566900" y="3525325"/>
            <a:ext cx="1938898" cy="251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0"/>
          <p:cNvPicPr preferRelativeResize="0"/>
          <p:nvPr/>
        </p:nvPicPr>
        <p:blipFill rotWithShape="1">
          <a:blip r:embed="rId7">
            <a:alphaModFix/>
          </a:blip>
          <a:srcRect b="0" l="0" r="0" t="1787"/>
          <a:stretch/>
        </p:blipFill>
        <p:spPr>
          <a:xfrm>
            <a:off x="3062950" y="3525325"/>
            <a:ext cx="1938901" cy="2511227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0"/>
          <p:cNvSpPr txBox="1"/>
          <p:nvPr/>
        </p:nvSpPr>
        <p:spPr>
          <a:xfrm>
            <a:off x="13000472" y="7019925"/>
            <a:ext cx="3537300" cy="28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C1DF1B"/>
                </a:solidFill>
              </a:rPr>
              <a:t>Isabelle </a:t>
            </a:r>
            <a:endParaRPr sz="2400">
              <a:solidFill>
                <a:srgbClr val="C1DF1B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C1DF1B"/>
                </a:solidFill>
              </a:rPr>
              <a:t>Seck</a:t>
            </a:r>
            <a:endParaRPr b="0" i="0" sz="2400" u="none" cap="none" strike="noStrike">
              <a:solidFill>
                <a:srgbClr val="C1DF1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C1DF1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fr-FR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Albert &amp; co</a:t>
            </a:r>
            <a:endParaRPr b="1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fr-FR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 Fluides E</a:t>
            </a:r>
            <a:r>
              <a:rPr lang="fr-FR" sz="2400">
                <a:solidFill>
                  <a:schemeClr val="dk1"/>
                </a:solidFill>
              </a:rPr>
              <a:t>n</a:t>
            </a:r>
            <a:r>
              <a:rPr b="0" i="0" lang="fr-FR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vironnement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597399" y="3559720"/>
            <a:ext cx="2167225" cy="2476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Google Shape;604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56"/>
          <p:cNvSpPr txBox="1"/>
          <p:nvPr/>
        </p:nvSpPr>
        <p:spPr>
          <a:xfrm>
            <a:off x="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b="0" i="0" lang="fr-FR" sz="8800" u="none" cap="none" strike="noStrike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Projet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57"/>
          <p:cNvSpPr txBox="1"/>
          <p:nvPr/>
        </p:nvSpPr>
        <p:spPr>
          <a:xfrm>
            <a:off x="3592275" y="4257200"/>
            <a:ext cx="106680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0"/>
              <a:buFont typeface="Stardos Stencil"/>
              <a:buNone/>
            </a:pPr>
            <a:r>
              <a:rPr b="0" i="0" lang="fr-FR" sz="9600" u="none" cap="none" strike="noStrike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Slides exemple Ekopolis</a:t>
            </a:r>
            <a:endParaRPr b="0" i="0" sz="9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" name="Google Shape;616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58"/>
          <p:cNvSpPr txBox="1"/>
          <p:nvPr/>
        </p:nvSpPr>
        <p:spPr>
          <a:xfrm>
            <a:off x="457200" y="1609165"/>
            <a:ext cx="50292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fr-FR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Enjeux durables identifiés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58"/>
          <p:cNvSpPr txBox="1"/>
          <p:nvPr/>
        </p:nvSpPr>
        <p:spPr>
          <a:xfrm>
            <a:off x="304800" y="-29125"/>
            <a:ext cx="54489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b="0" i="0" lang="fr-FR" sz="8800" u="none" cap="none" strike="noStrike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Réponses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58"/>
          <p:cNvSpPr txBox="1"/>
          <p:nvPr/>
        </p:nvSpPr>
        <p:spPr>
          <a:xfrm>
            <a:off x="2922677" y="2400300"/>
            <a:ext cx="12442646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Illustration ou texte/bullet-points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1" i="1" sz="36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1" lang="fr-FR" sz="3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Ambitions et valeurs ajoutées en matière architecturale</a:t>
            </a:r>
            <a:endParaRPr b="1" i="1" sz="24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58"/>
          <p:cNvSpPr txBox="1"/>
          <p:nvPr/>
        </p:nvSpPr>
        <p:spPr>
          <a:xfrm>
            <a:off x="4442012" y="4347271"/>
            <a:ext cx="9403976" cy="39395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fr-FR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Exemple 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Enjeu 1 : Dimension esthétique et valeur d’usage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1" sz="28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Noto Sans Symbols"/>
              <a:buChar char="▪"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Valorisation de l’implantation, de l’architecture et des formes existantes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0" i="1" sz="24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Noto Sans Symbols"/>
              <a:buChar char="▪"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Cohérence des choix des couleurs et des matériaux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0" i="1" sz="24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Noto Sans Symbols"/>
              <a:buChar char="▪"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Intégration des éléments architecturaux neufs et existants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0" i="1" sz="24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Noto Sans Symbols"/>
              <a:buChar char="▪"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Pertinence du traitement paysager des espaces extérieurs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0" marL="28575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0" i="1" sz="24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Noto Sans Symbols"/>
              <a:buChar char="▪"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Améliorer le confort intérieur par l’optimisation de l’apport de lumière naturelle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58"/>
          <p:cNvSpPr txBox="1"/>
          <p:nvPr/>
        </p:nvSpPr>
        <p:spPr>
          <a:xfrm>
            <a:off x="2565308" y="8877300"/>
            <a:ext cx="1315738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NB : pour cette diapositive, deux solutions s’offrent à vous :  faire une slide sur l’identité architecturale du projet,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ou bien détailler l’aspect architectural au fil de la présentation.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58"/>
          <p:cNvSpPr txBox="1"/>
          <p:nvPr>
            <p:ph type="title"/>
          </p:nvPr>
        </p:nvSpPr>
        <p:spPr>
          <a:xfrm>
            <a:off x="10010925" y="549725"/>
            <a:ext cx="5914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et Extension du Conservatoire – Ville d’Avray (92) - Phase Conception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lt1"/>
        </a:solidFill>
      </p:bgPr>
    </p:bg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Google Shape;627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59"/>
          <p:cNvSpPr txBox="1"/>
          <p:nvPr/>
        </p:nvSpPr>
        <p:spPr>
          <a:xfrm>
            <a:off x="2209800" y="4762500"/>
            <a:ext cx="138684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fr-FR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Solidaire · Énergie · Eau · Autres ressources · Confort et santé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59"/>
          <p:cNvSpPr txBox="1"/>
          <p:nvPr/>
        </p:nvSpPr>
        <p:spPr>
          <a:xfrm>
            <a:off x="2576067" y="7429500"/>
            <a:ext cx="13135866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NB : Ces thématiques peuvent être traitées 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1" sz="24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-"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Dans l’ordre de votre choix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-"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Simultanément : il est fortement encouragé de faire valoir la prise en compte de plusieurs thématiques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dans une même diapositive, si cela est pertinent </a:t>
            </a:r>
            <a:r>
              <a:rPr b="1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(cf slide suivante)</a:t>
            </a:r>
            <a:endParaRPr b="1" i="1" sz="24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59"/>
          <p:cNvSpPr txBox="1"/>
          <p:nvPr/>
        </p:nvSpPr>
        <p:spPr>
          <a:xfrm>
            <a:off x="457200" y="1609165"/>
            <a:ext cx="51816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fr-FR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 projet au travers des 7 thèmes de la démarche BDF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59"/>
          <p:cNvSpPr txBox="1"/>
          <p:nvPr/>
        </p:nvSpPr>
        <p:spPr>
          <a:xfrm>
            <a:off x="304800" y="-29125"/>
            <a:ext cx="67857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b="0" i="0" lang="fr-FR" sz="8800" u="none" cap="none" strike="noStrike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Présentation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32" name="Google Shape;632;p59"/>
          <p:cNvCxnSpPr/>
          <p:nvPr/>
        </p:nvCxnSpPr>
        <p:spPr>
          <a:xfrm>
            <a:off x="2095500" y="5442410"/>
            <a:ext cx="14097000" cy="0"/>
          </a:xfrm>
          <a:prstGeom prst="straightConnector1">
            <a:avLst/>
          </a:prstGeom>
          <a:noFill/>
          <a:ln cap="flat" cmpd="sng" w="1905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3" name="Google Shape;633;p59"/>
          <p:cNvSpPr txBox="1"/>
          <p:nvPr>
            <p:ph type="title"/>
          </p:nvPr>
        </p:nvSpPr>
        <p:spPr>
          <a:xfrm>
            <a:off x="10010925" y="549725"/>
            <a:ext cx="5914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et Extension du Conservatoire – Ville d’Avray (92) - Phase Conception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C1DF1B"/>
        </a:solidFill>
      </p:bgPr>
    </p:bg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Google Shape;638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9" name="Google Shape;639;p60"/>
          <p:cNvGrpSpPr/>
          <p:nvPr/>
        </p:nvGrpSpPr>
        <p:grpSpPr>
          <a:xfrm>
            <a:off x="3314840" y="1866998"/>
            <a:ext cx="11659111" cy="7467813"/>
            <a:chOff x="2819400" y="2933700"/>
            <a:chExt cx="10263302" cy="6400800"/>
          </a:xfrm>
        </p:grpSpPr>
        <p:sp>
          <p:nvSpPr>
            <p:cNvPr id="640" name="Google Shape;640;p60"/>
            <p:cNvSpPr/>
            <p:nvPr/>
          </p:nvSpPr>
          <p:spPr>
            <a:xfrm>
              <a:off x="2819400" y="2933700"/>
              <a:ext cx="10263302" cy="6400800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641;p60"/>
            <p:cNvSpPr txBox="1"/>
            <p:nvPr/>
          </p:nvSpPr>
          <p:spPr>
            <a:xfrm>
              <a:off x="3054181" y="8865735"/>
              <a:ext cx="8519100" cy="29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fr-FR" sz="1600" u="none" cap="none" strike="noStrike">
                  <a:solidFill>
                    <a:srgbClr val="C1DF1B"/>
                  </a:solidFill>
                  <a:latin typeface="Arial"/>
                  <a:ea typeface="Arial"/>
                  <a:cs typeface="Arial"/>
                  <a:sym typeface="Arial"/>
                </a:rPr>
                <a:t>Gestion de projet · Territoire et site · Solidaire · Énergie · Eau · </a:t>
              </a:r>
              <a:r>
                <a:rPr b="1" i="0" lang="fr-FR" sz="1600" u="none" cap="none" strike="noStrike">
                  <a:solidFill>
                    <a:schemeClr val="lt1"/>
                  </a:solidFill>
                  <a:highlight>
                    <a:srgbClr val="C1DF1B"/>
                  </a:highlight>
                  <a:latin typeface="Arial"/>
                  <a:ea typeface="Arial"/>
                  <a:cs typeface="Arial"/>
                  <a:sym typeface="Arial"/>
                </a:rPr>
                <a:t> Matériaux et autres ressources · Confort et santé 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42" name="Google Shape;642;p60"/>
          <p:cNvSpPr txBox="1"/>
          <p:nvPr/>
        </p:nvSpPr>
        <p:spPr>
          <a:xfrm>
            <a:off x="3314700" y="928926"/>
            <a:ext cx="73152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1" lang="fr-FR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Exemple de slide multi-thématiques</a:t>
            </a:r>
            <a:endParaRPr b="0" i="1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3" name="Google Shape;643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73200" y="2019300"/>
            <a:ext cx="609600" cy="273934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60"/>
          <p:cNvSpPr txBox="1"/>
          <p:nvPr/>
        </p:nvSpPr>
        <p:spPr>
          <a:xfrm>
            <a:off x="10820400" y="2019300"/>
            <a:ext cx="35052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fr-FR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Groupe scolaire Simone Veil – Rosny-sous-Bois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60"/>
          <p:cNvSpPr txBox="1"/>
          <p:nvPr/>
        </p:nvSpPr>
        <p:spPr>
          <a:xfrm>
            <a:off x="3617259" y="2327077"/>
            <a:ext cx="6096000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fr-FR" sz="32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Des </a:t>
            </a:r>
            <a:r>
              <a:rPr b="0" i="0" lang="fr-FR" sz="3200" u="sng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matériaux</a:t>
            </a:r>
            <a:r>
              <a:rPr b="0" i="0" lang="fr-FR" sz="32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au service du </a:t>
            </a:r>
            <a:r>
              <a:rPr b="0" i="0" lang="fr-FR" sz="3200" u="sng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confort </a:t>
            </a:r>
            <a:r>
              <a:rPr b="0" i="0" lang="fr-FR" sz="32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et de la </a:t>
            </a:r>
            <a:r>
              <a:rPr b="0" i="0" lang="fr-FR" sz="3200" u="sng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santé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6" name="Google Shape;646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86400" y="4014006"/>
            <a:ext cx="3675253" cy="16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90626" y="3973086"/>
            <a:ext cx="3729902" cy="1670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6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86400" y="5769777"/>
            <a:ext cx="3675841" cy="16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6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296400" y="5758815"/>
            <a:ext cx="3724128" cy="1670685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60"/>
          <p:cNvSpPr txBox="1"/>
          <p:nvPr/>
        </p:nvSpPr>
        <p:spPr>
          <a:xfrm>
            <a:off x="12788417" y="7987761"/>
            <a:ext cx="3324372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Les deux thématiques de la grille concernées sont valorisées ainsi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51" name="Google Shape;651;p60"/>
          <p:cNvCxnSpPr/>
          <p:nvPr/>
        </p:nvCxnSpPr>
        <p:spPr>
          <a:xfrm flipH="1" rot="10800000">
            <a:off x="11932024" y="8191497"/>
            <a:ext cx="717300" cy="4536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C1DF1B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52" name="Google Shape;652;p60"/>
          <p:cNvSpPr txBox="1"/>
          <p:nvPr/>
        </p:nvSpPr>
        <p:spPr>
          <a:xfrm>
            <a:off x="5486400" y="7550899"/>
            <a:ext cx="707549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fr-FR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NB : chaque image doit être légendée ou commentée et comporter un copyright.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Google Shape;658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61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50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1" lang="fr-FR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0" name="Google Shape;660;p61"/>
          <p:cNvPicPr preferRelativeResize="0"/>
          <p:nvPr/>
        </p:nvPicPr>
        <p:blipFill rotWithShape="1">
          <a:blip r:embed="rId4">
            <a:alphaModFix/>
          </a:blip>
          <a:srcRect b="34" l="88" r="-88" t="16009"/>
          <a:stretch/>
        </p:blipFill>
        <p:spPr>
          <a:xfrm>
            <a:off x="-3" y="6823913"/>
            <a:ext cx="9144001" cy="3489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61"/>
          <p:cNvPicPr preferRelativeResize="0"/>
          <p:nvPr/>
        </p:nvPicPr>
        <p:blipFill rotWithShape="1">
          <a:blip r:embed="rId5">
            <a:alphaModFix/>
          </a:blip>
          <a:srcRect b="8072" l="0" r="0" t="7975"/>
          <a:stretch/>
        </p:blipFill>
        <p:spPr>
          <a:xfrm>
            <a:off x="-2" y="3406943"/>
            <a:ext cx="9144001" cy="3438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61"/>
          <p:cNvPicPr preferRelativeResize="0"/>
          <p:nvPr/>
        </p:nvPicPr>
        <p:blipFill rotWithShape="1">
          <a:blip r:embed="rId6">
            <a:alphaModFix/>
          </a:blip>
          <a:srcRect b="0" l="0" r="0" t="15851"/>
          <a:stretch/>
        </p:blipFill>
        <p:spPr>
          <a:xfrm>
            <a:off x="0" y="-14037"/>
            <a:ext cx="9144000" cy="3438526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61"/>
          <p:cNvSpPr txBox="1"/>
          <p:nvPr/>
        </p:nvSpPr>
        <p:spPr>
          <a:xfrm>
            <a:off x="14097000" y="8724900"/>
            <a:ext cx="36034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fr-FR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Gestion de projet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64" name="Google Shape;664;p61"/>
          <p:cNvCxnSpPr/>
          <p:nvPr/>
        </p:nvCxnSpPr>
        <p:spPr>
          <a:xfrm>
            <a:off x="13944600" y="9563100"/>
            <a:ext cx="3755846" cy="0"/>
          </a:xfrm>
          <a:prstGeom prst="straightConnector1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665" name="Google Shape;665;p61"/>
          <p:cNvPicPr preferRelativeResize="0"/>
          <p:nvPr/>
        </p:nvPicPr>
        <p:blipFill rotWithShape="1">
          <a:blip r:embed="rId7">
            <a:alphaModFix/>
          </a:blip>
          <a:srcRect b="232" l="30123" r="10618" t="-232"/>
          <a:stretch/>
        </p:blipFill>
        <p:spPr>
          <a:xfrm>
            <a:off x="-3" y="-38094"/>
            <a:ext cx="9144001" cy="1035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" name="Google Shape;670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62"/>
          <p:cNvSpPr txBox="1"/>
          <p:nvPr/>
        </p:nvSpPr>
        <p:spPr>
          <a:xfrm>
            <a:off x="3916787" y="2235011"/>
            <a:ext cx="11083573" cy="61863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Quelques lignes relatant les dispositions prises dans la gestion de projet précisant l’implication de tous les acteurs.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1" sz="28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 ce sujet, avez-vous invité tous les partenaires à la Commission ? Avez-vous soumis ce document à l’ensemble des acteurs concernés 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1" sz="28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Indiquer  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Le déroulé de la consultation et ses modalités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La concertation/participation éventuelle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Le groupement de MOE (schéma d’intro possible ici aussi)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Le cout global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Les compétences et expériences des acteurs (MOA et MOE) en matière de bâtiments durables,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L’anticipation du chantier et de l’exploitation</a:t>
            </a:r>
            <a:endParaRPr b="0" i="1" sz="24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1" sz="28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N’hésitez pas à mettre en avant les bonnes pratiques 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62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50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1" lang="fr-FR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b="0" i="1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62"/>
          <p:cNvSpPr txBox="1"/>
          <p:nvPr/>
        </p:nvSpPr>
        <p:spPr>
          <a:xfrm>
            <a:off x="304800" y="9410700"/>
            <a:ext cx="13258800" cy="702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b="1" i="0" lang="fr-FR" sz="2400" u="none" cap="none" strike="noStrike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Gestion de projet </a:t>
            </a:r>
            <a:r>
              <a:rPr b="1" i="0" lang="fr-FR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 Territoire et site · Solidaire · Énergie · Eau · Matériaux et autres ressources · Confort et santé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74" name="Google Shape;674;p62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75" name="Google Shape;675;p62"/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fr-FR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en gras la ou les thématiques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fr-FR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dont il est question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" name="Google Shape;680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63"/>
          <p:cNvSpPr/>
          <p:nvPr/>
        </p:nvSpPr>
        <p:spPr>
          <a:xfrm>
            <a:off x="896471" y="2190750"/>
            <a:ext cx="8009965" cy="59055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2" name="Google Shape;682;p63"/>
          <p:cNvSpPr/>
          <p:nvPr/>
        </p:nvSpPr>
        <p:spPr>
          <a:xfrm>
            <a:off x="9372600" y="2190750"/>
            <a:ext cx="8009965" cy="59055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Google Shape;683;p63"/>
          <p:cNvSpPr txBox="1"/>
          <p:nvPr/>
        </p:nvSpPr>
        <p:spPr>
          <a:xfrm>
            <a:off x="3377453" y="4341638"/>
            <a:ext cx="30480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Illustration ou texte/bullet point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63"/>
          <p:cNvSpPr txBox="1"/>
          <p:nvPr/>
        </p:nvSpPr>
        <p:spPr>
          <a:xfrm>
            <a:off x="11853582" y="4312503"/>
            <a:ext cx="30480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Illustration ou texte/bullet point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63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50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1" lang="fr-FR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b="0" i="1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63"/>
          <p:cNvSpPr txBox="1"/>
          <p:nvPr/>
        </p:nvSpPr>
        <p:spPr>
          <a:xfrm>
            <a:off x="304800" y="9410700"/>
            <a:ext cx="13258800" cy="702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b="1" i="0" lang="fr-FR" sz="2400" u="none" cap="none" strike="noStrike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Gestion de projet </a:t>
            </a:r>
            <a:r>
              <a:rPr b="1" i="0" lang="fr-FR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 Territoire et site · Solidaire · Énergie · Eau · Matériaux et autres ressources · Confort et santé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87" name="Google Shape;687;p63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88" name="Google Shape;688;p63"/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fr-FR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en gras la ou les thématiques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fr-FR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dont il est question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3" name="Google Shape;693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p64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50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1" lang="fr-FR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64"/>
          <p:cNvSpPr txBox="1"/>
          <p:nvPr/>
        </p:nvSpPr>
        <p:spPr>
          <a:xfrm>
            <a:off x="10537646" y="8724900"/>
            <a:ext cx="7162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fr-FR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Territoire et site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96" name="Google Shape;696;p64"/>
          <p:cNvCxnSpPr/>
          <p:nvPr/>
        </p:nvCxnSpPr>
        <p:spPr>
          <a:xfrm>
            <a:off x="14020800" y="9563100"/>
            <a:ext cx="3679646" cy="0"/>
          </a:xfrm>
          <a:prstGeom prst="straightConnector1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697" name="Google Shape;697;p64"/>
          <p:cNvPicPr preferRelativeResize="0"/>
          <p:nvPr/>
        </p:nvPicPr>
        <p:blipFill rotWithShape="1">
          <a:blip r:embed="rId4">
            <a:alphaModFix/>
          </a:blip>
          <a:srcRect b="152" l="6653" r="4623" t="-152"/>
          <a:stretch/>
        </p:blipFill>
        <p:spPr>
          <a:xfrm>
            <a:off x="-17585" y="-32485"/>
            <a:ext cx="9143998" cy="10327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2" name="Google Shape;702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65"/>
          <p:cNvSpPr txBox="1"/>
          <p:nvPr/>
        </p:nvSpPr>
        <p:spPr>
          <a:xfrm>
            <a:off x="3695700" y="2942897"/>
            <a:ext cx="10896600" cy="4462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Quelques éléments relatant les dispositions prises dans le thème Territoire et site 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1" sz="28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Noto Sans Symbols"/>
              <a:buChar char="▪"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Participation à l’aménagement du territoire et réponses aux solutions aux problématiques locales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Noto Sans Symbols"/>
              <a:buChar char="▪"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Les risques et nuisances (subies et créées)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Noto Sans Symbols"/>
              <a:buChar char="▪"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Le projet paysager et le lien avec la gestion des EP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Noto Sans Symbols"/>
              <a:buChar char="▪"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Construire avec le vivant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Noto Sans Symbols"/>
              <a:buChar char="▪"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La prise en compte et la réponse au phénomène d’ICU  + lien avec l’eau 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1" sz="28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N’hésitez pas à mettre en avant les bonnes pratiques 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65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50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1" lang="fr-FR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b="0" i="1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65"/>
          <p:cNvSpPr txBox="1"/>
          <p:nvPr/>
        </p:nvSpPr>
        <p:spPr>
          <a:xfrm>
            <a:off x="304800" y="9410700"/>
            <a:ext cx="13258800" cy="702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ct val="100000"/>
              <a:buFont typeface="Arial"/>
              <a:buNone/>
            </a:pP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</a:t>
            </a:r>
            <a:r>
              <a:rPr b="1" i="0" lang="fr-FR" sz="2400" u="none" cap="none" strike="noStrike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Territoire et site </a:t>
            </a:r>
            <a:r>
              <a:rPr b="1" i="0" lang="fr-FR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Solidaire · Énergie · Eau · Matériaux et autres ressources · Confort et santé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6" name="Google Shape;706;p65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07" name="Google Shape;707;p65"/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fr-FR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en gras la ou les thématiques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fr-FR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dont il est question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1"/>
          <p:cNvSpPr txBox="1"/>
          <p:nvPr/>
        </p:nvSpPr>
        <p:spPr>
          <a:xfrm>
            <a:off x="10009413" y="263825"/>
            <a:ext cx="5840211" cy="11429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1" lang="fr-FR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Maison de l’Agriculture Urbaine de la ZAC des Tartres à Stains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" name="Google Shape;17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1"/>
          <p:cNvSpPr txBox="1"/>
          <p:nvPr/>
        </p:nvSpPr>
        <p:spPr>
          <a:xfrm>
            <a:off x="228600" y="0"/>
            <a:ext cx="7010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8107"/>
              <a:buFont typeface="Stardos Stencil"/>
              <a:buNone/>
            </a:pPr>
            <a:r>
              <a:rPr b="0" i="0" lang="fr-FR" sz="8800" u="none" cap="none" strike="noStrike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L’équipe projet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21"/>
          <p:cNvSpPr/>
          <p:nvPr/>
        </p:nvSpPr>
        <p:spPr>
          <a:xfrm>
            <a:off x="6270178" y="3945274"/>
            <a:ext cx="1981200" cy="19812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1"/>
          <p:cNvSpPr/>
          <p:nvPr/>
        </p:nvSpPr>
        <p:spPr>
          <a:xfrm>
            <a:off x="7957464" y="5012075"/>
            <a:ext cx="1981200" cy="19812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4AAC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1"/>
          <p:cNvSpPr txBox="1"/>
          <p:nvPr/>
        </p:nvSpPr>
        <p:spPr>
          <a:xfrm>
            <a:off x="8317009" y="6010550"/>
            <a:ext cx="12621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Monique Bastos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1"/>
          <p:cNvSpPr/>
          <p:nvPr/>
        </p:nvSpPr>
        <p:spPr>
          <a:xfrm>
            <a:off x="6270178" y="6155075"/>
            <a:ext cx="1981200" cy="19812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1"/>
          <p:cNvSpPr/>
          <p:nvPr/>
        </p:nvSpPr>
        <p:spPr>
          <a:xfrm>
            <a:off x="9644750" y="3901732"/>
            <a:ext cx="1981200" cy="19812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3B448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21"/>
          <p:cNvSpPr txBox="1"/>
          <p:nvPr/>
        </p:nvSpPr>
        <p:spPr>
          <a:xfrm>
            <a:off x="10023325" y="4971275"/>
            <a:ext cx="1376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>
                <a:solidFill>
                  <a:schemeClr val="dk1"/>
                </a:solidFill>
              </a:rPr>
              <a:t>Mathieu Maillebouis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1"/>
          <p:cNvSpPr/>
          <p:nvPr/>
        </p:nvSpPr>
        <p:spPr>
          <a:xfrm>
            <a:off x="9644750" y="6111533"/>
            <a:ext cx="1981200" cy="19812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3B448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21"/>
          <p:cNvSpPr txBox="1"/>
          <p:nvPr/>
        </p:nvSpPr>
        <p:spPr>
          <a:xfrm>
            <a:off x="10100673" y="7355672"/>
            <a:ext cx="1013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>
                <a:solidFill>
                  <a:schemeClr val="dk1"/>
                </a:solidFill>
              </a:rPr>
              <a:t>Marc Venot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21"/>
          <p:cNvSpPr/>
          <p:nvPr/>
        </p:nvSpPr>
        <p:spPr>
          <a:xfrm>
            <a:off x="4593778" y="2878475"/>
            <a:ext cx="1981200" cy="19812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21"/>
          <p:cNvSpPr txBox="1"/>
          <p:nvPr/>
        </p:nvSpPr>
        <p:spPr>
          <a:xfrm>
            <a:off x="4575050" y="3291300"/>
            <a:ext cx="1999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Plaine Commune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fr-FR" sz="1800">
                <a:solidFill>
                  <a:schemeClr val="dk1"/>
                </a:solidFill>
              </a:rPr>
              <a:t>Développement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186" name="Google Shape;186;p21"/>
          <p:cNvSpPr/>
          <p:nvPr/>
        </p:nvSpPr>
        <p:spPr>
          <a:xfrm>
            <a:off x="4575038" y="5088276"/>
            <a:ext cx="1981200" cy="19812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1"/>
          <p:cNvSpPr txBox="1"/>
          <p:nvPr/>
        </p:nvSpPr>
        <p:spPr>
          <a:xfrm>
            <a:off x="5119924" y="2998195"/>
            <a:ext cx="1013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21"/>
          <p:cNvSpPr txBox="1"/>
          <p:nvPr/>
        </p:nvSpPr>
        <p:spPr>
          <a:xfrm>
            <a:off x="8235100" y="5088275"/>
            <a:ext cx="1376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Architecte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Mandataire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MODAL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21"/>
          <p:cNvSpPr txBox="1"/>
          <p:nvPr/>
        </p:nvSpPr>
        <p:spPr>
          <a:xfrm>
            <a:off x="9894045" y="4275929"/>
            <a:ext cx="1523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Economiste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fr-FR" sz="1800">
                <a:solidFill>
                  <a:schemeClr val="dk1"/>
                </a:solidFill>
              </a:rPr>
              <a:t>CME BTP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21"/>
          <p:cNvSpPr txBox="1"/>
          <p:nvPr/>
        </p:nvSpPr>
        <p:spPr>
          <a:xfrm>
            <a:off x="9720925" y="6334788"/>
            <a:ext cx="1981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 Structure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fr-FR" sz="1800">
                <a:solidFill>
                  <a:schemeClr val="dk1"/>
                </a:solidFill>
              </a:rPr>
              <a:t>Vedia </a:t>
            </a:r>
            <a:endParaRPr b="1" sz="1800"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fr-FR" sz="1800">
                <a:solidFill>
                  <a:schemeClr val="dk1"/>
                </a:solidFill>
              </a:rPr>
              <a:t>Ingénierie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21"/>
          <p:cNvSpPr/>
          <p:nvPr/>
        </p:nvSpPr>
        <p:spPr>
          <a:xfrm>
            <a:off x="7957464" y="7221875"/>
            <a:ext cx="1981200" cy="19812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4AAC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21"/>
          <p:cNvSpPr/>
          <p:nvPr/>
        </p:nvSpPr>
        <p:spPr>
          <a:xfrm>
            <a:off x="11342950" y="2954658"/>
            <a:ext cx="1981200" cy="19812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3B448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21"/>
          <p:cNvSpPr txBox="1"/>
          <p:nvPr/>
        </p:nvSpPr>
        <p:spPr>
          <a:xfrm>
            <a:off x="11798875" y="4198800"/>
            <a:ext cx="1157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Agnès Lahaye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1"/>
          <p:cNvSpPr txBox="1"/>
          <p:nvPr/>
        </p:nvSpPr>
        <p:spPr>
          <a:xfrm>
            <a:off x="11342925" y="2998200"/>
            <a:ext cx="19812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 Environnement Thermique CVC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Albert &amp; co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21"/>
          <p:cNvSpPr txBox="1"/>
          <p:nvPr/>
        </p:nvSpPr>
        <p:spPr>
          <a:xfrm>
            <a:off x="6400975" y="5062000"/>
            <a:ext cx="1698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Green Building</a:t>
            </a:r>
            <a:r>
              <a:rPr b="0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21"/>
          <p:cNvSpPr txBox="1"/>
          <p:nvPr/>
        </p:nvSpPr>
        <p:spPr>
          <a:xfrm>
            <a:off x="6418925" y="4328238"/>
            <a:ext cx="1793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AMO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>
                <a:solidFill>
                  <a:schemeClr val="dk1"/>
                </a:solidFill>
              </a:rPr>
              <a:t>Environnement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97" name="Google Shape;197;p21"/>
          <p:cNvSpPr txBox="1"/>
          <p:nvPr/>
        </p:nvSpPr>
        <p:spPr>
          <a:xfrm>
            <a:off x="6372125" y="7450475"/>
            <a:ext cx="1734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SOCOTEC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21"/>
          <p:cNvSpPr txBox="1"/>
          <p:nvPr/>
        </p:nvSpPr>
        <p:spPr>
          <a:xfrm>
            <a:off x="6400975" y="6334788"/>
            <a:ext cx="1698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AMO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>
                <a:solidFill>
                  <a:schemeClr val="dk1"/>
                </a:solidFill>
              </a:rPr>
              <a:t>Bureau de contrôle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99" name="Google Shape;199;p21"/>
          <p:cNvSpPr/>
          <p:nvPr/>
        </p:nvSpPr>
        <p:spPr>
          <a:xfrm>
            <a:off x="4572003" y="7293275"/>
            <a:ext cx="1981200" cy="19812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21"/>
          <p:cNvSpPr txBox="1"/>
          <p:nvPr/>
        </p:nvSpPr>
        <p:spPr>
          <a:xfrm>
            <a:off x="8317009" y="8297812"/>
            <a:ext cx="12621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Naomi Garay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21"/>
          <p:cNvSpPr txBox="1"/>
          <p:nvPr/>
        </p:nvSpPr>
        <p:spPr>
          <a:xfrm>
            <a:off x="8235100" y="7375537"/>
            <a:ext cx="1376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Architecte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Mandataire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MODAL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1"/>
          <p:cNvSpPr/>
          <p:nvPr/>
        </p:nvSpPr>
        <p:spPr>
          <a:xfrm>
            <a:off x="11321150" y="5030650"/>
            <a:ext cx="1981200" cy="19812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3B448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21"/>
          <p:cNvSpPr txBox="1"/>
          <p:nvPr/>
        </p:nvSpPr>
        <p:spPr>
          <a:xfrm>
            <a:off x="11779750" y="6100193"/>
            <a:ext cx="1157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>
                <a:solidFill>
                  <a:schemeClr val="dk1"/>
                </a:solidFill>
              </a:rPr>
              <a:t>Antoine Duval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21"/>
          <p:cNvSpPr txBox="1"/>
          <p:nvPr/>
        </p:nvSpPr>
        <p:spPr>
          <a:xfrm>
            <a:off x="11570445" y="5173685"/>
            <a:ext cx="1523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 Electricité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fr-FR" sz="1800">
                <a:solidFill>
                  <a:schemeClr val="dk1"/>
                </a:solidFill>
              </a:rPr>
              <a:t>CORETUDE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21"/>
          <p:cNvSpPr txBox="1"/>
          <p:nvPr/>
        </p:nvSpPr>
        <p:spPr>
          <a:xfrm>
            <a:off x="4763900" y="6286613"/>
            <a:ext cx="1734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fr-FR" sz="1800">
                <a:solidFill>
                  <a:schemeClr val="dk1"/>
                </a:solidFill>
              </a:rPr>
              <a:t>DEGOUY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21"/>
          <p:cNvSpPr txBox="1"/>
          <p:nvPr/>
        </p:nvSpPr>
        <p:spPr>
          <a:xfrm>
            <a:off x="4716550" y="5331525"/>
            <a:ext cx="1698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AMO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>
                <a:solidFill>
                  <a:schemeClr val="dk1"/>
                </a:solidFill>
              </a:rPr>
              <a:t>CSPS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07" name="Google Shape;207;p21"/>
          <p:cNvSpPr txBox="1"/>
          <p:nvPr/>
        </p:nvSpPr>
        <p:spPr>
          <a:xfrm>
            <a:off x="4575050" y="8237125"/>
            <a:ext cx="1999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Plaine Commune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208" name="Google Shape;208;p21"/>
          <p:cNvSpPr txBox="1"/>
          <p:nvPr/>
        </p:nvSpPr>
        <p:spPr>
          <a:xfrm>
            <a:off x="4938575" y="7679075"/>
            <a:ext cx="1376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>
                <a:solidFill>
                  <a:schemeClr val="dk1"/>
                </a:solidFill>
              </a:rPr>
              <a:t>Collectivité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21"/>
          <p:cNvSpPr txBox="1"/>
          <p:nvPr/>
        </p:nvSpPr>
        <p:spPr>
          <a:xfrm>
            <a:off x="4869495" y="4173029"/>
            <a:ext cx="1523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>
                <a:solidFill>
                  <a:schemeClr val="dk1"/>
                </a:solidFill>
              </a:rPr>
              <a:t>Rezak Belhadj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" name="Google Shape;712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66"/>
          <p:cNvSpPr txBox="1"/>
          <p:nvPr/>
        </p:nvSpPr>
        <p:spPr>
          <a:xfrm>
            <a:off x="-10223700" y="6191575"/>
            <a:ext cx="10896600" cy="29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Votre approche de l’îlot de chaleur urbain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1" sz="28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Noto Sans Symbols"/>
              <a:buChar char="▪"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La situation existante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Noto Sans Symbols"/>
              <a:buChar char="▪"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Les dispositions architecturales, paysagères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Noto Sans Symbols"/>
              <a:buChar char="▪"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Vers un îlot de fraîcheur 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1" sz="28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N’hésitez pas à mettre en avant les bonnes pratiques 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66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50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1" lang="fr-FR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b="0" i="1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66"/>
          <p:cNvSpPr txBox="1"/>
          <p:nvPr/>
        </p:nvSpPr>
        <p:spPr>
          <a:xfrm>
            <a:off x="304800" y="9410700"/>
            <a:ext cx="13258800" cy="702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ct val="100000"/>
              <a:buFont typeface="Arial"/>
              <a:buNone/>
            </a:pP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</a:t>
            </a:r>
            <a:r>
              <a:rPr b="1" i="0" lang="fr-FR" sz="2400" u="none" cap="none" strike="noStrike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Territoire et site </a:t>
            </a:r>
            <a:r>
              <a:rPr b="1" i="0" lang="fr-FR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Solidaire · Énergie · Eau · Matériaux et autres ressources · Confort et santé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16" name="Google Shape;716;p66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17" name="Google Shape;717;p66"/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fr-FR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en gras la ou les thématiques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fr-FR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dont il est question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8" name="Google Shape;718;p66"/>
          <p:cNvPicPr preferRelativeResize="0"/>
          <p:nvPr/>
        </p:nvPicPr>
        <p:blipFill rotWithShape="1">
          <a:blip r:embed="rId4">
            <a:alphaModFix/>
          </a:blip>
          <a:srcRect b="21573" l="0" r="0" t="0"/>
          <a:stretch/>
        </p:blipFill>
        <p:spPr>
          <a:xfrm>
            <a:off x="260775" y="142900"/>
            <a:ext cx="7414299" cy="401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66"/>
          <p:cNvPicPr preferRelativeResize="0"/>
          <p:nvPr/>
        </p:nvPicPr>
        <p:blipFill rotWithShape="1">
          <a:blip r:embed="rId5">
            <a:alphaModFix/>
          </a:blip>
          <a:srcRect b="0" l="0" r="13247" t="0"/>
          <a:stretch/>
        </p:blipFill>
        <p:spPr>
          <a:xfrm>
            <a:off x="8932500" y="1181100"/>
            <a:ext cx="5971519" cy="3734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20" name="Google Shape;720;p66"/>
          <p:cNvPicPr preferRelativeResize="0"/>
          <p:nvPr/>
        </p:nvPicPr>
        <p:blipFill rotWithShape="1">
          <a:blip r:embed="rId6">
            <a:alphaModFix/>
          </a:blip>
          <a:srcRect b="0" l="0" r="13820" t="0"/>
          <a:stretch/>
        </p:blipFill>
        <p:spPr>
          <a:xfrm>
            <a:off x="782800" y="4588775"/>
            <a:ext cx="6526492" cy="452719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21" name="Google Shape;721;p66"/>
          <p:cNvPicPr preferRelativeResize="0"/>
          <p:nvPr/>
        </p:nvPicPr>
        <p:blipFill rotWithShape="1">
          <a:blip r:embed="rId7">
            <a:alphaModFix/>
          </a:blip>
          <a:srcRect b="0" l="0" r="13247" t="0"/>
          <a:stretch/>
        </p:blipFill>
        <p:spPr>
          <a:xfrm>
            <a:off x="8932500" y="5285050"/>
            <a:ext cx="5971525" cy="3830917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6" name="Google Shape;726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67"/>
          <p:cNvSpPr txBox="1"/>
          <p:nvPr/>
        </p:nvSpPr>
        <p:spPr>
          <a:xfrm>
            <a:off x="3695700" y="3314700"/>
            <a:ext cx="10896600" cy="29238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Votre approche de la mobilité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1" sz="28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Noto Sans Symbols"/>
              <a:buChar char="▪"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La mobilité sur la parcelle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Noto Sans Symbols"/>
              <a:buChar char="▪"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Le parking ou son absence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Noto Sans Symbols"/>
              <a:buChar char="▪"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L’accès au site (TC et mobilités douces)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1" sz="28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N’hésitez pas à mettre en avant les bonnes pratiques 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67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50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1" lang="fr-FR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b="0" i="1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67"/>
          <p:cNvSpPr txBox="1"/>
          <p:nvPr/>
        </p:nvSpPr>
        <p:spPr>
          <a:xfrm>
            <a:off x="304800" y="9410700"/>
            <a:ext cx="13258800" cy="702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ct val="100000"/>
              <a:buFont typeface="Arial"/>
              <a:buNone/>
            </a:pP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</a:t>
            </a:r>
            <a:r>
              <a:rPr b="1" i="0" lang="fr-FR" sz="2400" u="none" cap="none" strike="noStrike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Territoire et site </a:t>
            </a:r>
            <a:r>
              <a:rPr b="1" i="0" lang="fr-FR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Solidaire · Énergie · Eau · Matériaux et autres ressources · Confort et santé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0" name="Google Shape;730;p67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31" name="Google Shape;731;p67"/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fr-FR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en gras la ou les thématiques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fr-FR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dont il est question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" name="Google Shape;736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68"/>
          <p:cNvSpPr/>
          <p:nvPr/>
        </p:nvSpPr>
        <p:spPr>
          <a:xfrm>
            <a:off x="896471" y="2190750"/>
            <a:ext cx="8009965" cy="59055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8" name="Google Shape;738;p68"/>
          <p:cNvSpPr/>
          <p:nvPr/>
        </p:nvSpPr>
        <p:spPr>
          <a:xfrm>
            <a:off x="9372600" y="2190750"/>
            <a:ext cx="8009965" cy="59055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9" name="Google Shape;739;p68"/>
          <p:cNvSpPr txBox="1"/>
          <p:nvPr/>
        </p:nvSpPr>
        <p:spPr>
          <a:xfrm>
            <a:off x="3377453" y="4341638"/>
            <a:ext cx="30480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Illustration ou texte/bullet point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68"/>
          <p:cNvSpPr txBox="1"/>
          <p:nvPr/>
        </p:nvSpPr>
        <p:spPr>
          <a:xfrm>
            <a:off x="11853582" y="4312503"/>
            <a:ext cx="30480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Illustration ou texte/bullet point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68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50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1" lang="fr-FR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b="0" i="1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p68"/>
          <p:cNvSpPr txBox="1"/>
          <p:nvPr/>
        </p:nvSpPr>
        <p:spPr>
          <a:xfrm>
            <a:off x="304800" y="9410700"/>
            <a:ext cx="13258800" cy="702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ct val="100000"/>
              <a:buFont typeface="Arial"/>
              <a:buNone/>
            </a:pP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</a:t>
            </a:r>
            <a:r>
              <a:rPr b="1" i="0" lang="fr-FR" sz="2400" u="none" cap="none" strike="noStrike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Territoire et site </a:t>
            </a:r>
            <a:r>
              <a:rPr b="1" i="0" lang="fr-FR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Solidaire · Énergie · Eau · Matériaux et autres ressources · Confort et santé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43" name="Google Shape;743;p68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44" name="Google Shape;744;p68"/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fr-FR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en gras la ou les thématiques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fr-FR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dont il est question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9" name="Google Shape;749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750" name="Google Shape;750;p69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50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1" lang="fr-FR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69"/>
          <p:cNvSpPr txBox="1"/>
          <p:nvPr/>
        </p:nvSpPr>
        <p:spPr>
          <a:xfrm>
            <a:off x="15163800" y="8724900"/>
            <a:ext cx="25366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fr-FR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Solidaire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52" name="Google Shape;752;p69"/>
          <p:cNvCxnSpPr/>
          <p:nvPr/>
        </p:nvCxnSpPr>
        <p:spPr>
          <a:xfrm>
            <a:off x="15621000" y="9563100"/>
            <a:ext cx="2079446" cy="0"/>
          </a:xfrm>
          <a:prstGeom prst="straightConnector1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53" name="Google Shape;753;p69"/>
          <p:cNvPicPr preferRelativeResize="0"/>
          <p:nvPr/>
        </p:nvPicPr>
        <p:blipFill rotWithShape="1">
          <a:blip r:embed="rId4">
            <a:alphaModFix/>
          </a:blip>
          <a:srcRect b="0" l="23653" r="17213" t="0"/>
          <a:stretch/>
        </p:blipFill>
        <p:spPr>
          <a:xfrm>
            <a:off x="-30481" y="-20652"/>
            <a:ext cx="9174481" cy="10362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" name="Google Shape;758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70"/>
          <p:cNvSpPr txBox="1"/>
          <p:nvPr/>
        </p:nvSpPr>
        <p:spPr>
          <a:xfrm>
            <a:off x="4152900" y="3158341"/>
            <a:ext cx="9982200" cy="48320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Quelques lignes relatant les dispositions prises dans le thème Solidaire 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1" sz="28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Mixité et inclusion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Economie sociale et solidaire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PMR et handicap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Services de proximité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Main-d’œuvre en réinsertion (ambitions chantier, exploitation)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Optimisation d’espaces, mutualisation, évolutivité,…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Lien social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08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1" sz="28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N’hésitez pas à mettre en avant les bonnes pratiques 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70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50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1" lang="fr-FR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b="0" i="1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70"/>
          <p:cNvSpPr txBox="1"/>
          <p:nvPr/>
        </p:nvSpPr>
        <p:spPr>
          <a:xfrm>
            <a:off x="304800" y="9410700"/>
            <a:ext cx="13258800" cy="702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ct val="100000"/>
              <a:buFont typeface="Arial"/>
              <a:buNone/>
            </a:pP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</a:t>
            </a:r>
            <a:r>
              <a:rPr b="1" i="0" lang="fr-FR" sz="2400" u="none" cap="none" strike="noStrike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Solidaire </a:t>
            </a: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Énergie · Eau · Matériaux et autres ressources · Confort et santé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62" name="Google Shape;762;p70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63" name="Google Shape;763;p70"/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fr-FR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en gras la ou les thématiques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fr-FR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dont il est question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" name="Google Shape;768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71"/>
          <p:cNvSpPr/>
          <p:nvPr/>
        </p:nvSpPr>
        <p:spPr>
          <a:xfrm>
            <a:off x="896471" y="2190750"/>
            <a:ext cx="8009965" cy="59055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0" name="Google Shape;770;p71"/>
          <p:cNvSpPr/>
          <p:nvPr/>
        </p:nvSpPr>
        <p:spPr>
          <a:xfrm>
            <a:off x="9372600" y="2190750"/>
            <a:ext cx="8009965" cy="59055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1" name="Google Shape;771;p71"/>
          <p:cNvSpPr txBox="1"/>
          <p:nvPr/>
        </p:nvSpPr>
        <p:spPr>
          <a:xfrm>
            <a:off x="3377453" y="4341638"/>
            <a:ext cx="30480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Illustration ou texte/bullet point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71"/>
          <p:cNvSpPr txBox="1"/>
          <p:nvPr/>
        </p:nvSpPr>
        <p:spPr>
          <a:xfrm>
            <a:off x="11853582" y="4312503"/>
            <a:ext cx="30480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Illustration ou texte/bullet point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71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50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1" lang="fr-FR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b="0" i="1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71"/>
          <p:cNvSpPr txBox="1"/>
          <p:nvPr/>
        </p:nvSpPr>
        <p:spPr>
          <a:xfrm>
            <a:off x="304800" y="9410700"/>
            <a:ext cx="13258800" cy="702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ct val="100000"/>
              <a:buFont typeface="Arial"/>
              <a:buNone/>
            </a:pP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</a:t>
            </a:r>
            <a:r>
              <a:rPr b="1" i="0" lang="fr-FR" sz="2400" u="none" cap="none" strike="noStrike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Solidaire </a:t>
            </a: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Énergie · Eau · Matériaux et autres ressources · Confort et santé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75" name="Google Shape;775;p71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76" name="Google Shape;776;p71"/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fr-FR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en gras la ou les thématiques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fr-FR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dont il est question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" name="Google Shape;781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Google Shape;782;p72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50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1" lang="fr-FR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p72"/>
          <p:cNvSpPr txBox="1"/>
          <p:nvPr/>
        </p:nvSpPr>
        <p:spPr>
          <a:xfrm>
            <a:off x="10537646" y="8724900"/>
            <a:ext cx="7162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fr-FR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Énergie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84" name="Google Shape;784;p72"/>
          <p:cNvCxnSpPr/>
          <p:nvPr/>
        </p:nvCxnSpPr>
        <p:spPr>
          <a:xfrm>
            <a:off x="15621000" y="9563100"/>
            <a:ext cx="2079446" cy="0"/>
          </a:xfrm>
          <a:prstGeom prst="straightConnector1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85" name="Google Shape;785;p72"/>
          <p:cNvPicPr preferRelativeResize="0"/>
          <p:nvPr/>
        </p:nvPicPr>
        <p:blipFill rotWithShape="1">
          <a:blip r:embed="rId4">
            <a:alphaModFix/>
          </a:blip>
          <a:srcRect b="20342" l="0" r="0" t="16094"/>
          <a:stretch/>
        </p:blipFill>
        <p:spPr>
          <a:xfrm>
            <a:off x="-30756" y="-20054"/>
            <a:ext cx="9147324" cy="10421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" name="Google Shape;790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Google Shape;791;p73"/>
          <p:cNvSpPr txBox="1"/>
          <p:nvPr/>
        </p:nvSpPr>
        <p:spPr>
          <a:xfrm>
            <a:off x="4267200" y="3158341"/>
            <a:ext cx="9753600" cy="3539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Quelques éléments de votre stratégie bioclimatique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i="1" sz="28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-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Réduction du besoin en énergie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-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Approche passive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-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L’absence ou la présence de climatisation 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i="1" sz="28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1" sz="28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N’hésitez pas à mettre en avant les bonnes pratiques 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Google Shape;792;p73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50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1" lang="fr-FR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b="0" i="1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73"/>
          <p:cNvSpPr txBox="1"/>
          <p:nvPr/>
        </p:nvSpPr>
        <p:spPr>
          <a:xfrm>
            <a:off x="304800" y="9410700"/>
            <a:ext cx="13258800" cy="702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ct val="100000"/>
              <a:buFont typeface="Arial"/>
              <a:buNone/>
            </a:pP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</a:t>
            </a:r>
            <a:r>
              <a:rPr b="1" i="0" lang="fr-FR" sz="2400" u="none" cap="none" strike="noStrike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Énergie </a:t>
            </a: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Eau · Matériaux et autres ressources · Confort et santé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94" name="Google Shape;794;p73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95" name="Google Shape;795;p73"/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fr-FR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en gras la ou les thématiques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fr-FR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dont il est question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0" name="Google Shape;800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74"/>
          <p:cNvSpPr txBox="1"/>
          <p:nvPr/>
        </p:nvSpPr>
        <p:spPr>
          <a:xfrm>
            <a:off x="4267200" y="1790700"/>
            <a:ext cx="9753600" cy="69865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Quelques lignes relatant les dispositions prises dans le thème Energie 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1" sz="28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Performance énergétique. Indiquer 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2" marL="12000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Le Ubat (ou autres coefficients de déperdition)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2" marL="12000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Le détail de la consommation et le gain Cep (avec et sans EnR)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2" marL="12000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Le gain Bbio,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2" marL="12000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La perméabilité à l’air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2" marL="12000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Les surfaces vitrées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2" marL="91429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1" sz="28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Les labels atteints,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Production et consommation d’énergies renouvelables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Le poids carbone lié à l’énergie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Le suivi des performances pendant l‘exploitation du bâtiment</a:t>
            </a:r>
            <a:endParaRPr b="0" i="1" sz="28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1" sz="28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N’hésitez pas à mettre en avant les bonnes pratiques 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Google Shape;802;p74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50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1" lang="fr-FR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b="0" i="1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Google Shape;803;p74"/>
          <p:cNvSpPr txBox="1"/>
          <p:nvPr/>
        </p:nvSpPr>
        <p:spPr>
          <a:xfrm>
            <a:off x="304800" y="9410700"/>
            <a:ext cx="13258800" cy="702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ct val="100000"/>
              <a:buFont typeface="Arial"/>
              <a:buNone/>
            </a:pP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</a:t>
            </a:r>
            <a:r>
              <a:rPr b="1" i="0" lang="fr-FR" sz="2400" u="none" cap="none" strike="noStrike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Énergie </a:t>
            </a: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Eau · Matériaux et autres ressources · Confort et santé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04" name="Google Shape;804;p74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05" name="Google Shape;805;p74"/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fr-FR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en gras la ou les thématiques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fr-FR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dont il est question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0" name="Google Shape;810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p75"/>
          <p:cNvSpPr/>
          <p:nvPr/>
        </p:nvSpPr>
        <p:spPr>
          <a:xfrm>
            <a:off x="896471" y="2190750"/>
            <a:ext cx="8009965" cy="59055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2" name="Google Shape;812;p75"/>
          <p:cNvSpPr/>
          <p:nvPr/>
        </p:nvSpPr>
        <p:spPr>
          <a:xfrm>
            <a:off x="9372600" y="2190750"/>
            <a:ext cx="8009965" cy="59055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3" name="Google Shape;813;p75"/>
          <p:cNvSpPr txBox="1"/>
          <p:nvPr/>
        </p:nvSpPr>
        <p:spPr>
          <a:xfrm>
            <a:off x="3377453" y="4341638"/>
            <a:ext cx="30480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Plan/coupe de l’opération si pertinent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p75"/>
          <p:cNvSpPr txBox="1"/>
          <p:nvPr/>
        </p:nvSpPr>
        <p:spPr>
          <a:xfrm>
            <a:off x="11853582" y="4312503"/>
            <a:ext cx="30480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Plan/coupe de l’opération si pertinent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Google Shape;815;p75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50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1" lang="fr-FR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b="0" i="1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6" name="Google Shape;816;p75"/>
          <p:cNvSpPr txBox="1"/>
          <p:nvPr/>
        </p:nvSpPr>
        <p:spPr>
          <a:xfrm>
            <a:off x="304800" y="9410700"/>
            <a:ext cx="13258800" cy="702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ct val="100000"/>
              <a:buFont typeface="Arial"/>
              <a:buNone/>
            </a:pP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</a:t>
            </a:r>
            <a:r>
              <a:rPr b="1" i="0" lang="fr-FR" sz="2400" u="none" cap="none" strike="noStrike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Énergie </a:t>
            </a: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Eau · Matériaux et autres ressources · Confort et santé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17" name="Google Shape;817;p75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18" name="Google Shape;818;p75"/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fr-FR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en gras la ou les thématiques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fr-FR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dont il est question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" name="Google Shape;215;p22"/>
          <p:cNvGraphicFramePr/>
          <p:nvPr/>
        </p:nvGraphicFramePr>
        <p:xfrm>
          <a:off x="9277634" y="114514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{D4B9D06D-E6FC-4DD0-994C-4E7C7829B91D}</a:tableStyleId>
              </a:tblPr>
              <a:tblGrid>
                <a:gridCol w="1695175"/>
                <a:gridCol w="4421875"/>
                <a:gridCol w="1501000"/>
                <a:gridCol w="932075"/>
              </a:tblGrid>
              <a:tr h="662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b="1" sz="16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AC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fr-FR" sz="2000" u="none" cap="none" strike="noStrike"/>
                        <a:t>thème</a:t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AC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fr-FR" sz="2000" u="none" cap="none" strike="noStrike"/>
                        <a:t>qui</a:t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AC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fr-FR" sz="2000" u="none" cap="none" strike="noStrike"/>
                        <a:t>temps (min)</a:t>
                      </a:r>
                      <a:endParaRPr b="1" sz="20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ACC7"/>
                    </a:solidFill>
                  </a:tcPr>
                </a:tc>
              </a:tr>
              <a:tr h="421750">
                <a:tc row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fr-FR" sz="1600" u="none" cap="none" strike="noStrike"/>
                        <a:t>contexte</a:t>
                      </a:r>
                      <a:endParaRPr b="1" sz="1600" u="none" cap="none" strike="noStrike"/>
                    </a:p>
                  </a:txBody>
                  <a:tcPr marT="91425" marB="91425" marR="91425" marL="91425"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600" u="none" cap="none" strike="noStrike"/>
                        <a:t>Contexte global</a:t>
                      </a:r>
                      <a:endParaRPr sz="1600" u="none" cap="none" strike="noStrike"/>
                    </a:p>
                  </a:txBody>
                  <a:tcPr marT="91425" marB="91425" marR="91425" marL="91425"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600" u="none" cap="none" strike="noStrike">
                          <a:solidFill>
                            <a:srgbClr val="31859B"/>
                          </a:solidFill>
                        </a:rPr>
                        <a:t>MOA</a:t>
                      </a:r>
                      <a:endParaRPr sz="1600" u="none" cap="none" strike="noStrike">
                        <a:solidFill>
                          <a:srgbClr val="31859B"/>
                        </a:solidFill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600" u="none" cap="none" strike="noStrike">
                          <a:solidFill>
                            <a:srgbClr val="31859B"/>
                          </a:solidFill>
                        </a:rPr>
                        <a:t>2</a:t>
                      </a:r>
                      <a:endParaRPr sz="1600" u="none" cap="none" strike="noStrike">
                        <a:solidFill>
                          <a:srgbClr val="31859B"/>
                        </a:solidFill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42175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600" u="none" cap="none" strike="noStrike"/>
                        <a:t>Contexte Programmation</a:t>
                      </a:r>
                      <a:endParaRPr sz="16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600" u="none" cap="none" strike="noStrike">
                          <a:solidFill>
                            <a:srgbClr val="31859B"/>
                          </a:solidFill>
                        </a:rPr>
                        <a:t>MOA</a:t>
                      </a:r>
                      <a:endParaRPr sz="1600" u="none" cap="none" strike="noStrike">
                        <a:solidFill>
                          <a:srgbClr val="31859B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600" u="none" cap="none" strike="noStrike">
                          <a:solidFill>
                            <a:srgbClr val="31859B"/>
                          </a:solidFill>
                        </a:rPr>
                        <a:t>2</a:t>
                      </a:r>
                      <a:endParaRPr sz="1600" u="none" cap="none" strike="noStrike">
                        <a:solidFill>
                          <a:srgbClr val="31859B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42175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600" u="none" cap="none" strike="noStrike"/>
                        <a:t>Contexte urbain / site</a:t>
                      </a:r>
                      <a:endParaRPr sz="16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600" u="none" cap="none" strike="noStrike">
                          <a:solidFill>
                            <a:srgbClr val="31859B"/>
                          </a:solidFill>
                        </a:rPr>
                        <a:t>MOA</a:t>
                      </a:r>
                      <a:endParaRPr sz="1600" u="none" cap="none" strike="noStrike">
                        <a:solidFill>
                          <a:srgbClr val="31859B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600" u="none" cap="none" strike="noStrike">
                          <a:solidFill>
                            <a:srgbClr val="31859B"/>
                          </a:solidFill>
                        </a:rPr>
                        <a:t>1</a:t>
                      </a:r>
                      <a:endParaRPr sz="1600" u="none" cap="none" strike="noStrike">
                        <a:solidFill>
                          <a:srgbClr val="31859B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421750">
                <a:tc row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fr-FR" sz="1600" u="none" cap="none" strike="noStrike"/>
                        <a:t>Projet</a:t>
                      </a:r>
                      <a:endParaRPr b="1" sz="16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600" u="none" cap="none" strike="noStrike"/>
                        <a:t>Le site / la parcelle</a:t>
                      </a:r>
                      <a:endParaRPr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600" u="none" cap="none" strike="noStrike">
                          <a:solidFill>
                            <a:schemeClr val="dk2"/>
                          </a:solidFill>
                        </a:rPr>
                        <a:t>Modal</a:t>
                      </a:r>
                      <a:endParaRPr sz="16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600" u="none" cap="none" strike="noStrike">
                          <a:solidFill>
                            <a:schemeClr val="dk2"/>
                          </a:solidFill>
                        </a:rPr>
                        <a:t>2</a:t>
                      </a:r>
                      <a:endParaRPr sz="16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42175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600" u="none" cap="none" strike="noStrike">
                          <a:solidFill>
                            <a:schemeClr val="dk1"/>
                          </a:solidFill>
                        </a:rPr>
                        <a:t>La Maison </a:t>
                      </a:r>
                      <a:r>
                        <a:rPr lang="fr-FR" sz="1600">
                          <a:solidFill>
                            <a:schemeClr val="dk1"/>
                          </a:solidFill>
                        </a:rPr>
                        <a:t>maraîchère</a:t>
                      </a:r>
                      <a:r>
                        <a:rPr lang="fr-FR" sz="1600" u="none" cap="none" strike="noStrike">
                          <a:solidFill>
                            <a:schemeClr val="dk1"/>
                          </a:solidFill>
                        </a:rPr>
                        <a:t>, projet, bioclimatisme, matériaux</a:t>
                      </a:r>
                      <a:endParaRPr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600" u="none" cap="none" strike="noStrike">
                          <a:solidFill>
                            <a:schemeClr val="dk2"/>
                          </a:solidFill>
                        </a:rPr>
                        <a:t>Modal</a:t>
                      </a:r>
                      <a:endParaRPr sz="16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600" u="none" cap="none" strike="noStrike">
                          <a:solidFill>
                            <a:schemeClr val="dk2"/>
                          </a:solidFill>
                        </a:rPr>
                        <a:t>3</a:t>
                      </a:r>
                      <a:endParaRPr sz="16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66277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600" u="none" cap="none" strike="noStrike">
                          <a:solidFill>
                            <a:schemeClr val="dk1"/>
                          </a:solidFill>
                        </a:rPr>
                        <a:t>L’extension, projet, bioclimatisme, matériaux</a:t>
                      </a:r>
                      <a:endParaRPr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600" u="none" cap="none" strike="noStrike">
                          <a:solidFill>
                            <a:schemeClr val="dk2"/>
                          </a:solidFill>
                        </a:rPr>
                        <a:t>Modal</a:t>
                      </a:r>
                      <a:endParaRPr sz="16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600" u="none" cap="none" strike="noStrike">
                          <a:solidFill>
                            <a:schemeClr val="dk2"/>
                          </a:solidFill>
                        </a:rPr>
                        <a:t>4</a:t>
                      </a:r>
                      <a:endParaRPr sz="16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62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b="1" sz="16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600" u="none" cap="none" strike="noStrike">
                          <a:solidFill>
                            <a:schemeClr val="dk1"/>
                          </a:solidFill>
                        </a:rPr>
                        <a:t>Stratégie environnementale </a:t>
                      </a:r>
                      <a:r>
                        <a:rPr lang="fr-FR" sz="1600">
                          <a:solidFill>
                            <a:schemeClr val="dk1"/>
                          </a:solidFill>
                        </a:rPr>
                        <a:t>neuf et réhab</a:t>
                      </a:r>
                      <a:endParaRPr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600" u="none" cap="none" strike="noStrike">
                          <a:solidFill>
                            <a:srgbClr val="FF9900"/>
                          </a:solidFill>
                        </a:rPr>
                        <a:t>A&amp;Co</a:t>
                      </a:r>
                      <a:endParaRPr sz="1600" u="none" cap="none" strike="noStrike">
                        <a:solidFill>
                          <a:srgbClr val="FF99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600">
                          <a:solidFill>
                            <a:srgbClr val="FF9900"/>
                          </a:solidFill>
                        </a:rPr>
                        <a:t>4</a:t>
                      </a:r>
                      <a:endParaRPr sz="1600" u="none" cap="none" strike="noStrike">
                        <a:solidFill>
                          <a:srgbClr val="FF99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62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fr-FR" sz="1600" u="none" cap="none" strike="noStrike">
                          <a:solidFill>
                            <a:schemeClr val="dk1"/>
                          </a:solidFill>
                        </a:rPr>
                        <a:t>Agnès</a:t>
                      </a:r>
                      <a:endParaRPr b="1"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600" u="none" cap="none" strike="noStrike">
                          <a:solidFill>
                            <a:schemeClr val="dk1"/>
                          </a:solidFill>
                        </a:rPr>
                        <a:t>Récapitulatif des points forts et points faibles du projet + innovations</a:t>
                      </a:r>
                      <a:endParaRPr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600" u="none" cap="none" strike="noStrike">
                          <a:solidFill>
                            <a:srgbClr val="FF9900"/>
                          </a:solidFill>
                        </a:rPr>
                        <a:t>A&amp;Co</a:t>
                      </a:r>
                      <a:endParaRPr sz="1600" u="none" cap="none" strike="noStrike">
                        <a:solidFill>
                          <a:srgbClr val="FF99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600" u="none" cap="none" strike="noStrike">
                          <a:solidFill>
                            <a:srgbClr val="FF9900"/>
                          </a:solidFill>
                        </a:rPr>
                        <a:t>2</a:t>
                      </a:r>
                      <a:endParaRPr sz="1600" u="none" cap="none" strike="noStrike">
                        <a:solidFill>
                          <a:srgbClr val="FF99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458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fr-FR" sz="1600" u="none" cap="none" strike="noStrike">
                          <a:solidFill>
                            <a:schemeClr val="dk1"/>
                          </a:solidFill>
                        </a:rPr>
                        <a:t>Total</a:t>
                      </a:r>
                      <a:endParaRPr b="1"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fr-FR" sz="1600" u="none" cap="none" strike="noStrike"/>
                        <a:t>20</a:t>
                      </a:r>
                      <a:endParaRPr b="1" sz="16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</a:tbl>
          </a:graphicData>
        </a:graphic>
      </p:graphicFrame>
      <p:sp>
        <p:nvSpPr>
          <p:cNvPr id="216" name="Google Shape;216;p22"/>
          <p:cNvSpPr txBox="1"/>
          <p:nvPr/>
        </p:nvSpPr>
        <p:spPr>
          <a:xfrm>
            <a:off x="460262" y="283200"/>
            <a:ext cx="7312800" cy="31458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fr-FR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 de présentation</a:t>
            </a:r>
            <a:endParaRPr b="1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fr-FR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 interlocuteur soit environ :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fr-FR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min MOA 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fr-FR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min pour architectes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fr-FR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 min A&amp;Co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22"/>
          <p:cNvSpPr txBox="1"/>
          <p:nvPr/>
        </p:nvSpPr>
        <p:spPr>
          <a:xfrm>
            <a:off x="460262" y="3572310"/>
            <a:ext cx="7312800" cy="173666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fr-FR" sz="2500" u="none" cap="none" strike="noStrike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MOA 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fr-FR" sz="2500" u="none" cap="none" strike="noStrike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- gestion de projet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fr-FR" sz="2500" u="none" cap="none" strike="noStrike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- solidaire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fr-FR" sz="2500" u="none" cap="none" strike="noStrike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- territoire et site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31859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31859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22"/>
          <p:cNvSpPr txBox="1"/>
          <p:nvPr/>
        </p:nvSpPr>
        <p:spPr>
          <a:xfrm>
            <a:off x="460262" y="5401126"/>
            <a:ext cx="7312800" cy="173666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fr-FR" sz="25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Architecte 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fr-FR" sz="25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Présentation architecturale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fr-FR" sz="25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matériaux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fr-FR" sz="25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confort et santé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22"/>
          <p:cNvSpPr txBox="1"/>
          <p:nvPr/>
        </p:nvSpPr>
        <p:spPr>
          <a:xfrm>
            <a:off x="460262" y="7233329"/>
            <a:ext cx="7312800" cy="2112187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fr-FR" sz="25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A&amp;Co: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fr-FR" sz="25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- Calcul thermiques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fr-FR" sz="25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- confort d’été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-"/>
            </a:pPr>
            <a:r>
              <a:rPr b="0" i="0" lang="fr-FR" sz="25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Energie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-"/>
            </a:pPr>
            <a:r>
              <a:rPr b="0" i="0" lang="fr-FR" sz="25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réemploi</a:t>
            </a:r>
            <a:endParaRPr b="0" i="0" sz="2500" u="none" cap="none" strike="noStrike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3" name="Google Shape;823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824" name="Google Shape;824;p76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50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1" lang="fr-FR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Google Shape;825;p76"/>
          <p:cNvSpPr txBox="1"/>
          <p:nvPr/>
        </p:nvSpPr>
        <p:spPr>
          <a:xfrm>
            <a:off x="10537646" y="8724900"/>
            <a:ext cx="7162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fr-FR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26" name="Google Shape;826;p76"/>
          <p:cNvCxnSpPr/>
          <p:nvPr/>
        </p:nvCxnSpPr>
        <p:spPr>
          <a:xfrm>
            <a:off x="16611600" y="9563100"/>
            <a:ext cx="1088846" cy="0"/>
          </a:xfrm>
          <a:prstGeom prst="straightConnector1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827" name="Google Shape;827;p76"/>
          <p:cNvPicPr preferRelativeResize="0"/>
          <p:nvPr/>
        </p:nvPicPr>
        <p:blipFill rotWithShape="1">
          <a:blip r:embed="rId4">
            <a:alphaModFix/>
          </a:blip>
          <a:srcRect b="136" l="18298" r="18298" t="-136"/>
          <a:stretch/>
        </p:blipFill>
        <p:spPr>
          <a:xfrm>
            <a:off x="0" y="-40105"/>
            <a:ext cx="9144000" cy="10327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2" name="Google Shape;832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833" name="Google Shape;833;p77"/>
          <p:cNvSpPr txBox="1"/>
          <p:nvPr/>
        </p:nvSpPr>
        <p:spPr>
          <a:xfrm>
            <a:off x="4533900" y="2476500"/>
            <a:ext cx="9220200" cy="56938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Quelques lignes relatant les dispositions prises dans le thème Eau 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1" sz="28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Gestion et récupération des eaux de pluie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Réduction des besoins en eau potable, irrigation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Artificialisation et imperméabilisation</a:t>
            </a:r>
            <a:endParaRPr b="0" i="1" sz="28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Gestion des eaux usées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Grands résultats des études pluviométrie / capacité de récupération et gestion des EP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Moyens d’évapotranspiration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Plan des écoulements et des stockages sur la parcelle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1" sz="28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N’hésitez pas à mettre en avant les bonnes pratiques 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p77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50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1" lang="fr-FR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b="0" i="1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77"/>
          <p:cNvSpPr txBox="1"/>
          <p:nvPr/>
        </p:nvSpPr>
        <p:spPr>
          <a:xfrm>
            <a:off x="304800" y="9410700"/>
            <a:ext cx="13258800" cy="702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ct val="100000"/>
              <a:buFont typeface="Arial"/>
              <a:buNone/>
            </a:pP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Énergie · </a:t>
            </a:r>
            <a:r>
              <a:rPr b="1" i="0" lang="fr-FR" sz="2400" u="none" cap="none" strike="noStrike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Eau </a:t>
            </a: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Matériaux et autres ressources · Confort et santé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36" name="Google Shape;836;p77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37" name="Google Shape;837;p77"/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fr-FR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en gras la ou les thématiques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fr-FR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dont il est question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2" name="Google Shape;842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843" name="Google Shape;843;p78"/>
          <p:cNvSpPr/>
          <p:nvPr/>
        </p:nvSpPr>
        <p:spPr>
          <a:xfrm>
            <a:off x="896471" y="2190750"/>
            <a:ext cx="8009965" cy="59055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4" name="Google Shape;844;p78"/>
          <p:cNvSpPr/>
          <p:nvPr/>
        </p:nvSpPr>
        <p:spPr>
          <a:xfrm>
            <a:off x="9372600" y="2190750"/>
            <a:ext cx="8009965" cy="59055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5" name="Google Shape;845;p78"/>
          <p:cNvSpPr txBox="1"/>
          <p:nvPr/>
        </p:nvSpPr>
        <p:spPr>
          <a:xfrm>
            <a:off x="3377453" y="4341638"/>
            <a:ext cx="30480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Plan/coupe de l’opération si pertinent (toitures)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p78"/>
          <p:cNvSpPr txBox="1"/>
          <p:nvPr/>
        </p:nvSpPr>
        <p:spPr>
          <a:xfrm>
            <a:off x="11853582" y="4312503"/>
            <a:ext cx="3048000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Plan/coupe de l’opération si pertinent (gestion des eaux)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1" sz="24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p78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50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1" lang="fr-FR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b="0" i="1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8" name="Google Shape;848;p78"/>
          <p:cNvSpPr txBox="1"/>
          <p:nvPr/>
        </p:nvSpPr>
        <p:spPr>
          <a:xfrm>
            <a:off x="304800" y="9410700"/>
            <a:ext cx="13258800" cy="702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ct val="100000"/>
              <a:buFont typeface="Arial"/>
              <a:buNone/>
            </a:pP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Énergie · </a:t>
            </a:r>
            <a:r>
              <a:rPr b="1" i="0" lang="fr-FR" sz="2400" u="none" cap="none" strike="noStrike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Eau </a:t>
            </a: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Matériaux et autres ressources · Confort et santé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49" name="Google Shape;849;p78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50" name="Google Shape;850;p78"/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fr-FR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en gras la ou les thématiques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fr-FR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dont il est question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5" name="Google Shape;855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Google Shape;856;p79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50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1" lang="fr-FR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7" name="Google Shape;857;p79"/>
          <p:cNvPicPr preferRelativeResize="0"/>
          <p:nvPr/>
        </p:nvPicPr>
        <p:blipFill rotWithShape="1">
          <a:blip r:embed="rId4">
            <a:alphaModFix/>
          </a:blip>
          <a:srcRect b="34" l="88" r="-88" t="16009"/>
          <a:stretch/>
        </p:blipFill>
        <p:spPr>
          <a:xfrm>
            <a:off x="-3" y="6823913"/>
            <a:ext cx="9144001" cy="3489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p79"/>
          <p:cNvPicPr preferRelativeResize="0"/>
          <p:nvPr/>
        </p:nvPicPr>
        <p:blipFill rotWithShape="1">
          <a:blip r:embed="rId5">
            <a:alphaModFix/>
          </a:blip>
          <a:srcRect b="8072" l="0" r="0" t="7975"/>
          <a:stretch/>
        </p:blipFill>
        <p:spPr>
          <a:xfrm>
            <a:off x="-2" y="3406943"/>
            <a:ext cx="9144001" cy="3438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p79"/>
          <p:cNvPicPr preferRelativeResize="0"/>
          <p:nvPr/>
        </p:nvPicPr>
        <p:blipFill rotWithShape="1">
          <a:blip r:embed="rId6">
            <a:alphaModFix/>
          </a:blip>
          <a:srcRect b="0" l="0" r="0" t="15851"/>
          <a:stretch/>
        </p:blipFill>
        <p:spPr>
          <a:xfrm>
            <a:off x="0" y="-14037"/>
            <a:ext cx="9144000" cy="3438526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p79"/>
          <p:cNvSpPr txBox="1"/>
          <p:nvPr/>
        </p:nvSpPr>
        <p:spPr>
          <a:xfrm>
            <a:off x="10537646" y="8724900"/>
            <a:ext cx="7162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fr-FR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Matériaux et autres ressources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61" name="Google Shape;861;p79"/>
          <p:cNvCxnSpPr/>
          <p:nvPr/>
        </p:nvCxnSpPr>
        <p:spPr>
          <a:xfrm>
            <a:off x="11277600" y="9563100"/>
            <a:ext cx="6422846" cy="0"/>
          </a:xfrm>
          <a:prstGeom prst="straightConnector1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6" name="Google Shape;866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867" name="Google Shape;867;p80"/>
          <p:cNvSpPr txBox="1"/>
          <p:nvPr/>
        </p:nvSpPr>
        <p:spPr>
          <a:xfrm>
            <a:off x="4572000" y="2942897"/>
            <a:ext cx="9144000" cy="5262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Quelques lignes relatant les dispositions prises dans le thème Matériaux et Autres ressources 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1" sz="28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Stratégie matériaux et Réduction du besoin en matériaux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Matériaux économes en ressources (bio/géo-sourcés, économie circulaire, filières locales ou régionales…)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Impacts environnementaux des matériaux (dont impact carbone en kg eq.CO</a:t>
            </a:r>
            <a:r>
              <a:rPr b="0" baseline="-2500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Traitement des déchets liés à la construction et à l’usage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1" sz="28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N’hésitez pas à mettre en avant les bonnes pratiques 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p80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50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1" lang="fr-FR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9" name="Google Shape;869;p80"/>
          <p:cNvSpPr txBox="1"/>
          <p:nvPr/>
        </p:nvSpPr>
        <p:spPr>
          <a:xfrm>
            <a:off x="304800" y="9410700"/>
            <a:ext cx="13258800" cy="702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ct val="100000"/>
              <a:buFont typeface="Arial"/>
              <a:buNone/>
            </a:pP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Énergie · Eau · </a:t>
            </a:r>
            <a:r>
              <a:rPr b="0" i="0" lang="fr-FR" sz="2400" u="none" cap="none" strike="noStrike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fr-FR" sz="2400" u="none" cap="none" strike="noStrike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Matériaux et autres ressources </a:t>
            </a:r>
            <a:r>
              <a:rPr b="1" i="0" lang="fr-FR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Confort et santé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70" name="Google Shape;870;p80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71" name="Google Shape;871;p80"/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fr-FR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en gras la ou les thématiques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fr-FR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dont il est question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6" name="Google Shape;876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Google Shape;877;p81"/>
          <p:cNvSpPr/>
          <p:nvPr/>
        </p:nvSpPr>
        <p:spPr>
          <a:xfrm>
            <a:off x="896471" y="2190750"/>
            <a:ext cx="8009965" cy="59055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8" name="Google Shape;878;p81"/>
          <p:cNvSpPr/>
          <p:nvPr/>
        </p:nvSpPr>
        <p:spPr>
          <a:xfrm>
            <a:off x="9372600" y="2190750"/>
            <a:ext cx="8009965" cy="59055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9" name="Google Shape;879;p81"/>
          <p:cNvSpPr txBox="1"/>
          <p:nvPr/>
        </p:nvSpPr>
        <p:spPr>
          <a:xfrm>
            <a:off x="3377453" y="4341638"/>
            <a:ext cx="30480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Plan/coupe du système constructif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0" name="Google Shape;880;p81"/>
          <p:cNvSpPr txBox="1"/>
          <p:nvPr/>
        </p:nvSpPr>
        <p:spPr>
          <a:xfrm>
            <a:off x="11842669" y="4312503"/>
            <a:ext cx="30480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Plan/coupe du système constructif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1" name="Google Shape;881;p81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50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1" lang="fr-FR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b="0" i="1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2" name="Google Shape;882;p81"/>
          <p:cNvSpPr txBox="1"/>
          <p:nvPr/>
        </p:nvSpPr>
        <p:spPr>
          <a:xfrm>
            <a:off x="304800" y="9410700"/>
            <a:ext cx="13258800" cy="702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ct val="100000"/>
              <a:buFont typeface="Arial"/>
              <a:buNone/>
            </a:pP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Énergie · Eau · </a:t>
            </a:r>
            <a:r>
              <a:rPr b="0" i="0" lang="fr-FR" sz="2400" u="none" cap="none" strike="noStrike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fr-FR" sz="2400" u="none" cap="none" strike="noStrike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Matériaux et autres ressources </a:t>
            </a:r>
            <a:r>
              <a:rPr b="1" i="0" lang="fr-FR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Confort et santé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83" name="Google Shape;883;p81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84" name="Google Shape;884;p81"/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fr-FR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en gras la ou les thématiques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fr-FR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dont il est question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9" name="Google Shape;889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890" name="Google Shape;890;p82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50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1" lang="fr-FR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1" name="Google Shape;891;p82"/>
          <p:cNvPicPr preferRelativeResize="0"/>
          <p:nvPr/>
        </p:nvPicPr>
        <p:blipFill rotWithShape="1">
          <a:blip r:embed="rId4">
            <a:alphaModFix/>
          </a:blip>
          <a:srcRect b="34" l="88" r="-88" t="16009"/>
          <a:stretch/>
        </p:blipFill>
        <p:spPr>
          <a:xfrm>
            <a:off x="-3" y="6823913"/>
            <a:ext cx="9144001" cy="3489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Google Shape;892;p82"/>
          <p:cNvPicPr preferRelativeResize="0"/>
          <p:nvPr/>
        </p:nvPicPr>
        <p:blipFill rotWithShape="1">
          <a:blip r:embed="rId5">
            <a:alphaModFix/>
          </a:blip>
          <a:srcRect b="8072" l="0" r="0" t="7975"/>
          <a:stretch/>
        </p:blipFill>
        <p:spPr>
          <a:xfrm>
            <a:off x="-2" y="3406943"/>
            <a:ext cx="9144001" cy="3438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" name="Google Shape;893;p82"/>
          <p:cNvPicPr preferRelativeResize="0"/>
          <p:nvPr/>
        </p:nvPicPr>
        <p:blipFill rotWithShape="1">
          <a:blip r:embed="rId6">
            <a:alphaModFix/>
          </a:blip>
          <a:srcRect b="0" l="0" r="0" t="15851"/>
          <a:stretch/>
        </p:blipFill>
        <p:spPr>
          <a:xfrm>
            <a:off x="0" y="-14037"/>
            <a:ext cx="9144000" cy="3438526"/>
          </a:xfrm>
          <a:prstGeom prst="rect">
            <a:avLst/>
          </a:prstGeom>
          <a:noFill/>
          <a:ln>
            <a:noFill/>
          </a:ln>
        </p:spPr>
      </p:pic>
      <p:sp>
        <p:nvSpPr>
          <p:cNvPr id="894" name="Google Shape;894;p82"/>
          <p:cNvSpPr txBox="1"/>
          <p:nvPr/>
        </p:nvSpPr>
        <p:spPr>
          <a:xfrm>
            <a:off x="10537646" y="8724900"/>
            <a:ext cx="7162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fr-FR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Confort et santé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95" name="Google Shape;895;p82"/>
          <p:cNvCxnSpPr/>
          <p:nvPr/>
        </p:nvCxnSpPr>
        <p:spPr>
          <a:xfrm>
            <a:off x="14173200" y="9563100"/>
            <a:ext cx="3527246" cy="0"/>
          </a:xfrm>
          <a:prstGeom prst="straightConnector1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896" name="Google Shape;896;p82"/>
          <p:cNvPicPr preferRelativeResize="0"/>
          <p:nvPr/>
        </p:nvPicPr>
        <p:blipFill rotWithShape="1">
          <a:blip r:embed="rId7">
            <a:alphaModFix/>
          </a:blip>
          <a:srcRect b="0" l="17731" r="23483" t="0"/>
          <a:stretch/>
        </p:blipFill>
        <p:spPr>
          <a:xfrm>
            <a:off x="-11727" y="0"/>
            <a:ext cx="9144002" cy="10313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" name="Google Shape;901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Google Shape;902;p83"/>
          <p:cNvSpPr txBox="1"/>
          <p:nvPr/>
        </p:nvSpPr>
        <p:spPr>
          <a:xfrm>
            <a:off x="4572000" y="3145046"/>
            <a:ext cx="9144000" cy="44012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Quelques lignes relatant les dispositions prises dans le thème Confort et Santé: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1" sz="28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Confort thermique d’été et confort des espaces extérieurs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Confort visuel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Confort acoustique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Qualité de l’air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1" sz="28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N’hésitez pas à mettre en avant les bonnes pratiques 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3" name="Google Shape;903;p83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50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1" lang="fr-FR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b="0" i="1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4" name="Google Shape;904;p83"/>
          <p:cNvSpPr txBox="1"/>
          <p:nvPr/>
        </p:nvSpPr>
        <p:spPr>
          <a:xfrm>
            <a:off x="304800" y="9410700"/>
            <a:ext cx="13258800" cy="702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ct val="100000"/>
              <a:buFont typeface="Arial"/>
              <a:buNone/>
            </a:pP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Énergie · Eau · Matériaux et autres ressources  </a:t>
            </a:r>
            <a:r>
              <a:rPr b="1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</a:t>
            </a:r>
            <a:r>
              <a:rPr b="1" i="0" lang="fr-FR" sz="2400" u="none" cap="none" strike="noStrike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Confort et santé</a:t>
            </a:r>
            <a:r>
              <a:rPr b="1" i="0" lang="fr-FR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fr-FR" sz="2400" u="none" cap="none" strike="noStrike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05" name="Google Shape;905;p83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06" name="Google Shape;906;p83"/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fr-FR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en gras la ou les thématiques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fr-FR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dont il est question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" name="Google Shape;911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912" name="Google Shape;912;p84"/>
          <p:cNvSpPr/>
          <p:nvPr/>
        </p:nvSpPr>
        <p:spPr>
          <a:xfrm>
            <a:off x="896471" y="2190750"/>
            <a:ext cx="8009965" cy="59055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3" name="Google Shape;913;p84"/>
          <p:cNvSpPr/>
          <p:nvPr/>
        </p:nvSpPr>
        <p:spPr>
          <a:xfrm>
            <a:off x="9372600" y="2190750"/>
            <a:ext cx="8009965" cy="59055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4" name="Google Shape;914;p84"/>
          <p:cNvSpPr txBox="1"/>
          <p:nvPr/>
        </p:nvSpPr>
        <p:spPr>
          <a:xfrm>
            <a:off x="3377453" y="4341638"/>
            <a:ext cx="30480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Plan/schéma de principe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5" name="Google Shape;915;p84"/>
          <p:cNvSpPr txBox="1"/>
          <p:nvPr/>
        </p:nvSpPr>
        <p:spPr>
          <a:xfrm>
            <a:off x="11853582" y="4341638"/>
            <a:ext cx="30480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Plan/schéma de principe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6" name="Google Shape;916;p84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50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1" lang="fr-FR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b="0" i="1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7" name="Google Shape;917;p84"/>
          <p:cNvSpPr txBox="1"/>
          <p:nvPr/>
        </p:nvSpPr>
        <p:spPr>
          <a:xfrm>
            <a:off x="304800" y="9410700"/>
            <a:ext cx="13258800" cy="702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ct val="100000"/>
              <a:buFont typeface="Arial"/>
              <a:buNone/>
            </a:pPr>
            <a:r>
              <a:rPr b="0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Énergie · Eau · Matériaux et autres ressources  </a:t>
            </a:r>
            <a:r>
              <a:rPr b="1" i="0" lang="fr-FR" sz="24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</a:t>
            </a:r>
            <a:r>
              <a:rPr b="1" i="0" lang="fr-FR" sz="2400" u="none" cap="none" strike="noStrike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Confort et santé</a:t>
            </a:r>
            <a:r>
              <a:rPr b="1" i="0" lang="fr-FR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fr-FR" sz="2400" u="none" cap="none" strike="noStrike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18" name="Google Shape;918;p84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19" name="Google Shape;919;p84"/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fr-FR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en gras la ou les thématiques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fr-FR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dont il est question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" name="Google Shape;924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925" name="Google Shape;925;p85"/>
          <p:cNvSpPr txBox="1"/>
          <p:nvPr/>
        </p:nvSpPr>
        <p:spPr>
          <a:xfrm>
            <a:off x="381000" y="0"/>
            <a:ext cx="9067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tardos Stencil"/>
              <a:buNone/>
            </a:pPr>
            <a:r>
              <a:rPr b="0" i="0" lang="fr-FR" sz="8800" u="none" cap="none" strike="noStrike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Points forts du projet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p85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50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1" lang="fr-FR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b="0" i="1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3"/>
          <p:cNvSpPr txBox="1"/>
          <p:nvPr/>
        </p:nvSpPr>
        <p:spPr>
          <a:xfrm>
            <a:off x="304800" y="0"/>
            <a:ext cx="76200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b="0" i="0" lang="fr-FR" sz="8800" u="none" cap="none" strike="noStrike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Sommaire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23"/>
          <p:cNvSpPr txBox="1"/>
          <p:nvPr/>
        </p:nvSpPr>
        <p:spPr>
          <a:xfrm>
            <a:off x="4900050" y="1619175"/>
            <a:ext cx="8302200" cy="84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fr-FR" sz="36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Contexte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fr-FR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Présentation du site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fr-FR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Présentation de l'opération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1" i="0" lang="fr-FR" sz="36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Le Projet</a:t>
            </a:r>
            <a:endParaRPr b="1" i="0" sz="3600" u="none" cap="none" strike="noStrike">
              <a:solidFill>
                <a:srgbClr val="C1DF1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0" i="0" lang="fr-FR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Présentation globale du projet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0" i="0" lang="fr-FR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 bâtiment réhabilité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0" i="0" lang="fr-FR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 bâtiment neuf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fr-FR" sz="3600">
                <a:solidFill>
                  <a:schemeClr val="dk1"/>
                </a:solidFill>
              </a:rPr>
              <a:t>Les matériaux</a:t>
            </a:r>
            <a:endParaRPr sz="3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0" i="0" lang="fr-FR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Solutions low tech et confort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1" i="0" lang="fr-FR" sz="3600" u="none" cap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Points forts et faibles du projet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1" lang="fr-FR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Annexes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1" lang="fr-FR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Plans, coupes, façades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3"/>
          <p:cNvSpPr txBox="1"/>
          <p:nvPr/>
        </p:nvSpPr>
        <p:spPr>
          <a:xfrm>
            <a:off x="10009413" y="263825"/>
            <a:ext cx="5840211" cy="11429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1" lang="fr-FR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Maison de l’Agriculture Urbaine de la ZAC des Tartres à Stains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" name="Google Shape;931;p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932" name="Google Shape;932;p86"/>
          <p:cNvSpPr txBox="1"/>
          <p:nvPr/>
        </p:nvSpPr>
        <p:spPr>
          <a:xfrm>
            <a:off x="381000" y="0"/>
            <a:ext cx="9067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b="0" i="0" lang="fr-FR" sz="8800" u="none" cap="none" strike="noStrike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Inventivité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3" name="Google Shape;933;p86"/>
          <p:cNvSpPr txBox="1"/>
          <p:nvPr/>
        </p:nvSpPr>
        <p:spPr>
          <a:xfrm>
            <a:off x="915946" y="8572500"/>
            <a:ext cx="16456108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NB : pour cette diapositive, deux solutions s’offrent à vous : faire ici une slide qui récapitules les éléments relatifs à l’inventivité dans le projet,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ou bien les détailler au fil de la présentation, en les marquant avec l’icône Ampoule.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4" name="Google Shape;934;p86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50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1" lang="fr-FR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b="0" i="1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mpoule et engrenage" id="935" name="Google Shape;935;p8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62600" y="337128"/>
            <a:ext cx="1143000" cy="11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0" name="Google Shape;940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941" name="Google Shape;941;p87"/>
          <p:cNvSpPr txBox="1"/>
          <p:nvPr/>
        </p:nvSpPr>
        <p:spPr>
          <a:xfrm>
            <a:off x="3810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tardos Stencil"/>
              <a:buNone/>
            </a:pPr>
            <a:r>
              <a:rPr b="0" i="0" lang="fr-FR" sz="8800" u="none" cap="none" strike="noStrike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Radar BDF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2" name="Google Shape;942;p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33600" y="2095500"/>
            <a:ext cx="13335000" cy="7772400"/>
          </a:xfrm>
          <a:prstGeom prst="rect">
            <a:avLst/>
          </a:prstGeom>
          <a:noFill/>
          <a:ln>
            <a:noFill/>
          </a:ln>
        </p:spPr>
      </p:pic>
      <p:sp>
        <p:nvSpPr>
          <p:cNvPr id="943" name="Google Shape;943;p87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50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1" lang="fr-FR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b="0" i="1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8" name="Google Shape;948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949" name="Google Shape;949;p88"/>
          <p:cNvSpPr txBox="1"/>
          <p:nvPr/>
        </p:nvSpPr>
        <p:spPr>
          <a:xfrm>
            <a:off x="1524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b="0" i="0" lang="fr-FR" sz="8800" u="none" cap="none" strike="noStrike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Annexes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0" name="Google Shape;950;p88"/>
          <p:cNvSpPr txBox="1"/>
          <p:nvPr/>
        </p:nvSpPr>
        <p:spPr>
          <a:xfrm>
            <a:off x="4552122" y="4235559"/>
            <a:ext cx="9183756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Illustrations à faire figurer (si pertinence) en annexe dans le cas de questions spécifiques des membres de la Commission propres à l’approche architecturale, spatiale et/ou bioclimatique, et dont les réponses pourraient le cas échéant se trouver dans ces documents.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1" name="Google Shape;951;p88"/>
          <p:cNvSpPr txBox="1"/>
          <p:nvPr/>
        </p:nvSpPr>
        <p:spPr>
          <a:xfrm>
            <a:off x="533400" y="1638300"/>
            <a:ext cx="42672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fr-FR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Plans, coupes, façades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p88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50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1" lang="fr-FR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b="0" i="1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7" name="Google Shape;957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958" name="Google Shape;958;p89"/>
          <p:cNvSpPr txBox="1"/>
          <p:nvPr/>
        </p:nvSpPr>
        <p:spPr>
          <a:xfrm>
            <a:off x="2286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b="0" i="0" lang="fr-FR" sz="8800" u="none" cap="none" strike="noStrike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Contexte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89"/>
          <p:cNvSpPr txBox="1"/>
          <p:nvPr/>
        </p:nvSpPr>
        <p:spPr>
          <a:xfrm>
            <a:off x="533400" y="1638300"/>
            <a:ext cx="81534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fr-FR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Présentation de l’opération : programmation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0" name="Google Shape;960;p89"/>
          <p:cNvSpPr txBox="1"/>
          <p:nvPr>
            <p:ph type="title"/>
          </p:nvPr>
        </p:nvSpPr>
        <p:spPr>
          <a:xfrm>
            <a:off x="10010925" y="549725"/>
            <a:ext cx="5914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Réhabilitation et Extension du Conservatoire – Ville d’Avray (92) - Phase Conception</a:t>
            </a:r>
            <a:endParaRPr/>
          </a:p>
        </p:txBody>
      </p:sp>
      <p:sp>
        <p:nvSpPr>
          <p:cNvPr id="961" name="Google Shape;961;p89"/>
          <p:cNvSpPr txBox="1"/>
          <p:nvPr/>
        </p:nvSpPr>
        <p:spPr>
          <a:xfrm>
            <a:off x="4067596" y="2855796"/>
            <a:ext cx="11083500" cy="61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Quelques lignes relatant les dispositions prises dans la gestion de projet précisant l’implication de tous les acteurs.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1" sz="28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 ce sujet, avez-vous invité tous les partenaires à la Commission ? Avez-vous soumis ce document à l’ensemble des acteurs concernés 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1" sz="28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Indiquer  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Le déroulé de la consultation et ses modalités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La concertation/participation éventuelle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Le groupement de MOE (schéma d’intro possible ici aussi)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Le cout global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Les compétences et expériences des acteurs (MOA et MOE) en matière de bâtiments durables,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L’anticipation du chantier et de l’exploitation</a:t>
            </a:r>
            <a:endParaRPr b="0" i="1" sz="24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1" sz="28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N’hésitez pas à mettre en avant les bonnes pratiques 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233" name="Google Shape;233;p24"/>
          <p:cNvSpPr txBox="1"/>
          <p:nvPr/>
        </p:nvSpPr>
        <p:spPr>
          <a:xfrm>
            <a:off x="2595282" y="3313673"/>
            <a:ext cx="11470341" cy="48217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7500" lnSpcReduction="1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1958"/>
              <a:buFont typeface="Calibri"/>
              <a:buNone/>
            </a:pPr>
            <a:r>
              <a:rPr b="0" i="0" lang="fr-FR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Ici la MOA présente le contexte, les enjeux, le programme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1958"/>
              <a:buFont typeface="Calibri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1958"/>
              <a:buFont typeface="Calibri"/>
              <a:buNone/>
            </a:pPr>
            <a:r>
              <a:rPr b="0" i="0" lang="fr-FR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planning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1958"/>
              <a:buFont typeface="Calibri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1957"/>
              <a:buFont typeface="Calibri"/>
              <a:buNone/>
            </a:pPr>
            <a:r>
              <a:rPr b="0" i="0" lang="fr-FR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L’enveloppe budgétaire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1957"/>
              <a:buFont typeface="Calibri"/>
              <a:buNone/>
            </a:pPr>
            <a:r>
              <a:t/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1958"/>
              <a:buFont typeface="Calibri"/>
              <a:buNone/>
            </a:pPr>
            <a:r>
              <a:rPr lang="fr-FR" sz="4400">
                <a:solidFill>
                  <a:schemeClr val="dk1"/>
                </a:solidFill>
                <a:highlight>
                  <a:schemeClr val="accent3"/>
                </a:highlight>
                <a:latin typeface="Calibri"/>
                <a:ea typeface="Calibri"/>
                <a:cs typeface="Calibri"/>
                <a:sym typeface="Calibri"/>
              </a:rPr>
              <a:t>4 minutes</a:t>
            </a:r>
            <a:endParaRPr sz="4400">
              <a:solidFill>
                <a:schemeClr val="dk1"/>
              </a:solidFill>
              <a:highlight>
                <a:schemeClr val="accent3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5"/>
          <p:cNvSpPr txBox="1"/>
          <p:nvPr/>
        </p:nvSpPr>
        <p:spPr>
          <a:xfrm>
            <a:off x="228600" y="0"/>
            <a:ext cx="7604100" cy="110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Plan de localisation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0" name="Google Shape;240;p25"/>
          <p:cNvPicPr preferRelativeResize="0"/>
          <p:nvPr/>
        </p:nvPicPr>
        <p:blipFill rotWithShape="1">
          <a:blip r:embed="rId3">
            <a:alphaModFix/>
          </a:blip>
          <a:srcRect b="7398" l="7386" r="4368" t="0"/>
          <a:stretch/>
        </p:blipFill>
        <p:spPr>
          <a:xfrm>
            <a:off x="591578" y="1406825"/>
            <a:ext cx="8055071" cy="665567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5"/>
          <p:cNvSpPr txBox="1"/>
          <p:nvPr/>
        </p:nvSpPr>
        <p:spPr>
          <a:xfrm>
            <a:off x="904175" y="8500188"/>
            <a:ext cx="5005200" cy="7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 rue d’Amiens à STAINS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2" name="Google Shape;242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5"/>
          <p:cNvSpPr txBox="1"/>
          <p:nvPr/>
        </p:nvSpPr>
        <p:spPr>
          <a:xfrm>
            <a:off x="10009413" y="263825"/>
            <a:ext cx="58401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1" lang="fr-FR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Maison de l’Agriculture Urbaine de la ZAC des Tartres à Stains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4" name="Google Shape;244;p25"/>
          <p:cNvPicPr preferRelativeResize="0"/>
          <p:nvPr/>
        </p:nvPicPr>
        <p:blipFill rotWithShape="1">
          <a:blip r:embed="rId5">
            <a:alphaModFix/>
          </a:blip>
          <a:srcRect b="17108" l="28432" r="-2419" t="0"/>
          <a:stretch/>
        </p:blipFill>
        <p:spPr>
          <a:xfrm>
            <a:off x="9887900" y="1406825"/>
            <a:ext cx="7604099" cy="6655669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5"/>
          <p:cNvSpPr txBox="1"/>
          <p:nvPr/>
        </p:nvSpPr>
        <p:spPr>
          <a:xfrm>
            <a:off x="9299825" y="8381825"/>
            <a:ext cx="8511000" cy="16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●"/>
            </a:pPr>
            <a:r>
              <a:rPr b="1" lang="fr-FR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Proximité des transports, à 5 min à pied des arrêts de bus et à 10 min du </a:t>
            </a:r>
            <a:r>
              <a:rPr b="1" lang="fr-FR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métro</a:t>
            </a:r>
            <a:r>
              <a:rPr b="1" lang="fr-FR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13, station Saint Denis université.</a:t>
            </a:r>
            <a:endParaRPr b="1"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b="1" lang="fr-FR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proche des établissements publics, écoles, </a:t>
            </a:r>
            <a:r>
              <a:rPr b="1" lang="fr-FR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collège</a:t>
            </a:r>
            <a:r>
              <a:rPr b="1" lang="fr-FR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espaces culturels et sportifs…</a:t>
            </a:r>
            <a:endParaRPr b="1"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HEME EKOPOLIS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