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handoutMasterIdLst>
    <p:handoutMasterId r:id="rId50"/>
  </p:handoutMasterIdLst>
  <p:sldIdLst>
    <p:sldId id="284" r:id="rId4"/>
    <p:sldId id="287" r:id="rId5"/>
    <p:sldId id="288" r:id="rId6"/>
    <p:sldId id="289" r:id="rId7"/>
    <p:sldId id="332" r:id="rId8"/>
    <p:sldId id="292" r:id="rId9"/>
    <p:sldId id="333" r:id="rId10"/>
    <p:sldId id="314" r:id="rId11"/>
    <p:sldId id="315" r:id="rId12"/>
    <p:sldId id="291" r:id="rId13"/>
    <p:sldId id="318" r:id="rId14"/>
    <p:sldId id="334" r:id="rId15"/>
    <p:sldId id="335" r:id="rId16"/>
    <p:sldId id="319" r:id="rId17"/>
    <p:sldId id="341" r:id="rId18"/>
    <p:sldId id="342" r:id="rId19"/>
    <p:sldId id="356" r:id="rId20"/>
    <p:sldId id="296" r:id="rId21"/>
    <p:sldId id="343" r:id="rId22"/>
    <p:sldId id="359" r:id="rId23"/>
    <p:sldId id="321" r:id="rId24"/>
    <p:sldId id="351" r:id="rId25"/>
    <p:sldId id="352" r:id="rId26"/>
    <p:sldId id="344" r:id="rId27"/>
    <p:sldId id="357" r:id="rId28"/>
    <p:sldId id="322" r:id="rId29"/>
    <p:sldId id="345" r:id="rId30"/>
    <p:sldId id="360" r:id="rId31"/>
    <p:sldId id="323" r:id="rId32"/>
    <p:sldId id="353" r:id="rId33"/>
    <p:sldId id="346" r:id="rId34"/>
    <p:sldId id="350" r:id="rId35"/>
    <p:sldId id="358" r:id="rId36"/>
    <p:sldId id="324" r:id="rId37"/>
    <p:sldId id="347" r:id="rId38"/>
    <p:sldId id="361" r:id="rId39"/>
    <p:sldId id="325" r:id="rId40"/>
    <p:sldId id="348" r:id="rId41"/>
    <p:sldId id="362" r:id="rId42"/>
    <p:sldId id="326" r:id="rId43"/>
    <p:sldId id="349" r:id="rId44"/>
    <p:sldId id="354" r:id="rId45"/>
    <p:sldId id="355" r:id="rId46"/>
    <p:sldId id="312" r:id="rId47"/>
    <p:sldId id="313" r:id="rId48"/>
  </p:sldIdLst>
  <p:sldSz cx="18288000" cy="10287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Jigsaw Bold" panose="02000000000000000000" pitchFamily="2" charset="77"/>
      <p:bold r:id="rId57"/>
    </p:embeddedFont>
    <p:embeddedFont>
      <p:font typeface="Jigsaw Light" panose="02000503030000020003" pitchFamily="2" charset="77"/>
      <p:regular r:id="rId58"/>
    </p:embeddedFont>
    <p:embeddedFont>
      <p:font typeface="Jigsaw Light Cursive" panose="02000000000000000000" pitchFamily="2" charset="77"/>
      <p:regular r:id="rId59"/>
      <p:bold r:id="rId60"/>
      <p:italic r:id="rId61"/>
    </p:embeddedFont>
    <p:embeddedFont>
      <p:font typeface="Jigsaw Medium" panose="02000000000000000000" pitchFamily="2" charset="77"/>
      <p:regular r:id="rId62"/>
    </p:embeddedFont>
    <p:embeddedFont>
      <p:font typeface="Jigsaw Medium Cursive" panose="02000000000000000000" pitchFamily="2" charset="77"/>
      <p:regular r:id="rId63"/>
      <p:italic r:id="rId64"/>
    </p:embeddedFont>
    <p:embeddedFont>
      <p:font typeface="Jigsaw Regular" panose="02000000000000000000" pitchFamily="2" charset="77"/>
      <p:regular r:id="rId65"/>
    </p:embeddedFont>
    <p:embeddedFont>
      <p:font typeface="Jigsaw Regular Cursive" panose="02000000000000000000" pitchFamily="2" charset="77"/>
      <p:italic r:id="rId66"/>
    </p:embeddedFont>
    <p:embeddedFont>
      <p:font typeface="Jigsaw Regular Italic" panose="02000000000000000000" pitchFamily="2" charset="77"/>
      <p:italic r:id="rId67"/>
    </p:embeddedFont>
    <p:embeddedFont>
      <p:font typeface="Jigsaw Stencil Med" pitchFamily="2" charset="77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4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302"/>
    <a:srgbClr val="C1DF1B"/>
    <a:srgbClr val="C2DF1A"/>
    <a:srgbClr val="3B4485"/>
    <a:srgbClr val="4AACC7"/>
    <a:srgbClr val="FFFFFF"/>
    <a:srgbClr val="2AB2C6"/>
    <a:srgbClr val="F7F7F7"/>
    <a:srgbClr val="C35538"/>
    <a:srgbClr val="86B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0" autoAdjust="0"/>
    <p:restoredTop sz="94697" autoAdjust="0"/>
  </p:normalViewPr>
  <p:slideViewPr>
    <p:cSldViewPr>
      <p:cViewPr varScale="1">
        <p:scale>
          <a:sx n="79" d="100"/>
          <a:sy n="79" d="100"/>
        </p:scale>
        <p:origin x="240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6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2.xml"/><Relationship Id="rId61" Type="http://schemas.openxmlformats.org/officeDocument/2006/relationships/font" Target="fonts/font1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\equipeekopolis\Google%20Drive\2%20-%20Ekp%20-%20Action%20-%20De&#769;marche%20BDF\02%20-%20Ope&#769;rations%20en%20cours\07%20-%20Coogite%20Ache&#768;res%20Lafaye\2%20-%20Conception\Grille%20Bdf%20Construction%20neuve%20V1_28%20septembre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57250648020637"/>
          <c:y val="0.10480453520351236"/>
          <c:w val="0.51991496204230658"/>
          <c:h val="0.84156436616320274"/>
        </c:manualLayout>
      </c:layout>
      <c:radarChart>
        <c:radarStyle val="marker"/>
        <c:varyColors val="0"/>
        <c:ser>
          <c:idx val="0"/>
          <c:order val="0"/>
          <c:spPr>
            <a:ln w="38100">
              <a:solidFill>
                <a:schemeClr val="accent3">
                  <a:lumMod val="75000"/>
                  <a:alpha val="8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Résultats!$D$14:$D$20</c:f>
              <c:strCache>
                <c:ptCount val="7"/>
                <c:pt idx="0">
                  <c:v>Gestion de projet</c:v>
                </c:pt>
                <c:pt idx="1">
                  <c:v>Territoire et site</c:v>
                </c:pt>
                <c:pt idx="2">
                  <c:v>Solidaire</c:v>
                </c:pt>
                <c:pt idx="3">
                  <c:v>Energie</c:v>
                </c:pt>
                <c:pt idx="4">
                  <c:v>Eau</c:v>
                </c:pt>
                <c:pt idx="5">
                  <c:v>Autres ressources</c:v>
                </c:pt>
                <c:pt idx="6">
                  <c:v>Confort &amp; santé</c:v>
                </c:pt>
              </c:strCache>
            </c:strRef>
          </c:cat>
          <c:val>
            <c:numRef>
              <c:f>Résultats!$R$14:$R$20</c:f>
              <c:numCache>
                <c:formatCode>General</c:formatCode>
                <c:ptCount val="7"/>
                <c:pt idx="0" formatCode="0.00">
                  <c:v>12.5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2-E941-AC03-6956362DAA43}"/>
            </c:ext>
          </c:extLst>
        </c:ser>
        <c:ser>
          <c:idx val="1"/>
          <c:order val="1"/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Résultats!$D$14:$D$20</c:f>
              <c:strCache>
                <c:ptCount val="7"/>
                <c:pt idx="0">
                  <c:v>Gestion de projet</c:v>
                </c:pt>
                <c:pt idx="1">
                  <c:v>Territoire et site</c:v>
                </c:pt>
                <c:pt idx="2">
                  <c:v>Solidaire</c:v>
                </c:pt>
                <c:pt idx="3">
                  <c:v>Energie</c:v>
                </c:pt>
                <c:pt idx="4">
                  <c:v>Eau</c:v>
                </c:pt>
                <c:pt idx="5">
                  <c:v>Autres ressources</c:v>
                </c:pt>
                <c:pt idx="6">
                  <c:v>Confort &amp; santé</c:v>
                </c:pt>
              </c:strCache>
            </c:strRef>
          </c:cat>
          <c:val>
            <c:numRef>
              <c:f>Résultats!$T$14:$T$20</c:f>
              <c:numCache>
                <c:formatCode>0.00</c:formatCode>
                <c:ptCount val="7"/>
                <c:pt idx="0">
                  <c:v>10.714285714285721</c:v>
                </c:pt>
                <c:pt idx="1">
                  <c:v>9.2874999999999996</c:v>
                </c:pt>
                <c:pt idx="2">
                  <c:v>8.65</c:v>
                </c:pt>
                <c:pt idx="3">
                  <c:v>9</c:v>
                </c:pt>
                <c:pt idx="4">
                  <c:v>5.7777777777777777</c:v>
                </c:pt>
                <c:pt idx="5">
                  <c:v>9.6</c:v>
                </c:pt>
                <c:pt idx="6">
                  <c:v>10.011574074074071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92-E941-AC03-6956362DA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3538456"/>
        <c:axId val="2113540632"/>
      </c:radarChart>
      <c:catAx>
        <c:axId val="2113538456"/>
        <c:scaling>
          <c:orientation val="minMax"/>
        </c:scaling>
        <c:delete val="1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113540632"/>
        <c:crosses val="autoZero"/>
        <c:auto val="0"/>
        <c:lblAlgn val="ctr"/>
        <c:lblOffset val="100"/>
        <c:noMultiLvlLbl val="0"/>
      </c:catAx>
      <c:valAx>
        <c:axId val="2113540632"/>
        <c:scaling>
          <c:orientation val="minMax"/>
          <c:max val="14"/>
          <c:min val="0"/>
        </c:scaling>
        <c:delete val="1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.00" sourceLinked="1"/>
        <c:majorTickMark val="cross"/>
        <c:minorTickMark val="none"/>
        <c:tickLblPos val="nextTo"/>
        <c:crossAx val="2113538456"/>
        <c:crosses val="autoZero"/>
        <c:crossBetween val="between"/>
        <c:majorUnit val="2"/>
        <c:minorUnit val="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12700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18T11:27:26.026" idx="39">
    <p:pos x="4800" y="-184"/>
    <p:text>Ou alors ce logo est présent tout du long, thématique par thématiques ?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0.71715</cdr:x>
      <cdr:y>0.1332</cdr:y>
    </cdr:from>
    <cdr:to>
      <cdr:x>0.97903</cdr:x>
      <cdr:y>0.20052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74013982-F796-F631-4D4A-540BC662485E}"/>
            </a:ext>
          </a:extLst>
        </cdr:cNvPr>
        <cdr:cNvSpPr txBox="1"/>
      </cdr:nvSpPr>
      <cdr:spPr>
        <a:xfrm xmlns:a="http://schemas.openxmlformats.org/drawingml/2006/main">
          <a:off x="9126021" y="1035284"/>
          <a:ext cx="3332527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09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18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27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361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451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54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963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672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A2C636"/>
              </a:solidFill>
              <a:latin typeface="Jigsaw Regular" panose="02000000000000000000" pitchFamily="2" charset="77"/>
            </a:rPr>
            <a:t>Territoire et site x %</a:t>
          </a:r>
        </a:p>
      </cdr:txBody>
    </cdr:sp>
  </cdr:relSizeAnchor>
  <cdr:relSizeAnchor xmlns:cdr="http://schemas.openxmlformats.org/drawingml/2006/chartDrawing">
    <cdr:from>
      <cdr:x>0.37579</cdr:x>
      <cdr:y>0</cdr:y>
    </cdr:from>
    <cdr:to>
      <cdr:x>0.63533</cdr:x>
      <cdr:y>0.06732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1059C434-58E8-FD66-C597-4B83A26B371B}"/>
            </a:ext>
          </a:extLst>
        </cdr:cNvPr>
        <cdr:cNvSpPr txBox="1"/>
      </cdr:nvSpPr>
      <cdr:spPr>
        <a:xfrm xmlns:a="http://schemas.openxmlformats.org/drawingml/2006/main">
          <a:off x="4782078" y="0"/>
          <a:ext cx="330275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993466"/>
              </a:solidFill>
              <a:latin typeface="Jigsaw Regular" panose="02000000000000000000" pitchFamily="2" charset="77"/>
            </a:rPr>
            <a:t>Gestion de projet x %</a:t>
          </a:r>
        </a:p>
      </cdr:txBody>
    </cdr:sp>
  </cdr:relSizeAnchor>
  <cdr:relSizeAnchor xmlns:cdr="http://schemas.openxmlformats.org/drawingml/2006/chartDrawing">
    <cdr:from>
      <cdr:x>0</cdr:x>
      <cdr:y>0.58495</cdr:y>
    </cdr:from>
    <cdr:to>
      <cdr:x>0.25143</cdr:x>
      <cdr:y>0.65227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AAFE5C87-4D87-3A5B-FEB9-CACD1A4A41BD}"/>
            </a:ext>
          </a:extLst>
        </cdr:cNvPr>
        <cdr:cNvSpPr txBox="1"/>
      </cdr:nvSpPr>
      <cdr:spPr>
        <a:xfrm xmlns:a="http://schemas.openxmlformats.org/drawingml/2006/main">
          <a:off x="0" y="4546465"/>
          <a:ext cx="335280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E26B0A"/>
              </a:solidFill>
              <a:latin typeface="Jigsaw Regular" panose="02000000000000000000" pitchFamily="2" charset="77"/>
            </a:rPr>
            <a:t>Autres ressources x %</a:t>
          </a:r>
        </a:p>
      </cdr:txBody>
    </cdr:sp>
  </cdr:relSizeAnchor>
  <cdr:relSizeAnchor xmlns:cdr="http://schemas.openxmlformats.org/drawingml/2006/chartDrawing">
    <cdr:from>
      <cdr:x>0</cdr:x>
      <cdr:y>0.17111</cdr:y>
    </cdr:from>
    <cdr:to>
      <cdr:x>0.25098</cdr:x>
      <cdr:y>0.23843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id="{AAFE5C87-4D87-3A5B-FEB9-CACD1A4A41BD}"/>
            </a:ext>
          </a:extLst>
        </cdr:cNvPr>
        <cdr:cNvSpPr txBox="1"/>
      </cdr:nvSpPr>
      <cdr:spPr>
        <a:xfrm xmlns:a="http://schemas.openxmlformats.org/drawingml/2006/main">
          <a:off x="0" y="1329935"/>
          <a:ext cx="319382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FF9900"/>
              </a:solidFill>
              <a:latin typeface="Jigsaw Regular" panose="02000000000000000000" pitchFamily="2" charset="77"/>
            </a:rPr>
            <a:t>Confort &amp; santé x %</a:t>
          </a:r>
        </a:p>
      </cdr:txBody>
    </cdr:sp>
  </cdr:relSizeAnchor>
  <cdr:relSizeAnchor xmlns:cdr="http://schemas.openxmlformats.org/drawingml/2006/chartDrawing">
    <cdr:from>
      <cdr:x>0.21581</cdr:x>
      <cdr:y>0.87165</cdr:y>
    </cdr:from>
    <cdr:to>
      <cdr:x>0.36198</cdr:x>
      <cdr:y>0.93897</cdr:y>
    </cdr:to>
    <cdr:sp macro="" textlink="">
      <cdr:nvSpPr>
        <cdr:cNvPr id="6" name="ZoneTexte 1">
          <a:extLst xmlns:a="http://schemas.openxmlformats.org/drawingml/2006/main">
            <a:ext uri="{FF2B5EF4-FFF2-40B4-BE49-F238E27FC236}">
              <a16:creationId xmlns:a16="http://schemas.microsoft.com/office/drawing/2014/main" id="{758F96CE-B6FE-8A7A-E933-54E67B86B2EA}"/>
            </a:ext>
          </a:extLst>
        </cdr:cNvPr>
        <cdr:cNvSpPr txBox="1"/>
      </cdr:nvSpPr>
      <cdr:spPr>
        <a:xfrm xmlns:a="http://schemas.openxmlformats.org/drawingml/2006/main">
          <a:off x="2746269" y="6774812"/>
          <a:ext cx="186007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3366FF"/>
              </a:solidFill>
              <a:latin typeface="Jigsaw Regular" panose="02000000000000000000" pitchFamily="2" charset="77"/>
            </a:rPr>
            <a:t>Eau x %</a:t>
          </a:r>
        </a:p>
      </cdr:txBody>
    </cdr:sp>
  </cdr:relSizeAnchor>
  <cdr:relSizeAnchor xmlns:cdr="http://schemas.openxmlformats.org/drawingml/2006/chartDrawing">
    <cdr:from>
      <cdr:x>0.68263</cdr:x>
      <cdr:y>0.86275</cdr:y>
    </cdr:from>
    <cdr:to>
      <cdr:x>0.96613</cdr:x>
      <cdr:y>0.93006</cdr:y>
    </cdr:to>
    <cdr:sp macro="" textlink="">
      <cdr:nvSpPr>
        <cdr:cNvPr id="7" name="ZoneTexte 1">
          <a:extLst xmlns:a="http://schemas.openxmlformats.org/drawingml/2006/main">
            <a:ext uri="{FF2B5EF4-FFF2-40B4-BE49-F238E27FC236}">
              <a16:creationId xmlns:a16="http://schemas.microsoft.com/office/drawing/2014/main" id="{763E35DE-29D0-268D-86FB-162628363BEC}"/>
            </a:ext>
          </a:extLst>
        </cdr:cNvPr>
        <cdr:cNvSpPr txBox="1"/>
      </cdr:nvSpPr>
      <cdr:spPr>
        <a:xfrm xmlns:a="http://schemas.openxmlformats.org/drawingml/2006/main">
          <a:off x="8686800" y="6705600"/>
          <a:ext cx="360765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838121"/>
              </a:solidFill>
              <a:latin typeface="Jigsaw Regular" panose="02000000000000000000" pitchFamily="2" charset="77"/>
            </a:rPr>
            <a:t>Énergie x %</a:t>
          </a:r>
        </a:p>
      </cdr:txBody>
    </cdr:sp>
  </cdr:relSizeAnchor>
  <cdr:relSizeAnchor xmlns:cdr="http://schemas.openxmlformats.org/drawingml/2006/chartDrawing">
    <cdr:from>
      <cdr:x>0.78286</cdr:x>
      <cdr:y>0.58824</cdr:y>
    </cdr:from>
    <cdr:to>
      <cdr:x>0.95429</cdr:x>
      <cdr:y>0.65555</cdr:y>
    </cdr:to>
    <cdr:sp macro="" textlink="">
      <cdr:nvSpPr>
        <cdr:cNvPr id="8" name="ZoneTexte 1">
          <a:extLst xmlns:a="http://schemas.openxmlformats.org/drawingml/2006/main">
            <a:ext uri="{FF2B5EF4-FFF2-40B4-BE49-F238E27FC236}">
              <a16:creationId xmlns:a16="http://schemas.microsoft.com/office/drawing/2014/main" id="{930A865F-6F60-53D2-3BEB-B0AB5FF1A62F}"/>
            </a:ext>
          </a:extLst>
        </cdr:cNvPr>
        <cdr:cNvSpPr txBox="1"/>
      </cdr:nvSpPr>
      <cdr:spPr>
        <a:xfrm xmlns:a="http://schemas.openxmlformats.org/drawingml/2006/main">
          <a:off x="10439400" y="4572000"/>
          <a:ext cx="228600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4AACC7"/>
              </a:solidFill>
              <a:latin typeface="Jigsaw Regular" panose="02000000000000000000" pitchFamily="2" charset="77"/>
            </a:rPr>
            <a:t>Solidaire x 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D95DF1-777B-2B4E-95CF-0F700F15D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FD6D95-6770-824B-B796-A3B7D9D314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5F399-3435-B442-9740-74A092907447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AFC040-32D1-7645-A9D5-16CBFF88A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41297D-AA71-2148-B703-F73469171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D0816-9437-D741-8F57-4D1A54705D4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336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F4BAB-8F0E-3F4D-A96F-348DEDC252AD}" type="datetimeFigureOut">
              <a:rPr lang="fr-FR" smtClean="0"/>
              <a:t>14/06/2023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B6F3-1D20-F24F-8A81-2C2E8365BF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46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B6F3-1D20-F24F-8A81-2C2E8365BF0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87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45C6BB63-B46A-B245-A248-5E733E9587CC}"/>
              </a:ext>
            </a:extLst>
          </p:cNvPr>
          <p:cNvGrpSpPr/>
          <p:nvPr userDrawn="1"/>
        </p:nvGrpSpPr>
        <p:grpSpPr>
          <a:xfrm>
            <a:off x="1008484" y="2400300"/>
            <a:ext cx="9106020" cy="6660491"/>
            <a:chOff x="-26955" y="-863125"/>
            <a:chExt cx="12141360" cy="8880655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5BAFBB14-A790-684A-9039-071B19AB113F}"/>
                </a:ext>
              </a:extLst>
            </p:cNvPr>
            <p:cNvSpPr/>
            <p:nvPr/>
          </p:nvSpPr>
          <p:spPr>
            <a:xfrm>
              <a:off x="0" y="7976075"/>
              <a:ext cx="12114405" cy="41455"/>
            </a:xfrm>
            <a:prstGeom prst="rect">
              <a:avLst/>
            </a:prstGeom>
            <a:solidFill>
              <a:srgbClr val="C1DF1B"/>
            </a:solidFill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98207666-FEAC-584A-84D4-518E58F01314}"/>
                </a:ext>
              </a:extLst>
            </p:cNvPr>
            <p:cNvSpPr txBox="1"/>
            <p:nvPr/>
          </p:nvSpPr>
          <p:spPr>
            <a:xfrm>
              <a:off x="-26955" y="-863125"/>
              <a:ext cx="10847355" cy="54852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000"/>
                </a:lnSpc>
              </a:pPr>
              <a:r>
                <a:rPr lang="en-US" sz="12500" dirty="0">
                  <a:solidFill>
                    <a:srgbClr val="1A1B18"/>
                  </a:solidFill>
                  <a:latin typeface="Jigsaw Stencil Med" pitchFamily="2" charset="77"/>
                </a:rPr>
                <a:t>Ekopolis</a:t>
              </a:r>
            </a:p>
            <a:p>
              <a:pPr>
                <a:lnSpc>
                  <a:spcPts val="5600"/>
                </a:lnSpc>
              </a:pPr>
              <a:r>
                <a:rPr lang="en-US" sz="5400" dirty="0">
                  <a:solidFill>
                    <a:srgbClr val="1A1B18"/>
                  </a:solidFill>
                  <a:latin typeface="Jigsaw Regular" panose="02000000000000000000" pitchFamily="2" charset="77"/>
                </a:rPr>
                <a:t>Pôle de ressources francilien pour l'aménagement et la construction durables</a:t>
              </a:r>
            </a:p>
          </p:txBody>
        </p:sp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872BDDB0-6DEC-3647-B6DD-468813A6D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6671600" y="558000"/>
            <a:ext cx="949777" cy="92896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7ABBB5-672F-7A47-95AC-81C400D801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84" y="6896100"/>
            <a:ext cx="3238500" cy="145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FCBE8-A103-F441-858F-42307EF9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25DBFA-3F5A-F14D-B816-86E7F587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26F92C-0AE4-284C-8122-365F3793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EF750E-E6DB-F543-BAC2-405019A2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80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6844D-A495-834F-B06C-A350EF1D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BEBC9F2-BCEB-504B-A218-8C3A02CD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C1BB10-4451-284B-A64F-8720A477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DC1CE7-5CC5-9A4C-8FE2-54132892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9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A1D6E-8D9F-6D47-896B-64F21CF5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54027D-C3B4-B949-B2FC-31C366B2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3A9F543-7456-9243-A4AF-AC219A50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D4B05E-3259-A242-B584-120327AF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23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6A80D-3200-594F-8D93-D008F90F5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8D6AC6-C5B3-2D45-96F4-AE788C0A5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CC5AE5-9756-FD45-AEF6-3D097E94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18D9E0-A2CB-984C-8C88-04B49F59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10C80-EC82-3A47-90D8-B338B08E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759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355DF-6E56-F449-BD1D-C165F5C9E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DB6A00-FEBF-BF4F-A090-10CA593C1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03ABAF-2DB8-0543-9AD4-8AF66BDF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183BF2-59D2-8140-8ECF-DFDE18CD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970E12-2B53-594B-8115-22080375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54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6D94A-B1EC-F74A-A934-8F4219DAE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DBF620-37C0-0948-AC11-E2B524936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9E8C1A-5C2E-5D48-A113-4342E343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9734AA-1F5B-D34A-BA5E-9FFDCD8C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A12153-6177-4549-9BD8-DDA0BBB5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405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A51DB-C71C-F048-AFDB-8C6DBA53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D618B0-12E4-B545-BFEF-C6DF6BE8E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B594E7-F92C-E747-85FD-3D1093C5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5E862B-D079-CA49-9929-24900BC5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1351FB-CA8E-0141-B263-C4FFA2D8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308655-C867-FD48-B59D-0BE13BCC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044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75FDB68C-FCDD-484E-91AD-36F13AF61625}"/>
              </a:ext>
            </a:extLst>
          </p:cNvPr>
          <p:cNvSpPr/>
          <p:nvPr/>
        </p:nvSpPr>
        <p:spPr>
          <a:xfrm>
            <a:off x="12533225" y="6776020"/>
            <a:ext cx="4611775" cy="26822"/>
          </a:xfrm>
          <a:prstGeom prst="rect">
            <a:avLst/>
          </a:prstGeom>
          <a:solidFill>
            <a:srgbClr val="C1DF1B"/>
          </a:solid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84877-0854-0847-BAF3-B0672B4F27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6670111" y="556333"/>
            <a:ext cx="949604" cy="928800"/>
          </a:xfrm>
          <a:prstGeom prst="rect">
            <a:avLst/>
          </a:prstGeom>
        </p:spPr>
      </p:pic>
      <p:sp>
        <p:nvSpPr>
          <p:cNvPr id="13" name="AutoShape 3">
            <a:extLst>
              <a:ext uri="{FF2B5EF4-FFF2-40B4-BE49-F238E27FC236}">
                <a16:creationId xmlns:a16="http://schemas.microsoft.com/office/drawing/2014/main" id="{6F8BEE75-6976-CE4C-886A-CA3A17948E96}"/>
              </a:ext>
            </a:extLst>
          </p:cNvPr>
          <p:cNvSpPr/>
          <p:nvPr userDrawn="1"/>
        </p:nvSpPr>
        <p:spPr>
          <a:xfrm>
            <a:off x="1322886" y="2050429"/>
            <a:ext cx="4611775" cy="26822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2DE78F44-DC99-4546-9061-F01E66725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34661" y="7399321"/>
            <a:ext cx="11206163" cy="2438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B93E1896-52FF-2E4E-8F2F-B95EAECD3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7062" y="2673730"/>
            <a:ext cx="11206163" cy="2438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Titre 26">
            <a:extLst>
              <a:ext uri="{FF2B5EF4-FFF2-40B4-BE49-F238E27FC236}">
                <a16:creationId xmlns:a16="http://schemas.microsoft.com/office/drawing/2014/main" id="{38F5FF55-DC14-6A47-B67B-DDC5ED98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886" y="646984"/>
            <a:ext cx="8229600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8" name="Titre 26">
            <a:extLst>
              <a:ext uri="{FF2B5EF4-FFF2-40B4-BE49-F238E27FC236}">
                <a16:creationId xmlns:a16="http://schemas.microsoft.com/office/drawing/2014/main" id="{57662E56-10A8-7044-9058-1D9B73E6DE80}"/>
              </a:ext>
            </a:extLst>
          </p:cNvPr>
          <p:cNvSpPr txBox="1">
            <a:spLocks/>
          </p:cNvSpPr>
          <p:nvPr userDrawn="1"/>
        </p:nvSpPr>
        <p:spPr>
          <a:xfrm>
            <a:off x="8914099" y="53725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4B4C5-3773-6948-97F2-9305C1C1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E5E66E-7D1C-B449-9E60-815CFD339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7DD194-B3EB-4048-8A4A-7D46BDA75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7ED7EC-46CF-6243-BB60-D8FDAAA00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2506CE-B8B0-9041-8E3B-C85C1911F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21A339E-B788-E242-A8FB-5DA89EF2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DEACD96-74C0-6A48-A2D1-9BB56A32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A0337A-E72C-C046-9A89-387868B3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358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F2778-454C-4D41-A47B-C15D6342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4482BD-FA72-2044-8F87-C8B2BD55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68F557-0D0B-F04F-8853-72B1407D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FF7C41-9745-8C45-A873-CF27A29C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8380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CA5009-20DF-0C46-A252-D7CBD4A4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AE6230-26FE-0D46-92CB-540B50946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FF683B-3413-6746-8934-58CCC2BA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7068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8A09D-39F8-4B4A-92CC-6651D7B0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D49128-D3E0-0A4D-A0A3-D8B172C0D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96E326-6C2C-F94F-AECF-5164D18F0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0AEA07-E303-2042-BAE4-8D6A7467A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C27227-7BA1-1F4A-98FE-ED362DDA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27812E-83BE-7542-80E3-25335661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903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70EC6-0D1F-674C-A1B8-71561C3F0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460459-0F39-CE46-8F16-5ADD59E64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D4A33B-918A-CF4F-B1D5-1A5E1E8C7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8F7C15-C032-3D46-B9B3-8E6964EE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DF6358-0FE1-9B40-ABE4-32A910FF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323821-D51D-7E4A-8CF5-FD511564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89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FDFE5-E08A-B344-9318-CAA66C56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538158-B74B-4245-A950-476631EE9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9EBE88-89BD-544E-BECE-087F01C6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69E6EA-FDA3-364F-85E0-12B50A14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1CE52A-250D-9D44-96DD-963E8534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9976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0A5B44-8A39-7645-A4B3-717EA2C22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FB76504-1D00-3A4A-A497-60934E9CC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A67BF1-F600-1945-9619-5636DA38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1BCE5-839F-794B-91E0-1B4B0E28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7DF5EC-F5E1-C347-B0BD-6E450068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959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0E14EC-8EE1-7C46-9D6A-25E228E62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436169-5950-754D-A926-836347253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34289F-A614-414C-9C96-053D331D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8F679F-AB7D-9F4A-BF79-1518635E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F7E7D0-20E6-A34A-8C83-6C40A6BF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9264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5A91DE-35BE-324B-8AC5-05C804D9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9B6064-B8C0-5F41-8E1B-5133257EE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E6A8B7-EE80-1F4F-A8D6-994FB3302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C6C642-98A8-4047-968D-71392B3B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E9B380-7E5C-A14D-9BA6-382E1C45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9392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93FA2-02E9-4C4D-800D-284ED9A7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9E409E-3345-BE4D-A795-30D15F7B4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D7819D-CCA7-2F44-8731-B1F86C96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1EC01F-B4E4-904A-9D85-C8211767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CAAB29-50FA-4748-8783-2FDBF513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27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CC93071E-7C41-2341-99CD-186413E2EA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028700" y="1104600"/>
            <a:ext cx="949777" cy="928969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7F19DCB9-F258-A345-B022-D72C8DF26737}"/>
              </a:ext>
            </a:extLst>
          </p:cNvPr>
          <p:cNvSpPr/>
          <p:nvPr userDrawn="1"/>
        </p:nvSpPr>
        <p:spPr>
          <a:xfrm>
            <a:off x="9206820" y="3282404"/>
            <a:ext cx="28575" cy="5400000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23" name="Espace réservé du contenu 22">
            <a:extLst>
              <a:ext uri="{FF2B5EF4-FFF2-40B4-BE49-F238E27FC236}">
                <a16:creationId xmlns:a16="http://schemas.microsoft.com/office/drawing/2014/main" id="{21D6E62E-3C53-E142-92D3-665BFFAD44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1511" y="3369251"/>
            <a:ext cx="7696200" cy="5334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contenu 22">
            <a:extLst>
              <a:ext uri="{FF2B5EF4-FFF2-40B4-BE49-F238E27FC236}">
                <a16:creationId xmlns:a16="http://schemas.microsoft.com/office/drawing/2014/main" id="{BA51D232-D56C-124B-ABC4-17268CD527A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24504" y="3369251"/>
            <a:ext cx="7696200" cy="5334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Titre 24">
            <a:extLst>
              <a:ext uri="{FF2B5EF4-FFF2-40B4-BE49-F238E27FC236}">
                <a16:creationId xmlns:a16="http://schemas.microsoft.com/office/drawing/2014/main" id="{E714A8E4-78AF-BB4B-9BF6-C5EF6B72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104599"/>
            <a:ext cx="8229600" cy="92897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F440E-D62F-C443-804E-28EAB8FA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4BCEF3-DCB0-D346-8351-47CD52A92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CA7B31-92D8-7F4C-A163-EA4A227A3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97475D-49F9-0748-AA13-5B2D94E7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58AFA9-368F-7B47-A284-F87888BF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049A47-560A-0A44-A90D-EC89A40A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5625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BF5E75-0C52-0C40-9818-CE6E1AB6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866F61-7712-E141-9894-F8A245D2D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032584-1361-C84C-AC96-965121CA9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010601-765C-0C42-B396-D70E93B83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8F820C-1E4A-C541-99D9-5BD5DF613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BD436C-DDC1-814D-B2F7-B559A24FD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240D62-B7A8-E340-A440-39C42205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346ED6-D80D-A241-8179-EBDB2430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3508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1D414-03AE-1442-B6D0-36BCA6D6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48AEDF-7BA0-7847-B74F-1113BDA2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CD4FB8-F1B8-4649-9A91-99527CA0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14807B-3059-774F-8135-4711C319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1437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D2B9CB-B2AF-9843-83F4-920F8F90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DA4686-D4A8-CC4A-BB6A-9B144887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C4E6EC-2B72-BF4F-8552-53CA7DF6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691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6D330D-4F2E-1A44-AF33-4B21E58DC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EE2A8-DC0F-7640-802E-FD6BA1E2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2E4877-F006-7F42-8D69-8B553D2F9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F2253D-81FE-944E-A7B9-7840FF2B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B3448C-6385-C546-BB49-5B0A06156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EEB3D0-C45B-8040-A2EF-E2D87518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5662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941E4-2945-2240-AD0A-D6DCCC6A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0A590B-7CD3-ED47-9E0E-D822A224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8B73CC-EBCA-D249-97A5-C3285017B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4C8594-D2D0-D14F-BC4D-7910D895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65FC1F-670A-9349-B792-C3B79507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52A115-545D-7B4C-A8BA-1A1A1939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8533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0B31D-F787-8A41-8258-60C41AAB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7E46A0-6E13-E04A-BA6A-E4E55ADF2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FCA15E-0138-F14A-AB97-324E8F89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46377D-77E1-854D-8FEE-FFEA8BE96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FC322B-69D0-044F-AE35-FF127BA1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6320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A58FBB2-E4C9-0D44-9F89-40138650A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85E030-8E6A-EC4A-9077-9D5941E74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097416-2A9B-F74D-A112-2AA14A22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E2580C-CDE3-BF44-B405-3630D8D4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9AD7BD-DCF4-984F-B8A3-884410F5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62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>
            <a:extLst>
              <a:ext uri="{FF2B5EF4-FFF2-40B4-BE49-F238E27FC236}">
                <a16:creationId xmlns:a16="http://schemas.microsoft.com/office/drawing/2014/main" id="{49E81A7E-DD38-114D-8CCD-3D4C99843C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028700" y="1104600"/>
            <a:ext cx="949777" cy="928969"/>
          </a:xfrm>
          <a:prstGeom prst="rect">
            <a:avLst/>
          </a:prstGeom>
        </p:spPr>
      </p:pic>
      <p:sp>
        <p:nvSpPr>
          <p:cNvPr id="15" name="AutoShape 5">
            <a:extLst>
              <a:ext uri="{FF2B5EF4-FFF2-40B4-BE49-F238E27FC236}">
                <a16:creationId xmlns:a16="http://schemas.microsoft.com/office/drawing/2014/main" id="{FB9CDC6C-8026-0445-963F-11ABB66780F0}"/>
              </a:ext>
            </a:extLst>
          </p:cNvPr>
          <p:cNvSpPr/>
          <p:nvPr userDrawn="1"/>
        </p:nvSpPr>
        <p:spPr>
          <a:xfrm>
            <a:off x="1143001" y="3695700"/>
            <a:ext cx="4871768" cy="24882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C755C59D-863A-BE41-85ED-7B6EE4EE27AC}"/>
              </a:ext>
            </a:extLst>
          </p:cNvPr>
          <p:cNvSpPr/>
          <p:nvPr userDrawn="1"/>
        </p:nvSpPr>
        <p:spPr>
          <a:xfrm>
            <a:off x="1143001" y="7445403"/>
            <a:ext cx="4871768" cy="24882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33" name="Espace réservé du contenu 32">
            <a:extLst>
              <a:ext uri="{FF2B5EF4-FFF2-40B4-BE49-F238E27FC236}">
                <a16:creationId xmlns:a16="http://schemas.microsoft.com/office/drawing/2014/main" id="{FBC2BBDB-9E34-1D45-B4C8-81010366FD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4025381"/>
            <a:ext cx="16078200" cy="181095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4" name="Espace réservé du contenu 32">
            <a:extLst>
              <a:ext uri="{FF2B5EF4-FFF2-40B4-BE49-F238E27FC236}">
                <a16:creationId xmlns:a16="http://schemas.microsoft.com/office/drawing/2014/main" id="{AC424212-C2CB-D54A-99A1-5919B532BD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7810500"/>
            <a:ext cx="16078200" cy="181095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5" name="Titre 24">
            <a:extLst>
              <a:ext uri="{FF2B5EF4-FFF2-40B4-BE49-F238E27FC236}">
                <a16:creationId xmlns:a16="http://schemas.microsoft.com/office/drawing/2014/main" id="{48EAA7D2-A62B-DB4D-BD70-162F57B8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104599"/>
            <a:ext cx="8229600" cy="92897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6" name="Titre 24">
            <a:extLst>
              <a:ext uri="{FF2B5EF4-FFF2-40B4-BE49-F238E27FC236}">
                <a16:creationId xmlns:a16="http://schemas.microsoft.com/office/drawing/2014/main" id="{CB30188B-896B-264A-A592-6E5C0D746BE7}"/>
              </a:ext>
            </a:extLst>
          </p:cNvPr>
          <p:cNvSpPr txBox="1">
            <a:spLocks/>
          </p:cNvSpPr>
          <p:nvPr userDrawn="1"/>
        </p:nvSpPr>
        <p:spPr>
          <a:xfrm>
            <a:off x="1143000" y="2735851"/>
            <a:ext cx="9296400" cy="65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7" name="Titre 24">
            <a:extLst>
              <a:ext uri="{FF2B5EF4-FFF2-40B4-BE49-F238E27FC236}">
                <a16:creationId xmlns:a16="http://schemas.microsoft.com/office/drawing/2014/main" id="{9ADD0FE2-F5E7-874B-AB8A-2907B0C9614F}"/>
              </a:ext>
            </a:extLst>
          </p:cNvPr>
          <p:cNvSpPr txBox="1">
            <a:spLocks/>
          </p:cNvSpPr>
          <p:nvPr userDrawn="1"/>
        </p:nvSpPr>
        <p:spPr>
          <a:xfrm>
            <a:off x="1143000" y="6450250"/>
            <a:ext cx="9296400" cy="65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D473EADF-275F-694A-9CEA-6C5B6ADFCE86}"/>
              </a:ext>
            </a:extLst>
          </p:cNvPr>
          <p:cNvSpPr/>
          <p:nvPr userDrawn="1"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1DF1B"/>
          </a:solidFill>
        </p:spPr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9554FAD-C37F-684D-B675-B1E7B87D2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028700" y="1104600"/>
            <a:ext cx="949777" cy="928969"/>
          </a:xfrm>
          <a:prstGeom prst="rect">
            <a:avLst/>
          </a:prstGeom>
        </p:spPr>
      </p:pic>
      <p:sp>
        <p:nvSpPr>
          <p:cNvPr id="13" name="AutoShape 5">
            <a:extLst>
              <a:ext uri="{FF2B5EF4-FFF2-40B4-BE49-F238E27FC236}">
                <a16:creationId xmlns:a16="http://schemas.microsoft.com/office/drawing/2014/main" id="{327FC467-3E49-1A40-9A64-FA4711D04E58}"/>
              </a:ext>
            </a:extLst>
          </p:cNvPr>
          <p:cNvSpPr/>
          <p:nvPr userDrawn="1"/>
        </p:nvSpPr>
        <p:spPr>
          <a:xfrm>
            <a:off x="12496800" y="2084292"/>
            <a:ext cx="4871768" cy="24882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24" name="Espace réservé du contenu 23">
            <a:extLst>
              <a:ext uri="{FF2B5EF4-FFF2-40B4-BE49-F238E27FC236}">
                <a16:creationId xmlns:a16="http://schemas.microsoft.com/office/drawing/2014/main" id="{401123E5-BBA7-D649-BF42-2C79B0D50A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86697" y="3330570"/>
            <a:ext cx="14239457" cy="6477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1" name="Espace réservé du texte 26">
            <a:extLst>
              <a:ext uri="{FF2B5EF4-FFF2-40B4-BE49-F238E27FC236}">
                <a16:creationId xmlns:a16="http://schemas.microsoft.com/office/drawing/2014/main" id="{60C17957-D49F-604B-A7E0-98006A114B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96549" y="2400300"/>
            <a:ext cx="10434638" cy="6391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2" name="Titre 26">
            <a:extLst>
              <a:ext uri="{FF2B5EF4-FFF2-40B4-BE49-F238E27FC236}">
                <a16:creationId xmlns:a16="http://schemas.microsoft.com/office/drawing/2014/main" id="{F92317E5-48E2-F547-BFF3-53256E946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700" y="650166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9207E846-C420-104B-87E9-1F57FEBA5051}"/>
              </a:ext>
            </a:extLst>
          </p:cNvPr>
          <p:cNvSpPr/>
          <p:nvPr userDrawn="1"/>
        </p:nvSpPr>
        <p:spPr>
          <a:xfrm rot="-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</p:spPr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6042A6AC-7BF3-A24B-B70A-E57002A0B7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6351370" y="1038225"/>
            <a:ext cx="949777" cy="928969"/>
          </a:xfrm>
          <a:prstGeom prst="rect">
            <a:avLst/>
          </a:prstGeom>
        </p:spPr>
      </p:pic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90505F37-1F3C-3B42-8419-7980E233E9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965450"/>
            <a:ext cx="13944600" cy="62928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Titre 26">
            <a:extLst>
              <a:ext uri="{FF2B5EF4-FFF2-40B4-BE49-F238E27FC236}">
                <a16:creationId xmlns:a16="http://schemas.microsoft.com/office/drawing/2014/main" id="{833FFF55-CA1E-CF48-A5C9-83FC0544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31209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2229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QBD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9207E846-C420-104B-87E9-1F57FEBA5051}"/>
              </a:ext>
            </a:extLst>
          </p:cNvPr>
          <p:cNvSpPr/>
          <p:nvPr userDrawn="1"/>
        </p:nvSpPr>
        <p:spPr>
          <a:xfrm rot="-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</p:spPr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6042A6AC-7BF3-A24B-B70A-E57002A0B7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6351370" y="1038225"/>
            <a:ext cx="949777" cy="9289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1C93A5-5EC5-B047-AEC0-520BF53C18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502" y="1028700"/>
            <a:ext cx="2243648" cy="1008222"/>
          </a:xfrm>
          <a:prstGeom prst="rect">
            <a:avLst/>
          </a:prstGeom>
        </p:spPr>
      </p:pic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90505F37-1F3C-3B42-8419-7980E233E9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965450"/>
            <a:ext cx="13944600" cy="62928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Titre 26">
            <a:extLst>
              <a:ext uri="{FF2B5EF4-FFF2-40B4-BE49-F238E27FC236}">
                <a16:creationId xmlns:a16="http://schemas.microsoft.com/office/drawing/2014/main" id="{833FFF55-CA1E-CF48-A5C9-83FC0544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31209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QBDF - Pro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29E5C3D6-E5F1-BE43-B8DE-862D8189B925}"/>
              </a:ext>
            </a:extLst>
          </p:cNvPr>
          <p:cNvSpPr/>
          <p:nvPr userDrawn="1"/>
        </p:nvSpPr>
        <p:spPr>
          <a:xfrm rot="-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</p:spPr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6D17C4B-3583-FD47-9F4C-2FF654A4C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6351370" y="1058992"/>
            <a:ext cx="949777" cy="92896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32D235-CC42-BB42-9A77-4C561AD23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502" y="1028700"/>
            <a:ext cx="2243648" cy="1008222"/>
          </a:xfrm>
          <a:prstGeom prst="rect">
            <a:avLst/>
          </a:prstGeom>
        </p:spPr>
      </p:pic>
      <p:sp>
        <p:nvSpPr>
          <p:cNvPr id="18" name="Titre 26">
            <a:extLst>
              <a:ext uri="{FF2B5EF4-FFF2-40B4-BE49-F238E27FC236}">
                <a16:creationId xmlns:a16="http://schemas.microsoft.com/office/drawing/2014/main" id="{09C23E20-1130-CD44-9E58-131682FE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31209"/>
            <a:ext cx="8229600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D99B7A33-7DF0-5D4D-81B5-5C8856091C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6800" y="2293938"/>
            <a:ext cx="5210175" cy="331311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1" name="Espace réservé pour une image  19">
            <a:extLst>
              <a:ext uri="{FF2B5EF4-FFF2-40B4-BE49-F238E27FC236}">
                <a16:creationId xmlns:a16="http://schemas.microsoft.com/office/drawing/2014/main" id="{C8722BED-9ED0-C14F-BEB8-9D73F139D1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6800" y="5951245"/>
            <a:ext cx="5210175" cy="331311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315F8304-4D30-544F-9490-C97627C52D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6600" y="2492375"/>
            <a:ext cx="6846887" cy="12241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BC02B0D2-BDDF-BF4D-8646-3622EC7A9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6600" y="6090692"/>
            <a:ext cx="6846887" cy="12241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985C131B-DCF9-A146-A95D-943790AC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86600" y="4000500"/>
            <a:ext cx="6846887" cy="9050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D92F3A03-C3B9-7A4A-9054-DDC4846455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6600" y="7594866"/>
            <a:ext cx="6846887" cy="9050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kopo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>
            <a:extLst>
              <a:ext uri="{FF2B5EF4-FFF2-40B4-BE49-F238E27FC236}">
                <a16:creationId xmlns:a16="http://schemas.microsoft.com/office/drawing/2014/main" id="{373EBA8A-8E84-AD43-9E7F-BB73FEA2F3B4}"/>
              </a:ext>
            </a:extLst>
          </p:cNvPr>
          <p:cNvSpPr txBox="1"/>
          <p:nvPr userDrawn="1"/>
        </p:nvSpPr>
        <p:spPr>
          <a:xfrm>
            <a:off x="1028700" y="768283"/>
            <a:ext cx="5160960" cy="24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9"/>
              </a:lnSpc>
            </a:pPr>
            <a:r>
              <a:rPr lang="en-US" sz="8800" dirty="0">
                <a:solidFill>
                  <a:srgbClr val="1A1B18"/>
                </a:solidFill>
                <a:latin typeface="Jigsaw Stencil Med" pitchFamily="2" charset="77"/>
              </a:rPr>
              <a:t>L'agenda</a:t>
            </a:r>
          </a:p>
          <a:p>
            <a:pPr>
              <a:lnSpc>
                <a:spcPts val="9350"/>
              </a:lnSpc>
            </a:pPr>
            <a:r>
              <a:rPr lang="en-US" sz="8800" dirty="0">
                <a:solidFill>
                  <a:srgbClr val="1A1B18"/>
                </a:solidFill>
                <a:latin typeface="Jigsaw Stencil Med" pitchFamily="2" charset="77"/>
              </a:rPr>
              <a:t>Ekopolis</a:t>
            </a: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BA0886CA-9A1E-7646-96CD-271716705F2C}"/>
              </a:ext>
            </a:extLst>
          </p:cNvPr>
          <p:cNvSpPr/>
          <p:nvPr userDrawn="1"/>
        </p:nvSpPr>
        <p:spPr>
          <a:xfrm rot="-10800000">
            <a:off x="15906198" y="1028700"/>
            <a:ext cx="28575" cy="8229600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47049634-8497-3B4B-9D23-07CB55361AC9}"/>
              </a:ext>
            </a:extLst>
          </p:cNvPr>
          <p:cNvSpPr/>
          <p:nvPr userDrawn="1"/>
        </p:nvSpPr>
        <p:spPr>
          <a:xfrm>
            <a:off x="9305655" y="6289600"/>
            <a:ext cx="4692562" cy="29774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ED5C7B04-7CB6-6844-8D13-2F50E8D0084D}"/>
              </a:ext>
            </a:extLst>
          </p:cNvPr>
          <p:cNvSpPr/>
          <p:nvPr userDrawn="1"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</p:spPr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CC3AC907-7A46-8A4D-A7C3-C7888A792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6541870" y="1249492"/>
            <a:ext cx="949777" cy="928969"/>
          </a:xfrm>
          <a:prstGeom prst="rect">
            <a:avLst/>
          </a:prstGeom>
        </p:spPr>
      </p:pic>
      <p:sp>
        <p:nvSpPr>
          <p:cNvPr id="27" name="AutoShape 11">
            <a:extLst>
              <a:ext uri="{FF2B5EF4-FFF2-40B4-BE49-F238E27FC236}">
                <a16:creationId xmlns:a16="http://schemas.microsoft.com/office/drawing/2014/main" id="{9EEE51FF-52A4-F640-98A7-CE4297139590}"/>
              </a:ext>
            </a:extLst>
          </p:cNvPr>
          <p:cNvSpPr/>
          <p:nvPr userDrawn="1"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5C3DF744-F4F4-4F4C-899E-3C048E586811}"/>
              </a:ext>
            </a:extLst>
          </p:cNvPr>
          <p:cNvSpPr/>
          <p:nvPr userDrawn="1"/>
        </p:nvSpPr>
        <p:spPr>
          <a:xfrm>
            <a:off x="1028700" y="4615524"/>
            <a:ext cx="4692562" cy="29774"/>
          </a:xfrm>
          <a:prstGeom prst="rect">
            <a:avLst/>
          </a:prstGeom>
          <a:solidFill>
            <a:srgbClr val="C1DF1B"/>
          </a:solidFill>
        </p:spPr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4E80921-350E-AF4E-8BD0-C47E88368EC4}"/>
              </a:ext>
            </a:extLst>
          </p:cNvPr>
          <p:cNvSpPr txBox="1"/>
          <p:nvPr userDrawn="1"/>
        </p:nvSpPr>
        <p:spPr>
          <a:xfrm>
            <a:off x="914400" y="9029700"/>
            <a:ext cx="103060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Jigsaw Regular" panose="02000000000000000000" pitchFamily="2" charset="77"/>
              </a:rPr>
              <a:t>Retrouvez tous nos événements sur </a:t>
            </a:r>
            <a:r>
              <a:rPr lang="en-US" sz="4000" dirty="0">
                <a:solidFill>
                  <a:srgbClr val="C2DF1A"/>
                </a:solidFill>
                <a:latin typeface="Jigsaw Stencil Med" pitchFamily="2" charset="77"/>
              </a:rPr>
              <a:t>www.ekopolis.fr ! </a:t>
            </a:r>
            <a:endParaRPr lang="en-US" sz="3600" dirty="0">
              <a:solidFill>
                <a:srgbClr val="C2DF1A"/>
              </a:solidFill>
              <a:latin typeface="Jigsaw Stencil Med" pitchFamily="2" charset="77"/>
            </a:endParaRPr>
          </a:p>
          <a:p>
            <a:endParaRPr lang="fr-FR" sz="3600" dirty="0"/>
          </a:p>
        </p:txBody>
      </p:sp>
      <p:sp>
        <p:nvSpPr>
          <p:cNvPr id="34" name="Titre 33">
            <a:extLst>
              <a:ext uri="{FF2B5EF4-FFF2-40B4-BE49-F238E27FC236}">
                <a16:creationId xmlns:a16="http://schemas.microsoft.com/office/drawing/2014/main" id="{F90B1D85-2253-4B44-A4F1-19CAB0DE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3695700"/>
            <a:ext cx="5953124" cy="61926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5" name="Titre 33">
            <a:extLst>
              <a:ext uri="{FF2B5EF4-FFF2-40B4-BE49-F238E27FC236}">
                <a16:creationId xmlns:a16="http://schemas.microsoft.com/office/drawing/2014/main" id="{E7FFA21B-8280-5443-A74F-54E2619B9865}"/>
              </a:ext>
            </a:extLst>
          </p:cNvPr>
          <p:cNvSpPr txBox="1">
            <a:spLocks/>
          </p:cNvSpPr>
          <p:nvPr userDrawn="1"/>
        </p:nvSpPr>
        <p:spPr>
          <a:xfrm>
            <a:off x="8999084" y="1396133"/>
            <a:ext cx="5953124" cy="61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6" name="Titre 33">
            <a:extLst>
              <a:ext uri="{FF2B5EF4-FFF2-40B4-BE49-F238E27FC236}">
                <a16:creationId xmlns:a16="http://schemas.microsoft.com/office/drawing/2014/main" id="{97DDA24F-BB3D-824A-BBB0-0C91A9E1668A}"/>
              </a:ext>
            </a:extLst>
          </p:cNvPr>
          <p:cNvSpPr txBox="1">
            <a:spLocks/>
          </p:cNvSpPr>
          <p:nvPr userDrawn="1"/>
        </p:nvSpPr>
        <p:spPr>
          <a:xfrm>
            <a:off x="9144000" y="5497367"/>
            <a:ext cx="5953124" cy="61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0" name="Espace réservé du contenu 39">
            <a:extLst>
              <a:ext uri="{FF2B5EF4-FFF2-40B4-BE49-F238E27FC236}">
                <a16:creationId xmlns:a16="http://schemas.microsoft.com/office/drawing/2014/main" id="{951A74FB-5555-974D-AC55-C3FC610EE9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28181" y="4982147"/>
            <a:ext cx="6515100" cy="37338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2" name="Espace réservé du contenu 41">
            <a:extLst>
              <a:ext uri="{FF2B5EF4-FFF2-40B4-BE49-F238E27FC236}">
                <a16:creationId xmlns:a16="http://schemas.microsoft.com/office/drawing/2014/main" id="{6ED441E9-2EE4-0348-8E2F-19AF6AFEEE6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28659" y="2584299"/>
            <a:ext cx="6010275" cy="2590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3" name="Espace réservé du contenu 41">
            <a:extLst>
              <a:ext uri="{FF2B5EF4-FFF2-40B4-BE49-F238E27FC236}">
                <a16:creationId xmlns:a16="http://schemas.microsoft.com/office/drawing/2014/main" id="{40EF00CF-4E4C-2040-82E6-34413DE746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05655" y="6715459"/>
            <a:ext cx="6010275" cy="222127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7" r:id="rId6"/>
    <p:sldLayoutId id="2147483654" r:id="rId7"/>
    <p:sldLayoutId id="2147483656" r:id="rId8"/>
    <p:sldLayoutId id="2147483655" r:id="rId9"/>
    <p:sldLayoutId id="2147483657" r:id="rId10"/>
    <p:sldLayoutId id="2147483658" r:id="rId11"/>
    <p:sldLayoutId id="2147483659" r:id="rId12"/>
    <p:sldLayoutId id="2147483684" r:id="rId13"/>
    <p:sldLayoutId id="2147483685" r:id="rId14"/>
    <p:sldLayoutId id="214748368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88821B9-CA28-E349-A22B-B959DF4D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BA5087-233D-E146-9E8F-D9AC07E6F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DF9DE8-CA85-7E46-8199-509DAA06C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AFAF-13A8-104D-A438-EF5CDFF0D460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E37A28-459F-5F41-82A3-F6C364CEB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30F394-A156-3249-9731-A5AD24112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6085E-BB3E-024C-9553-BF9CDC0B75A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35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4EE68FF-9CBB-3641-93AD-02A4EB1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67F3BB-355C-1B4D-9DE0-568780329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6658FF-75B0-DC46-B496-A431EF7CD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DD012-C758-B64B-829B-86990BD37534}" type="datetimeFigureOut">
              <a:rPr lang="fr-FR" smtClean="0"/>
              <a:t>14/06/2023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095690-B124-4C4E-AB0A-20EA2913E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333310-5356-A048-AD49-85602A4AA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A7A90-3BAC-4145-9035-3049386DD27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47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1.xml"/><Relationship Id="rId4" Type="http://schemas.openxmlformats.org/officeDocument/2006/relationships/image" Target="../media/image2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CD8064-D886-CA21-EF33-42794A8B0DD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14" y="4000500"/>
            <a:ext cx="3276600" cy="1472396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BAE9668-B051-8FEF-C90A-7F6F6B0D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52500"/>
            <a:ext cx="6172200" cy="2438400"/>
          </a:xfrm>
        </p:spPr>
        <p:txBody>
          <a:bodyPr>
            <a:noAutofit/>
          </a:bodyPr>
          <a:lstStyle/>
          <a:p>
            <a:pPr algn="l"/>
            <a: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  <a:t>La démarche </a:t>
            </a:r>
            <a:b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</a:br>
            <a: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  <a:t>Bâtiments durables </a:t>
            </a:r>
            <a:b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</a:br>
            <a: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  <a:t>franciliens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606AA31A-DAE3-8172-169C-E277741AD2C3}"/>
              </a:ext>
            </a:extLst>
          </p:cNvPr>
          <p:cNvSpPr txBox="1">
            <a:spLocks/>
          </p:cNvSpPr>
          <p:nvPr/>
        </p:nvSpPr>
        <p:spPr>
          <a:xfrm>
            <a:off x="4751614" y="3543300"/>
            <a:ext cx="48768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6000" i="1" dirty="0">
                <a:solidFill>
                  <a:srgbClr val="2AB2C6"/>
                </a:solidFill>
                <a:latin typeface="Jigsaw Regular Italic" panose="02000000000000000000" pitchFamily="2" charset="77"/>
              </a:rPr>
              <a:t>L’intelligence </a:t>
            </a:r>
          </a:p>
          <a:p>
            <a:pPr algn="l"/>
            <a:r>
              <a:rPr lang="fr-FR" sz="6000" i="1" dirty="0">
                <a:solidFill>
                  <a:srgbClr val="2AB2C6"/>
                </a:solidFill>
                <a:latin typeface="Jigsaw Regular Italic" panose="02000000000000000000" pitchFamily="2" charset="77"/>
              </a:rPr>
              <a:t>collective pour </a:t>
            </a:r>
          </a:p>
          <a:p>
            <a:pPr algn="l"/>
            <a:r>
              <a:rPr lang="fr-FR" sz="6000" i="1" dirty="0">
                <a:solidFill>
                  <a:srgbClr val="2AB2C6"/>
                </a:solidFill>
                <a:latin typeface="Jigsaw Regular Italic" panose="02000000000000000000" pitchFamily="2" charset="77"/>
              </a:rPr>
              <a:t>mieux bâtir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CB2965-D01A-C88D-5510-085ECC8C691D}"/>
              </a:ext>
            </a:extLst>
          </p:cNvPr>
          <p:cNvSpPr txBox="1"/>
          <p:nvPr/>
        </p:nvSpPr>
        <p:spPr>
          <a:xfrm>
            <a:off x="8686800" y="874972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latin typeface="Jigsaw Regular Cursive" panose="02000000000000000000" pitchFamily="2" charset="77"/>
              </a:rPr>
              <a:t>Commission (phase) du jour mois année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8747A4-DCF9-2834-6E91-A6A8E5956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58" y="3236664"/>
            <a:ext cx="1206999" cy="62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05F4C7-5CED-AA3C-254A-F2DC23A71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715" y="8142525"/>
            <a:ext cx="595921" cy="3423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F9DD07-5454-DE52-4350-1F4CD2046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349" y="4215761"/>
            <a:ext cx="1470321" cy="2603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E524D9-C3CD-1128-5085-0CB1FA660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58" y="6323773"/>
            <a:ext cx="1225894" cy="5971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E82F23-C5CF-228B-EE6C-5CD3CC6A4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7277100"/>
            <a:ext cx="1430210" cy="52292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54A5661-213E-B2C6-C43D-8B113EA7657C}"/>
              </a:ext>
            </a:extLst>
          </p:cNvPr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Jigsaw Medium" panose="02000000000000000000" pitchFamily="2" charset="77"/>
              </a:rPr>
              <a:t>Ekopolis</a:t>
            </a:r>
            <a:r>
              <a:rPr lang="fr-FR" sz="1400" dirty="0">
                <a:latin typeface="Jigsaw Light" panose="02000503030000020003" pitchFamily="2" charset="77"/>
              </a:rPr>
              <a:t> </a:t>
            </a:r>
          </a:p>
          <a:p>
            <a:r>
              <a:rPr lang="fr-FR" sz="1400" dirty="0">
                <a:latin typeface="Jigsaw Light" panose="02000503030000020003" pitchFamily="2" charset="77"/>
              </a:rPr>
              <a:t>est soutenue par :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3B946C-742B-318A-D282-50DBB78334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21276" r="16950" b="22637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21D3FEA-71D8-A747-148F-D21B50E8F2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58" y="5706045"/>
            <a:ext cx="1548608" cy="27508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FF65923-F11E-B683-DC8A-30578F2D3503}"/>
              </a:ext>
            </a:extLst>
          </p:cNvPr>
          <p:cNvSpPr txBox="1"/>
          <p:nvPr/>
        </p:nvSpPr>
        <p:spPr>
          <a:xfrm>
            <a:off x="9144000" y="22479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NOTA BENE </a:t>
            </a:r>
            <a:r>
              <a:rPr lang="fr-FR" sz="2000" dirty="0"/>
              <a:t>: </a:t>
            </a:r>
            <a:r>
              <a:rPr lang="fr-FR" sz="2000" b="1" dirty="0">
                <a:solidFill>
                  <a:srgbClr val="EB5302"/>
                </a:solidFill>
              </a:rPr>
              <a:t>ce PowerPoint sera mis en ligne sur le site internet d’</a:t>
            </a:r>
            <a:r>
              <a:rPr lang="fr-FR" sz="2000" b="1" dirty="0" err="1">
                <a:solidFill>
                  <a:srgbClr val="EB5302"/>
                </a:solidFill>
              </a:rPr>
              <a:t>Ekopolis</a:t>
            </a:r>
            <a:r>
              <a:rPr lang="fr-FR" sz="2000" b="1" dirty="0">
                <a:solidFill>
                  <a:srgbClr val="EB5302"/>
                </a:solidFill>
              </a:rPr>
              <a:t> à l’issue de la commission.</a:t>
            </a:r>
          </a:p>
        </p:txBody>
      </p:sp>
    </p:spTree>
    <p:extLst>
      <p:ext uri="{BB962C8B-B14F-4D97-AF65-F5344CB8AC3E}">
        <p14:creationId xmlns:p14="http://schemas.microsoft.com/office/powerpoint/2010/main" val="304023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713165-B8CD-EDC3-0766-6AA229FFE6F7}"/>
              </a:ext>
            </a:extLst>
          </p:cNvPr>
          <p:cNvSpPr txBox="1"/>
          <p:nvPr/>
        </p:nvSpPr>
        <p:spPr>
          <a:xfrm>
            <a:off x="533400" y="16383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de l’opération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0F01AD-B154-8126-BCA2-3D0A9DB8B76F}"/>
              </a:ext>
            </a:extLst>
          </p:cNvPr>
          <p:cNvSpPr txBox="1"/>
          <p:nvPr/>
        </p:nvSpPr>
        <p:spPr>
          <a:xfrm>
            <a:off x="4464424" y="4530188"/>
            <a:ext cx="92157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Illustration(s) de l’opération dans son environnement proche</a:t>
            </a:r>
          </a:p>
          <a:p>
            <a:pPr algn="ctr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Perspective / axonométrie (échelle site de l’opération) et/ou plan masse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9A9083-6F53-4FDB-6289-5E3657CCFA18}"/>
              </a:ext>
            </a:extLst>
          </p:cNvPr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B7FBDE8D-A905-11B5-F304-132FEC6CC19B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918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113DDA-D64A-8923-ECE5-7FBF35E3764B}"/>
              </a:ext>
            </a:extLst>
          </p:cNvPr>
          <p:cNvSpPr txBox="1"/>
          <p:nvPr/>
        </p:nvSpPr>
        <p:spPr>
          <a:xfrm>
            <a:off x="4249271" y="2780211"/>
            <a:ext cx="963705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Eléments de contexte (synthèse de l’analyse de site)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Acoustique, climatique, topographique,…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E9167C-FB69-6F9E-AF9D-9268D794D9E4}"/>
              </a:ext>
            </a:extLst>
          </p:cNvPr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de l’opération : programmation</a:t>
            </a: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D9F86C2E-A1B2-C788-123C-0B2019648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017088"/>
              </p:ext>
            </p:extLst>
          </p:nvPr>
        </p:nvGraphicFramePr>
        <p:xfrm>
          <a:off x="3048000" y="4645367"/>
          <a:ext cx="12192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1322632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8971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71377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Jigsaw Regular" panose="02000000000000000000" pitchFamily="2" charset="77"/>
                        </a:rPr>
                        <a:t>Atouts +</a:t>
                      </a:r>
                    </a:p>
                  </a:txBody>
                  <a:tcPr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i="0" dirty="0">
                          <a:latin typeface="Jigsaw Regular" panose="02000000000000000000" pitchFamily="2" charset="77"/>
                        </a:rPr>
                        <a:t>Contraintes -</a:t>
                      </a:r>
                    </a:p>
                  </a:txBody>
                  <a:tcPr>
                    <a:solidFill>
                      <a:srgbClr val="C1DF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88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23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744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00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99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33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526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28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37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45460"/>
                  </a:ext>
                </a:extLst>
              </a:tr>
            </a:tbl>
          </a:graphicData>
        </a:graphic>
      </p:graphicFrame>
      <p:sp>
        <p:nvSpPr>
          <p:cNvPr id="10" name="Titre 3">
            <a:extLst>
              <a:ext uri="{FF2B5EF4-FFF2-40B4-BE49-F238E27FC236}">
                <a16:creationId xmlns:a16="http://schemas.microsoft.com/office/drawing/2014/main" id="{368FAA6B-9992-419D-B6B3-FF35CF2C3A95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D7346-89E4-250D-8593-8AEA30880B63}"/>
              </a:ext>
            </a:extLst>
          </p:cNvPr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0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113DDA-D64A-8923-ECE5-7FBF35E3764B}"/>
              </a:ext>
            </a:extLst>
          </p:cNvPr>
          <p:cNvSpPr txBox="1"/>
          <p:nvPr/>
        </p:nvSpPr>
        <p:spPr>
          <a:xfrm>
            <a:off x="4536142" y="3009900"/>
            <a:ext cx="921571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b="1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-points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3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Eléments de programmation</a:t>
            </a:r>
          </a:p>
          <a:p>
            <a:pPr algn="ctr"/>
            <a:endParaRPr lang="fr-FR" sz="3600" b="1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marL="457200" indent="-457200" algn="ctr">
              <a:buFontTx/>
              <a:buChar char="-"/>
            </a:pP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Fonctions (bureaux, logements – sociaux -, équipement),</a:t>
            </a:r>
          </a:p>
          <a:p>
            <a:pPr marL="457200" indent="-457200" algn="ctr">
              <a:buFontTx/>
              <a:buChar char="-"/>
            </a:pP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Typologies et espaces (T1, T2, communs),</a:t>
            </a:r>
          </a:p>
          <a:p>
            <a:pPr marL="457200" indent="-457200" algn="ctr">
              <a:buFontTx/>
              <a:buChar char="-"/>
            </a:pP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Surfaces (m</a:t>
            </a:r>
            <a:r>
              <a:rPr lang="fr-FR" sz="28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2</a:t>
            </a: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</a:t>
            </a:r>
            <a:r>
              <a:rPr lang="fr-FR" sz="2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sdp</a:t>
            </a: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, m</a:t>
            </a:r>
            <a:r>
              <a:rPr lang="fr-FR" sz="28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2</a:t>
            </a: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SU, m</a:t>
            </a:r>
            <a:r>
              <a:rPr lang="fr-FR" sz="28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2</a:t>
            </a: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parcelle, ha), </a:t>
            </a:r>
          </a:p>
          <a:p>
            <a:pPr marL="457200" indent="-457200" algn="ctr">
              <a:buFontTx/>
              <a:buChar char="-"/>
            </a:pP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Budget (coût travaux HT, coût études, coût aménagement extérieurs, coût parking),</a:t>
            </a:r>
          </a:p>
          <a:p>
            <a:pPr marL="457200" indent="-457200" algn="ctr">
              <a:buFontTx/>
              <a:buChar char="-"/>
            </a:pP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Planning (bien intégrer : jalons BDF, Phase APS/APD, dépôt du permis, début du chantier, fin du chantier, livraison et exploitation jusqu’à deux ans après la livraison)</a:t>
            </a:r>
            <a:r>
              <a:rPr lang="is-IS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…</a:t>
            </a:r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144ACA-B137-6344-A5F2-1E7A94F8630C}"/>
              </a:ext>
            </a:extLst>
          </p:cNvPr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de l’opération : programmation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FCB082E1-C9BF-220D-1A03-E0555CDED2F4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434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113DDA-D64A-8923-ECE5-7FBF35E3764B}"/>
              </a:ext>
            </a:extLst>
          </p:cNvPr>
          <p:cNvSpPr txBox="1"/>
          <p:nvPr/>
        </p:nvSpPr>
        <p:spPr>
          <a:xfrm>
            <a:off x="4536142" y="3695700"/>
            <a:ext cx="92157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b="1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-points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3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Enjeux environnementaux et durables du programme</a:t>
            </a:r>
          </a:p>
          <a:p>
            <a:pPr algn="ctr"/>
            <a:endParaRPr lang="fr-FR" sz="3600" b="1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Enjeux prioritaires, ambitions, objectifs,… allant au delà des objectifs territoriaux</a:t>
            </a:r>
          </a:p>
          <a:p>
            <a:pPr algn="ctr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2800" i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Ex</a:t>
            </a:r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: réponse concours mieux-disante, charte intra-entreprise, CPAUPE</a:t>
            </a:r>
          </a:p>
          <a:p>
            <a:pPr algn="ctr"/>
            <a:endParaRPr lang="fr-FR" sz="3600" b="1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357600-A1B1-2236-DCF1-0FDD692B0A96}"/>
              </a:ext>
            </a:extLst>
          </p:cNvPr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de l’opération : programmation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81938EBE-6FD5-6766-B7D8-D44EE64385D4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65165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CC0E9D-0C2C-3414-0BB8-DF825A163234}"/>
              </a:ext>
            </a:extLst>
          </p:cNvPr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Enjeux durables identifiés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2F26B9-3543-DC31-81F1-122B40CEC57F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1E1BC8-672A-D871-EF1F-F0090493A976}"/>
              </a:ext>
            </a:extLst>
          </p:cNvPr>
          <p:cNvSpPr txBox="1"/>
          <p:nvPr/>
        </p:nvSpPr>
        <p:spPr>
          <a:xfrm>
            <a:off x="2922677" y="2400300"/>
            <a:ext cx="1244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b="1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-points</a:t>
            </a:r>
          </a:p>
          <a:p>
            <a:pPr algn="ctr"/>
            <a:endParaRPr lang="fr-FR" sz="3600" b="1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3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Ambitions et valeurs ajoutées en matière architecturale</a:t>
            </a:r>
            <a:endParaRPr lang="fr-FR" sz="2400" b="1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EFA702-2D0C-81AF-9740-F8DFB87C75D0}"/>
              </a:ext>
            </a:extLst>
          </p:cNvPr>
          <p:cNvSpPr txBox="1"/>
          <p:nvPr/>
        </p:nvSpPr>
        <p:spPr>
          <a:xfrm>
            <a:off x="4442012" y="4347271"/>
            <a:ext cx="94039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Exemple :</a:t>
            </a:r>
          </a:p>
          <a:p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Enjeu 1 : Dimension esthétique et valeur d’usage</a:t>
            </a:r>
          </a:p>
          <a:p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Valorisation de l’implantation, de l’architecture et des formes existantes</a:t>
            </a: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Cohérence des choix des couleurs et des matériaux</a:t>
            </a: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Intégration des éléments architecturaux neufs et existants</a:t>
            </a: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Pertinence du traitement paysager des espaces extérieurs</a:t>
            </a:r>
          </a:p>
          <a:p>
            <a:pPr marL="285750" indent="-285750">
              <a:lnSpc>
                <a:spcPct val="80000"/>
              </a:lnSpc>
              <a:buFont typeface="Wingdings" charset="2"/>
              <a:buChar char="§"/>
            </a:pPr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marL="342900" indent="-342900">
              <a:lnSpc>
                <a:spcPct val="80000"/>
              </a:lnSpc>
              <a:buFont typeface="Wingdings" charset="2"/>
              <a:buChar char="§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Améliorer le confort intérieur par l’optimisation de l’apport de lumière naturelle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E2F6A2-8997-798A-E410-F52BE01037CD}"/>
              </a:ext>
            </a:extLst>
          </p:cNvPr>
          <p:cNvSpPr txBox="1"/>
          <p:nvPr/>
        </p:nvSpPr>
        <p:spPr>
          <a:xfrm>
            <a:off x="2565308" y="8877300"/>
            <a:ext cx="131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NB : pour cette diapositive, deux solutions s’offrent à vous :  faire une slide sur l’identité architecturale du projet, </a:t>
            </a:r>
          </a:p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ou bien détailler l’aspect architectural au fil de la présentation.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7090A116-08A6-BF4E-6188-536078034AD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</p:spTree>
    <p:extLst>
      <p:ext uri="{BB962C8B-B14F-4D97-AF65-F5344CB8AC3E}">
        <p14:creationId xmlns:p14="http://schemas.microsoft.com/office/powerpoint/2010/main" val="2287918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5CFDE054-6FE1-31F1-779E-CE87C611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77123A-DA46-56F4-E945-BA76A092FB6D}"/>
              </a:ext>
            </a:extLst>
          </p:cNvPr>
          <p:cNvSpPr txBox="1"/>
          <p:nvPr/>
        </p:nvSpPr>
        <p:spPr>
          <a:xfrm>
            <a:off x="2209800" y="4762500"/>
            <a:ext cx="138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Jigsaw Regular" panose="02000000000000000000" pitchFamily="2" charset="77"/>
              </a:rPr>
              <a:t>Gestion de projet · Territoire et site · Solidaire · Énergie · Eau · Autres ressources · Confort et santé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DFCD47-C545-A2C1-A618-DD7EDEE92A5F}"/>
              </a:ext>
            </a:extLst>
          </p:cNvPr>
          <p:cNvSpPr txBox="1"/>
          <p:nvPr/>
        </p:nvSpPr>
        <p:spPr>
          <a:xfrm>
            <a:off x="2576067" y="7429500"/>
            <a:ext cx="13135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NB : Ces thématiques peuvent être traitées :</a:t>
            </a:r>
          </a:p>
          <a:p>
            <a:pPr algn="ctr"/>
            <a:endParaRPr lang="fr-FR" sz="24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marL="285750" indent="-285750" algn="ctr">
              <a:buFontTx/>
              <a:buChar char="-"/>
            </a:pP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Dans l’ordre de votre choix</a:t>
            </a:r>
          </a:p>
          <a:p>
            <a:pPr marL="285750" indent="-285750" algn="ctr">
              <a:buFontTx/>
              <a:buChar char="-"/>
            </a:pP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Simultanément : il est fortement encouragé de faire valoir la prise en compte de plusieurs thématiques </a:t>
            </a:r>
          </a:p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dans une même diapositive, si cela est pertinent 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(</a:t>
            </a:r>
            <a:r>
              <a:rPr lang="fr-FR" sz="2400" b="1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cf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slide suivante)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471C847D-62B3-C735-6728-D7477320D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0" y="549729"/>
            <a:ext cx="4495800" cy="533400"/>
          </a:xfrm>
        </p:spPr>
        <p:txBody>
          <a:bodyPr>
            <a:normAutofit fontScale="90000"/>
          </a:bodyPr>
          <a:lstStyle/>
          <a:p>
            <a:r>
              <a:rPr lang="fr-FR" sz="2400" i="1" dirty="0">
                <a:solidFill>
                  <a:schemeClr val="bg1"/>
                </a:solidFill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solidFill>
                  <a:schemeClr val="bg1"/>
                </a:solidFill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solidFill>
                  <a:schemeClr val="bg1"/>
                </a:solidFill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60CF63B0-E78F-B789-F280-3183C93FA969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E1041C-47CA-CA42-5C29-0FD904335CC6}"/>
              </a:ext>
            </a:extLst>
          </p:cNvPr>
          <p:cNvSpPr txBox="1"/>
          <p:nvPr/>
        </p:nvSpPr>
        <p:spPr>
          <a:xfrm>
            <a:off x="457200" y="1609165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du projet au travers des 7 thèmes de la démarche BDF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772397B-1A88-A8D1-13E7-C52F8E044C82}"/>
              </a:ext>
            </a:extLst>
          </p:cNvPr>
          <p:cNvSpPr txBox="1">
            <a:spLocks/>
          </p:cNvSpPr>
          <p:nvPr/>
        </p:nvSpPr>
        <p:spPr>
          <a:xfrm>
            <a:off x="304799" y="-29135"/>
            <a:ext cx="6172201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Présentation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0038615-043E-CE6F-5072-F7F35231C36C}"/>
              </a:ext>
            </a:extLst>
          </p:cNvPr>
          <p:cNvCxnSpPr>
            <a:cxnSpLocks/>
          </p:cNvCxnSpPr>
          <p:nvPr/>
        </p:nvCxnSpPr>
        <p:spPr>
          <a:xfrm>
            <a:off x="2095500" y="5442410"/>
            <a:ext cx="14097000" cy="0"/>
          </a:xfrm>
          <a:prstGeom prst="line">
            <a:avLst/>
          </a:prstGeom>
          <a:ln w="1905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595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5CFDE054-6FE1-31F1-779E-CE87C611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37ED39B-64BE-C52F-CF98-8226C2D91222}"/>
              </a:ext>
            </a:extLst>
          </p:cNvPr>
          <p:cNvGrpSpPr/>
          <p:nvPr/>
        </p:nvGrpSpPr>
        <p:grpSpPr>
          <a:xfrm>
            <a:off x="3314700" y="1866900"/>
            <a:ext cx="11658600" cy="7467600"/>
            <a:chOff x="2819400" y="2933700"/>
            <a:chExt cx="10263302" cy="6400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766E3C-BA0F-C575-2D3A-4F3C910C401A}"/>
                </a:ext>
              </a:extLst>
            </p:cNvPr>
            <p:cNvSpPr/>
            <p:nvPr/>
          </p:nvSpPr>
          <p:spPr>
            <a:xfrm>
              <a:off x="2819400" y="2933700"/>
              <a:ext cx="10263302" cy="6400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7C77123A-DA46-56F4-E945-BA76A092FB6D}"/>
                </a:ext>
              </a:extLst>
            </p:cNvPr>
            <p:cNvSpPr txBox="1"/>
            <p:nvPr/>
          </p:nvSpPr>
          <p:spPr>
            <a:xfrm>
              <a:off x="3054181" y="8865735"/>
              <a:ext cx="8519211" cy="290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C1DF1B"/>
                  </a:solidFill>
                  <a:latin typeface="Jigsaw Regular" panose="02000000000000000000" pitchFamily="2" charset="77"/>
                </a:rPr>
                <a:t>Gestion de projet · Territoire et site · Solidaire · Énergie · Eau · </a:t>
              </a:r>
              <a:r>
                <a:rPr lang="fr-FR" sz="1600" b="1" dirty="0">
                  <a:solidFill>
                    <a:schemeClr val="bg1"/>
                  </a:solidFill>
                  <a:highlight>
                    <a:srgbClr val="C1DF1B"/>
                  </a:highlight>
                  <a:latin typeface="Jigsaw Bold" panose="02000000000000000000" pitchFamily="2" charset="77"/>
                </a:rPr>
                <a:t> Matériaux et autres ressources · Confort et santé  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4E94D22-5E13-DEDC-4E0E-CFC8395F7DBC}"/>
              </a:ext>
            </a:extLst>
          </p:cNvPr>
          <p:cNvSpPr txBox="1"/>
          <p:nvPr/>
        </p:nvSpPr>
        <p:spPr>
          <a:xfrm>
            <a:off x="3314700" y="928926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solidFill>
                  <a:schemeClr val="bg1"/>
                </a:solidFill>
                <a:latin typeface="Jigsaw Regular Cursive" panose="02000000000000000000" pitchFamily="2" charset="77"/>
              </a:rPr>
              <a:t>Exemple de slide </a:t>
            </a:r>
            <a:r>
              <a:rPr lang="fr-FR" sz="4000" i="1" dirty="0" err="1">
                <a:solidFill>
                  <a:schemeClr val="bg1"/>
                </a:solidFill>
                <a:latin typeface="Jigsaw Regular Cursive" panose="02000000000000000000" pitchFamily="2" charset="77"/>
              </a:rPr>
              <a:t>multi-thématiques</a:t>
            </a:r>
            <a:endParaRPr lang="fr-FR" sz="2800" i="1" dirty="0">
              <a:solidFill>
                <a:schemeClr val="bg1"/>
              </a:solidFill>
              <a:latin typeface="Jigsaw Regular Cursive" panose="02000000000000000000" pitchFamily="2" charset="77"/>
            </a:endParaRPr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F257C6D7-9FF2-11BB-DEF1-84574BE89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2019300"/>
            <a:ext cx="609600" cy="2739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B7D97FC-921E-1106-4E46-CBE161757DCF}"/>
              </a:ext>
            </a:extLst>
          </p:cNvPr>
          <p:cNvSpPr txBox="1"/>
          <p:nvPr/>
        </p:nvSpPr>
        <p:spPr>
          <a:xfrm>
            <a:off x="10820400" y="201930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Jigsaw Regular Cursive" panose="02000000000000000000" pitchFamily="2" charset="77"/>
              </a:rPr>
              <a:t>Groupe scolaire Simone Veil – Rosny-sous-Bois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39AC99-0CAC-5332-0806-90CE9183550B}"/>
              </a:ext>
            </a:extLst>
          </p:cNvPr>
          <p:cNvSpPr txBox="1"/>
          <p:nvPr/>
        </p:nvSpPr>
        <p:spPr>
          <a:xfrm>
            <a:off x="3617259" y="232707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1DF1B"/>
                </a:solidFill>
                <a:latin typeface="Jigsaw Medium" panose="02000000000000000000" pitchFamily="2" charset="77"/>
              </a:rPr>
              <a:t>Des </a:t>
            </a:r>
            <a:r>
              <a:rPr lang="fr-FR" sz="3200" u="sng" dirty="0">
                <a:solidFill>
                  <a:srgbClr val="C1DF1B"/>
                </a:solidFill>
                <a:latin typeface="Jigsaw Medium" panose="02000000000000000000" pitchFamily="2" charset="77"/>
              </a:rPr>
              <a:t>matériaux</a:t>
            </a:r>
            <a:r>
              <a:rPr lang="fr-FR" sz="3200" dirty="0">
                <a:solidFill>
                  <a:srgbClr val="C1DF1B"/>
                </a:solidFill>
                <a:latin typeface="Jigsaw Medium" panose="02000000000000000000" pitchFamily="2" charset="77"/>
              </a:rPr>
              <a:t> au service du </a:t>
            </a:r>
            <a:r>
              <a:rPr lang="fr-FR" sz="3200" u="sng" dirty="0">
                <a:solidFill>
                  <a:srgbClr val="C1DF1B"/>
                </a:solidFill>
                <a:latin typeface="Jigsaw Medium" panose="02000000000000000000" pitchFamily="2" charset="77"/>
              </a:rPr>
              <a:t>confort </a:t>
            </a:r>
            <a:r>
              <a:rPr lang="fr-FR" sz="3200" dirty="0">
                <a:solidFill>
                  <a:srgbClr val="C1DF1B"/>
                </a:solidFill>
                <a:latin typeface="Jigsaw Medium" panose="02000000000000000000" pitchFamily="2" charset="77"/>
              </a:rPr>
              <a:t>et de la </a:t>
            </a:r>
            <a:r>
              <a:rPr lang="fr-FR" sz="3200" u="sng" dirty="0">
                <a:solidFill>
                  <a:srgbClr val="C1DF1B"/>
                </a:solidFill>
                <a:latin typeface="Jigsaw Medium" panose="02000000000000000000" pitchFamily="2" charset="77"/>
              </a:rPr>
              <a:t>santé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F432CC-24A1-3704-4B4D-D7CD7128F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14006"/>
            <a:ext cx="3675253" cy="16487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9A7A2-E6A0-6955-ACF3-661CB7B0D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626" y="3973086"/>
            <a:ext cx="3729902" cy="16706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863634-7F87-9CBE-155E-837FF3CCE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769777"/>
            <a:ext cx="3675841" cy="164876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EC59DB3-F9A6-0CEA-AF4D-6E0E7F6A3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758815"/>
            <a:ext cx="3724128" cy="167068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28E1021-8146-7DC7-4DD2-C46ACEF51781}"/>
              </a:ext>
            </a:extLst>
          </p:cNvPr>
          <p:cNvSpPr txBox="1"/>
          <p:nvPr/>
        </p:nvSpPr>
        <p:spPr>
          <a:xfrm>
            <a:off x="12788417" y="7987761"/>
            <a:ext cx="332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Les deux thématiques de la grille concernées sont valorisées ainsi</a:t>
            </a:r>
          </a:p>
        </p:txBody>
      </p:sp>
      <p:cxnSp>
        <p:nvCxnSpPr>
          <p:cNvPr id="23" name="Connecteur en arc 22">
            <a:extLst>
              <a:ext uri="{FF2B5EF4-FFF2-40B4-BE49-F238E27FC236}">
                <a16:creationId xmlns:a16="http://schemas.microsoft.com/office/drawing/2014/main" id="{CE2A8E18-8BA9-0564-9989-DA9AD6E742A6}"/>
              </a:ext>
            </a:extLst>
          </p:cNvPr>
          <p:cNvCxnSpPr>
            <a:cxnSpLocks/>
          </p:cNvCxnSpPr>
          <p:nvPr/>
        </p:nvCxnSpPr>
        <p:spPr>
          <a:xfrm flipV="1">
            <a:off x="11932024" y="8191500"/>
            <a:ext cx="717176" cy="453597"/>
          </a:xfrm>
          <a:prstGeom prst="curvedConnector3">
            <a:avLst/>
          </a:prstGeom>
          <a:ln w="28575">
            <a:solidFill>
              <a:srgbClr val="C1DF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C85CBAB-EE4A-517E-1061-1BE04B028BC9}"/>
              </a:ext>
            </a:extLst>
          </p:cNvPr>
          <p:cNvSpPr txBox="1"/>
          <p:nvPr/>
        </p:nvSpPr>
        <p:spPr>
          <a:xfrm>
            <a:off x="5486400" y="7550899"/>
            <a:ext cx="7075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NB : chaque image doit être légendée ou commentée et comporter un copyright. </a:t>
            </a:r>
          </a:p>
        </p:txBody>
      </p:sp>
    </p:spTree>
    <p:extLst>
      <p:ext uri="{BB962C8B-B14F-4D97-AF65-F5344CB8AC3E}">
        <p14:creationId xmlns:p14="http://schemas.microsoft.com/office/powerpoint/2010/main" val="270242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91BA685-DD6C-91B5-1FD8-7F09DF952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16010" r="-88" b="37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DA28A6-AC8A-E4E7-3C67-B2F45B8483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8072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63AB15-1892-56DC-7E9D-462968919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5F7B538-EB3D-E8CF-0F13-77B35AC3D74B}"/>
              </a:ext>
            </a:extLst>
          </p:cNvPr>
          <p:cNvSpPr txBox="1"/>
          <p:nvPr/>
        </p:nvSpPr>
        <p:spPr>
          <a:xfrm>
            <a:off x="14097000" y="8724900"/>
            <a:ext cx="360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latin typeface="Jigsaw Bold" panose="02000000000000000000" pitchFamily="2" charset="77"/>
              </a:rPr>
              <a:t>Gestion de projet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EDE687D-305B-DBC3-5F38-8FAE4F2FC1C8}"/>
              </a:ext>
            </a:extLst>
          </p:cNvPr>
          <p:cNvCxnSpPr>
            <a:cxnSpLocks/>
          </p:cNvCxnSpPr>
          <p:nvPr/>
        </p:nvCxnSpPr>
        <p:spPr>
          <a:xfrm>
            <a:off x="13944600" y="9563100"/>
            <a:ext cx="3755846" cy="0"/>
          </a:xfrm>
          <a:prstGeom prst="line">
            <a:avLst/>
          </a:prstGeom>
          <a:ln w="2540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1BA3E1D6-0707-728B-1555-0DAE65CCA7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-232" r="10618" b="232"/>
          <a:stretch/>
        </p:blipFill>
        <p:spPr>
          <a:xfrm>
            <a:off x="-3" y="-38094"/>
            <a:ext cx="9144001" cy="103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41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D7AFC68-1E9D-C33E-36AE-B28D17582ACA}"/>
              </a:ext>
            </a:extLst>
          </p:cNvPr>
          <p:cNvSpPr txBox="1"/>
          <p:nvPr/>
        </p:nvSpPr>
        <p:spPr>
          <a:xfrm>
            <a:off x="3916787" y="2235011"/>
            <a:ext cx="1108357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Quelques lignes relatant les dispositions prises dans la gestion de projet précisant l’implication de tous les acteurs.</a:t>
            </a:r>
          </a:p>
          <a:p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A ce sujet, avez-vous invité tous les partenaires à la Commission ? Avez-vous soumis ce document à l’ensemble des acteurs concernés ?</a:t>
            </a:r>
          </a:p>
          <a:p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Indiquer 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Le déroulé de la consultation et ses modalités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La concertation/participation éventuelle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Le groupement de MOE (schéma d’intro possible ici aussi)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Le cout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Les compétences et expériences des acteurs (MOA et MOE) en matière de bâtiments durables,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L’anticipation du chantier et de l’exploitation</a:t>
            </a:r>
            <a:endParaRPr lang="is-IS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6C0C7F0A-1F27-6C1B-9C90-3F3C1F59A123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DF6FC99-5188-ADA6-E203-51BEEB811E81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Gestion de projet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 Territoire et site · Solidaire · Énergie · Eau · Matériaux et autres ressources · Confort et santé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C93A273-1C15-152A-53B0-C860AD4FEC98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A098980D-13D1-68B8-AB1A-BA4B012C86B0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389702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2C7C43-215F-90E6-E143-219CAA5472F5}"/>
              </a:ext>
            </a:extLst>
          </p:cNvPr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3C69A-50FD-E736-7012-B12F42097D22}"/>
              </a:ext>
            </a:extLst>
          </p:cNvPr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A4735E-722D-9680-B319-FA8592EF6500}"/>
              </a:ext>
            </a:extLst>
          </p:cNvPr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E1FE85D-F8A3-A63A-0EBA-60D7C2683EF8}"/>
              </a:ext>
            </a:extLst>
          </p:cNvPr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C78568AA-79FA-E634-47E7-F75D26B9EFE2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4DF6F3-2692-E73C-955E-F005BF85EF2E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Gestion de projet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 Territoire et site · Solidaire · Énergie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9CD6829-F6DB-4EC9-5954-E9C440A4A035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A9D0BB4-487D-E54F-54E3-6327FD94093C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2822053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20FE3B-83B2-B952-5EE3-C4C0E050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457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de l’opération</a:t>
            </a:r>
            <a:br>
              <a:rPr lang="fr-FR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</a:br>
            <a:endParaRPr lang="fr-FR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7620000" y="2638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>
                <a:latin typeface="Jigsaw Regular Cursive" panose="02000000000000000000" pitchFamily="2" charset="77"/>
              </a:rPr>
              <a:t>Nom opération – Ville (Dpt) - Phase – N° de Commission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8BDB9-94B4-7E61-24E9-D86403687C2E}"/>
              </a:ext>
            </a:extLst>
          </p:cNvPr>
          <p:cNvSpPr/>
          <p:nvPr/>
        </p:nvSpPr>
        <p:spPr>
          <a:xfrm>
            <a:off x="762000" y="2019300"/>
            <a:ext cx="16611600" cy="73152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93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F7B538-EB3D-E8CF-0F13-77B35AC3D74B}"/>
              </a:ext>
            </a:extLst>
          </p:cNvPr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latin typeface="Jigsaw Bold" panose="02000000000000000000" pitchFamily="2" charset="77"/>
              </a:rPr>
              <a:t>Territoire et site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EDE687D-305B-DBC3-5F38-8FAE4F2FC1C8}"/>
              </a:ext>
            </a:extLst>
          </p:cNvPr>
          <p:cNvCxnSpPr>
            <a:cxnSpLocks/>
          </p:cNvCxnSpPr>
          <p:nvPr/>
        </p:nvCxnSpPr>
        <p:spPr>
          <a:xfrm>
            <a:off x="14020800" y="9563100"/>
            <a:ext cx="3679646" cy="0"/>
          </a:xfrm>
          <a:prstGeom prst="line">
            <a:avLst/>
          </a:prstGeom>
          <a:ln w="2540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0395C0D-6D2E-C1BE-A5EA-6700CF69D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-152" r="4626" b="152"/>
          <a:stretch/>
        </p:blipFill>
        <p:spPr>
          <a:xfrm>
            <a:off x="-17585" y="-32485"/>
            <a:ext cx="9143998" cy="103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19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7D9169-B19B-E673-27A3-5357F5FF5D2E}"/>
              </a:ext>
            </a:extLst>
          </p:cNvPr>
          <p:cNvSpPr txBox="1"/>
          <p:nvPr/>
        </p:nvSpPr>
        <p:spPr>
          <a:xfrm>
            <a:off x="3695700" y="2942897"/>
            <a:ext cx="108966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Quelques éléments relatant les dispositions prises dans le thème Territoire et site :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Participation à l’aménagement du territoire et réponses aux solutions aux problématiques locales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Les risques et nuisances (subies et créées)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projet paysager et le lien avec la gestion des EP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Construire avec le vivant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prise en compte et la réponse au phénomène d’ICU  + lien avec l’eau ?</a:t>
            </a:r>
          </a:p>
          <a:p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1C36B5-B504-E2A9-F034-F189E38F50C4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Solidaire · Énergie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93A3F89-D173-2EC9-A270-B4E8D2B54E8B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A32B6D2-1E7B-8C4A-38DC-0834C783AA1C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2781045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7D9169-B19B-E673-27A3-5357F5FF5D2E}"/>
              </a:ext>
            </a:extLst>
          </p:cNvPr>
          <p:cNvSpPr txBox="1"/>
          <p:nvPr/>
        </p:nvSpPr>
        <p:spPr>
          <a:xfrm>
            <a:off x="3695700" y="3314700"/>
            <a:ext cx="108966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Votre approche de l’îlot de chaleur urbain</a:t>
            </a:r>
          </a:p>
          <a:p>
            <a:pPr algn="ctr"/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situation existante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Les dispositions architecturales, paysagères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Vers un îlot de fraîcheur ?</a:t>
            </a:r>
          </a:p>
          <a:p>
            <a:pPr algn="ctr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31B5BBDF-62EA-B6EE-18DF-843A02CC1201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32E948-BF11-B005-80A6-F3F20E261C39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Solidaire · Énergie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F4BE62C-B413-883E-136E-05918A6BA8CF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DDC42DB-9597-2E8A-06CF-D8C83B4B770E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4072871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7D9169-B19B-E673-27A3-5357F5FF5D2E}"/>
              </a:ext>
            </a:extLst>
          </p:cNvPr>
          <p:cNvSpPr txBox="1"/>
          <p:nvPr/>
        </p:nvSpPr>
        <p:spPr>
          <a:xfrm>
            <a:off x="3695700" y="3314700"/>
            <a:ext cx="108966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Votre approche de la mobilité</a:t>
            </a:r>
          </a:p>
          <a:p>
            <a:pPr algn="ctr"/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mobilité sur la parcelle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parking ou son absence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L’accès au site (TC et mobilités douces)</a:t>
            </a:r>
          </a:p>
          <a:p>
            <a:pPr algn="ctr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C8AA3C7A-B0E0-8A22-6116-E7628580FA31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A8E9593-6DA1-0788-992C-E68583A7868A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Solidaire · Énergie · Eau · Matériaux et autres ressources · Confort et santé 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856D1B8-E4F5-5E31-0476-08FAA7114748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5389EC7-D6C6-7C66-966C-1F663AF4BA28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4078733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456D4C-B4C5-51BF-1A5E-E0D396983D2E}"/>
              </a:ext>
            </a:extLst>
          </p:cNvPr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EEB4F1-D9A5-2D44-35CC-5B7858AF4DE8}"/>
              </a:ext>
            </a:extLst>
          </p:cNvPr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3E7600-46AA-A979-E9F1-97E57F63608A}"/>
              </a:ext>
            </a:extLst>
          </p:cNvPr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4FE97D-6CA7-D081-2055-EE610AFA4E9C}"/>
              </a:ext>
            </a:extLst>
          </p:cNvPr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0C95734F-EA1A-0E97-4115-9F28D71A9192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3331E3D-1228-7FBC-D5F9-8B13B8F224C4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Solidaire · Énergie · Eau · Matériaux et autres ressources 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25839D2-7C1D-243E-3CE4-0695590D3E0A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FBE0A091-C70C-35AF-68AF-F89EE742383A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1171320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F7B538-EB3D-E8CF-0F13-77B35AC3D74B}"/>
              </a:ext>
            </a:extLst>
          </p:cNvPr>
          <p:cNvSpPr txBox="1"/>
          <p:nvPr/>
        </p:nvSpPr>
        <p:spPr>
          <a:xfrm>
            <a:off x="15163800" y="8724900"/>
            <a:ext cx="253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latin typeface="Jigsaw Bold" panose="02000000000000000000" pitchFamily="2" charset="77"/>
              </a:rPr>
              <a:t>Solidaire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EDE687D-305B-DBC3-5F38-8FAE4F2FC1C8}"/>
              </a:ext>
            </a:extLst>
          </p:cNvPr>
          <p:cNvCxnSpPr>
            <a:cxnSpLocks/>
          </p:cNvCxnSpPr>
          <p:nvPr/>
        </p:nvCxnSpPr>
        <p:spPr>
          <a:xfrm>
            <a:off x="15621000" y="9563100"/>
            <a:ext cx="2079446" cy="0"/>
          </a:xfrm>
          <a:prstGeom prst="line">
            <a:avLst/>
          </a:prstGeom>
          <a:ln w="2540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FC1A33E8-5DA6-4042-4F33-9F1427D7B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r="17214"/>
          <a:stretch/>
        </p:blipFill>
        <p:spPr>
          <a:xfrm>
            <a:off x="-30481" y="-20652"/>
            <a:ext cx="9174481" cy="103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02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F15EF1-1A20-51CB-B593-C4DDD79B6C67}"/>
              </a:ext>
            </a:extLst>
          </p:cNvPr>
          <p:cNvSpPr txBox="1"/>
          <p:nvPr/>
        </p:nvSpPr>
        <p:spPr>
          <a:xfrm>
            <a:off x="4152900" y="3158341"/>
            <a:ext cx="9982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Quelques lignes relatant les dispositions prises dans le thème Solidaire :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Mixité et inclusion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Economie sociale et solidaire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PMR et handicap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Services de proximité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Main-d’œuvre en réinsertion (ambitions chantier, exploitation)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Optimisation d’espaces, mutualisation, évolutivité,</a:t>
            </a:r>
            <a:r>
              <a:rPr lang="is-IS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…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Lien social </a:t>
            </a:r>
          </a:p>
          <a:p>
            <a:pPr marL="457090" lvl="1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21E8E6E5-4C23-C67F-94AD-E23D0BE87AD8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27C19-B0A7-56BD-84A7-95E08ABC1ED3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· 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Solidaire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Énergie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35BED1C-A91E-A0C3-449F-C547BCAA873E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C436B78-341D-A7CB-945C-477D586A5A52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143719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75B846-3162-2E6B-0B6B-567865A6FE0A}"/>
              </a:ext>
            </a:extLst>
          </p:cNvPr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AC2FAF-37ED-A78B-A07E-02D678C79D81}"/>
              </a:ext>
            </a:extLst>
          </p:cNvPr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41FC0F-26E0-CE64-8B03-7B152F6AFB5E}"/>
              </a:ext>
            </a:extLst>
          </p:cNvPr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883025-C6D8-D4B9-5140-2D8C06233CD3}"/>
              </a:ext>
            </a:extLst>
          </p:cNvPr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 ou texte/</a:t>
            </a:r>
            <a:r>
              <a:rPr lang="fr-FR" sz="24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D96C08DE-5642-86F1-1E71-3E2330AE6EF4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55B26F4-3172-9BE9-99B3-FEFB344B4785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· 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Solidaire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Énergie · Eau · Matériaux et autres ressources 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9C7C38E-2D9E-CDFF-FEC1-D8787186D397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649E939-00EE-2F08-F56D-6F6625977334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2277914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F7B538-EB3D-E8CF-0F13-77B35AC3D74B}"/>
              </a:ext>
            </a:extLst>
          </p:cNvPr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latin typeface="Jigsaw Bold" panose="02000000000000000000" pitchFamily="2" charset="77"/>
              </a:rPr>
              <a:t>Énergie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6D67005-E31B-51E9-ED50-7AA17396D217}"/>
              </a:ext>
            </a:extLst>
          </p:cNvPr>
          <p:cNvCxnSpPr>
            <a:cxnSpLocks/>
          </p:cNvCxnSpPr>
          <p:nvPr/>
        </p:nvCxnSpPr>
        <p:spPr>
          <a:xfrm>
            <a:off x="15621000" y="9563100"/>
            <a:ext cx="2079446" cy="0"/>
          </a:xfrm>
          <a:prstGeom prst="line">
            <a:avLst/>
          </a:prstGeom>
          <a:ln w="2540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1CD9A928-2BCF-A3CC-AC62-A033BD63F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4" b="20342"/>
          <a:stretch/>
        </p:blipFill>
        <p:spPr>
          <a:xfrm>
            <a:off x="-30756" y="-20054"/>
            <a:ext cx="9147324" cy="104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11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82465E-8FAE-F559-7DF6-9FEA3E74C54B}"/>
              </a:ext>
            </a:extLst>
          </p:cNvPr>
          <p:cNvSpPr txBox="1"/>
          <p:nvPr/>
        </p:nvSpPr>
        <p:spPr>
          <a:xfrm>
            <a:off x="4267200" y="3158341"/>
            <a:ext cx="9753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Quelques éléments de votre stratégie bioclimatique </a:t>
            </a:r>
          </a:p>
          <a:p>
            <a:endParaRPr lang="fr-FR" sz="2800" b="1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457200" indent="-457200">
              <a:buFontTx/>
              <a:buChar char="-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Réduction du besoin en énergie</a:t>
            </a:r>
          </a:p>
          <a:p>
            <a:pPr marL="457200" indent="-457200">
              <a:buFontTx/>
              <a:buChar char="-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Approche passive </a:t>
            </a:r>
          </a:p>
          <a:p>
            <a:pPr marL="457200" indent="-457200">
              <a:buFontTx/>
              <a:buChar char="-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L’absence ou la présence de climatisation ?</a:t>
            </a:r>
          </a:p>
          <a:p>
            <a:endParaRPr lang="fr-FR" sz="2800" b="1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algn="just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just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DBAAEEAB-390F-A402-6DE5-B0990D9D6078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73ED1B-8090-566B-38DE-4E806DFFAF69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Énergie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DE111BA-F6DF-51C3-77D3-CB9B737CA049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D62966C-EC36-DA8B-C08F-2A4F7AA5AD33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305593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7010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L’équipe projet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4864467-DCDF-CEA5-55A1-741D364C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0" y="549729"/>
            <a:ext cx="4495800" cy="533400"/>
          </a:xfrm>
        </p:spPr>
        <p:txBody>
          <a:bodyPr>
            <a:normAutofit fontScale="90000"/>
          </a:bodyPr>
          <a:lstStyle/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8" name="Hexagone 7">
            <a:extLst>
              <a:ext uri="{FF2B5EF4-FFF2-40B4-BE49-F238E27FC236}">
                <a16:creationId xmlns:a16="http://schemas.microsoft.com/office/drawing/2014/main" id="{09628C5F-EC82-1C7C-CE6F-FE10AB52DF5E}"/>
              </a:ext>
            </a:extLst>
          </p:cNvPr>
          <p:cNvSpPr/>
          <p:nvPr/>
        </p:nvSpPr>
        <p:spPr>
          <a:xfrm>
            <a:off x="5693228" y="3848099"/>
            <a:ext cx="1981200" cy="1981200"/>
          </a:xfrm>
          <a:prstGeom prst="hexagon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Hexagone 9">
            <a:extLst>
              <a:ext uri="{FF2B5EF4-FFF2-40B4-BE49-F238E27FC236}">
                <a16:creationId xmlns:a16="http://schemas.microsoft.com/office/drawing/2014/main" id="{4F1CFB8A-B6B6-9433-0F72-C69BAF2D5B09}"/>
              </a:ext>
            </a:extLst>
          </p:cNvPr>
          <p:cNvSpPr/>
          <p:nvPr/>
        </p:nvSpPr>
        <p:spPr>
          <a:xfrm>
            <a:off x="7369628" y="2705099"/>
            <a:ext cx="1981200" cy="1981200"/>
          </a:xfrm>
          <a:prstGeom prst="hexagon">
            <a:avLst/>
          </a:prstGeom>
          <a:noFill/>
          <a:ln>
            <a:solidFill>
              <a:srgbClr val="4AA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6E56BE-5637-03A4-C73D-693BAC521201}"/>
              </a:ext>
            </a:extLst>
          </p:cNvPr>
          <p:cNvSpPr txBox="1"/>
          <p:nvPr/>
        </p:nvSpPr>
        <p:spPr>
          <a:xfrm>
            <a:off x="7895726" y="3698438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12" name="Hexagone 11">
            <a:extLst>
              <a:ext uri="{FF2B5EF4-FFF2-40B4-BE49-F238E27FC236}">
                <a16:creationId xmlns:a16="http://schemas.microsoft.com/office/drawing/2014/main" id="{E5225D7F-096F-DD66-6586-27A2D88E72CC}"/>
              </a:ext>
            </a:extLst>
          </p:cNvPr>
          <p:cNvSpPr/>
          <p:nvPr/>
        </p:nvSpPr>
        <p:spPr>
          <a:xfrm>
            <a:off x="7380514" y="4914900"/>
            <a:ext cx="1981200" cy="1981200"/>
          </a:xfrm>
          <a:prstGeom prst="hexagon">
            <a:avLst/>
          </a:prstGeom>
          <a:noFill/>
          <a:ln>
            <a:solidFill>
              <a:srgbClr val="4AA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2114A2-A516-85DA-023B-E60C611308AF}"/>
              </a:ext>
            </a:extLst>
          </p:cNvPr>
          <p:cNvSpPr txBox="1"/>
          <p:nvPr/>
        </p:nvSpPr>
        <p:spPr>
          <a:xfrm>
            <a:off x="7906612" y="5908239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14" name="Hexagone 13">
            <a:extLst>
              <a:ext uri="{FF2B5EF4-FFF2-40B4-BE49-F238E27FC236}">
                <a16:creationId xmlns:a16="http://schemas.microsoft.com/office/drawing/2014/main" id="{8F928583-256C-6958-C6D9-FD4F8E28706F}"/>
              </a:ext>
            </a:extLst>
          </p:cNvPr>
          <p:cNvSpPr/>
          <p:nvPr/>
        </p:nvSpPr>
        <p:spPr>
          <a:xfrm>
            <a:off x="5693228" y="6057900"/>
            <a:ext cx="1981200" cy="1981200"/>
          </a:xfrm>
          <a:prstGeom prst="hexagon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Hexagone 15">
            <a:extLst>
              <a:ext uri="{FF2B5EF4-FFF2-40B4-BE49-F238E27FC236}">
                <a16:creationId xmlns:a16="http://schemas.microsoft.com/office/drawing/2014/main" id="{578CC415-CE3C-03E1-0C7D-DF1A1A7CB937}"/>
              </a:ext>
            </a:extLst>
          </p:cNvPr>
          <p:cNvSpPr/>
          <p:nvPr/>
        </p:nvSpPr>
        <p:spPr>
          <a:xfrm>
            <a:off x="9067800" y="3804557"/>
            <a:ext cx="1981200" cy="1981200"/>
          </a:xfrm>
          <a:prstGeom prst="hexagon">
            <a:avLst/>
          </a:prstGeom>
          <a:noFill/>
          <a:ln>
            <a:solidFill>
              <a:srgbClr val="3B44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AEE2F1-8FA7-D56E-DC82-75D50C67D3BA}"/>
              </a:ext>
            </a:extLst>
          </p:cNvPr>
          <p:cNvSpPr txBox="1"/>
          <p:nvPr/>
        </p:nvSpPr>
        <p:spPr>
          <a:xfrm>
            <a:off x="9593898" y="4797896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18" name="Hexagone 17">
            <a:extLst>
              <a:ext uri="{FF2B5EF4-FFF2-40B4-BE49-F238E27FC236}">
                <a16:creationId xmlns:a16="http://schemas.microsoft.com/office/drawing/2014/main" id="{551350EB-6F56-ED32-E053-BC911020108B}"/>
              </a:ext>
            </a:extLst>
          </p:cNvPr>
          <p:cNvSpPr/>
          <p:nvPr/>
        </p:nvSpPr>
        <p:spPr>
          <a:xfrm>
            <a:off x="9067800" y="6014358"/>
            <a:ext cx="1981200" cy="1981200"/>
          </a:xfrm>
          <a:prstGeom prst="hexagon">
            <a:avLst/>
          </a:prstGeom>
          <a:noFill/>
          <a:ln>
            <a:solidFill>
              <a:srgbClr val="3B44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A3693AD-4E02-20DD-3413-2DC5F854AC93}"/>
              </a:ext>
            </a:extLst>
          </p:cNvPr>
          <p:cNvSpPr txBox="1"/>
          <p:nvPr/>
        </p:nvSpPr>
        <p:spPr>
          <a:xfrm>
            <a:off x="9593898" y="7007697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20" name="Hexagone 19">
            <a:extLst>
              <a:ext uri="{FF2B5EF4-FFF2-40B4-BE49-F238E27FC236}">
                <a16:creationId xmlns:a16="http://schemas.microsoft.com/office/drawing/2014/main" id="{BB0553C0-60D4-A39F-C541-EAE6AA0513EC}"/>
              </a:ext>
            </a:extLst>
          </p:cNvPr>
          <p:cNvSpPr/>
          <p:nvPr/>
        </p:nvSpPr>
        <p:spPr>
          <a:xfrm>
            <a:off x="10744200" y="2705099"/>
            <a:ext cx="1981200" cy="1981200"/>
          </a:xfrm>
          <a:prstGeom prst="hexagon">
            <a:avLst/>
          </a:prstGeom>
          <a:noFill/>
          <a:ln>
            <a:solidFill>
              <a:srgbClr val="EB5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89DB35E-C021-0837-64CC-9986BA19C1BA}"/>
              </a:ext>
            </a:extLst>
          </p:cNvPr>
          <p:cNvSpPr txBox="1"/>
          <p:nvPr/>
        </p:nvSpPr>
        <p:spPr>
          <a:xfrm>
            <a:off x="11270298" y="3698438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22" name="Hexagone 21">
            <a:extLst>
              <a:ext uri="{FF2B5EF4-FFF2-40B4-BE49-F238E27FC236}">
                <a16:creationId xmlns:a16="http://schemas.microsoft.com/office/drawing/2014/main" id="{40516230-2BC8-136C-4145-A24E8D60804C}"/>
              </a:ext>
            </a:extLst>
          </p:cNvPr>
          <p:cNvSpPr/>
          <p:nvPr/>
        </p:nvSpPr>
        <p:spPr>
          <a:xfrm>
            <a:off x="10770795" y="4914900"/>
            <a:ext cx="1981200" cy="1981200"/>
          </a:xfrm>
          <a:prstGeom prst="hexagon">
            <a:avLst/>
          </a:prstGeom>
          <a:noFill/>
          <a:ln>
            <a:solidFill>
              <a:srgbClr val="EB5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9EA77FD-056E-C49E-6DB6-E5DE02B4578F}"/>
              </a:ext>
            </a:extLst>
          </p:cNvPr>
          <p:cNvSpPr txBox="1"/>
          <p:nvPr/>
        </p:nvSpPr>
        <p:spPr>
          <a:xfrm>
            <a:off x="11296893" y="5908239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24" name="Hexagone 23">
            <a:extLst>
              <a:ext uri="{FF2B5EF4-FFF2-40B4-BE49-F238E27FC236}">
                <a16:creationId xmlns:a16="http://schemas.microsoft.com/office/drawing/2014/main" id="{D112EB26-8901-304F-BEC0-AB01FA7FF6ED}"/>
              </a:ext>
            </a:extLst>
          </p:cNvPr>
          <p:cNvSpPr/>
          <p:nvPr/>
        </p:nvSpPr>
        <p:spPr>
          <a:xfrm>
            <a:off x="4016828" y="2781300"/>
            <a:ext cx="1981200" cy="1981200"/>
          </a:xfrm>
          <a:prstGeom prst="hexagon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0C649D0-6ACA-5ED1-CA76-6B303778AA89}"/>
              </a:ext>
            </a:extLst>
          </p:cNvPr>
          <p:cNvSpPr txBox="1"/>
          <p:nvPr/>
        </p:nvSpPr>
        <p:spPr>
          <a:xfrm>
            <a:off x="4542926" y="3811369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26" name="Hexagone 25">
            <a:extLst>
              <a:ext uri="{FF2B5EF4-FFF2-40B4-BE49-F238E27FC236}">
                <a16:creationId xmlns:a16="http://schemas.microsoft.com/office/drawing/2014/main" id="{8051E561-2526-4B3B-9668-CFFCD0FF2521}"/>
              </a:ext>
            </a:extLst>
          </p:cNvPr>
          <p:cNvSpPr/>
          <p:nvPr/>
        </p:nvSpPr>
        <p:spPr>
          <a:xfrm>
            <a:off x="3998088" y="4991101"/>
            <a:ext cx="1981200" cy="1981200"/>
          </a:xfrm>
          <a:prstGeom prst="hexagon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47BF43B-2775-391F-C00F-9488A5158324}"/>
              </a:ext>
            </a:extLst>
          </p:cNvPr>
          <p:cNvSpPr txBox="1"/>
          <p:nvPr/>
        </p:nvSpPr>
        <p:spPr>
          <a:xfrm>
            <a:off x="4524186" y="6021170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28" name="Hexagone 27">
            <a:extLst>
              <a:ext uri="{FF2B5EF4-FFF2-40B4-BE49-F238E27FC236}">
                <a16:creationId xmlns:a16="http://schemas.microsoft.com/office/drawing/2014/main" id="{23D34757-98EB-ED3B-1E5B-660993A38C1E}"/>
              </a:ext>
            </a:extLst>
          </p:cNvPr>
          <p:cNvSpPr/>
          <p:nvPr/>
        </p:nvSpPr>
        <p:spPr>
          <a:xfrm>
            <a:off x="12415776" y="3848099"/>
            <a:ext cx="1981200" cy="1981200"/>
          </a:xfrm>
          <a:prstGeom prst="hexagon">
            <a:avLst/>
          </a:prstGeom>
          <a:noFill/>
          <a:ln>
            <a:solidFill>
              <a:srgbClr val="EB5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7426EC0-CB5A-A79B-5E75-C14269E58FF7}"/>
              </a:ext>
            </a:extLst>
          </p:cNvPr>
          <p:cNvSpPr txBox="1"/>
          <p:nvPr/>
        </p:nvSpPr>
        <p:spPr>
          <a:xfrm>
            <a:off x="12941874" y="4841438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30" name="Hexagone 29">
            <a:extLst>
              <a:ext uri="{FF2B5EF4-FFF2-40B4-BE49-F238E27FC236}">
                <a16:creationId xmlns:a16="http://schemas.microsoft.com/office/drawing/2014/main" id="{525F7DC9-2D79-E275-0852-CAF2B85D1400}"/>
              </a:ext>
            </a:extLst>
          </p:cNvPr>
          <p:cNvSpPr/>
          <p:nvPr/>
        </p:nvSpPr>
        <p:spPr>
          <a:xfrm>
            <a:off x="12420600" y="6014358"/>
            <a:ext cx="1981200" cy="1981200"/>
          </a:xfrm>
          <a:prstGeom prst="hexagon">
            <a:avLst/>
          </a:prstGeom>
          <a:noFill/>
          <a:ln>
            <a:solidFill>
              <a:srgbClr val="EB5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E95591B-3478-DFD6-BDC0-01985EA015CC}"/>
              </a:ext>
            </a:extLst>
          </p:cNvPr>
          <p:cNvSpPr txBox="1"/>
          <p:nvPr/>
        </p:nvSpPr>
        <p:spPr>
          <a:xfrm>
            <a:off x="12946698" y="7007697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32" name="Titre 3">
            <a:extLst>
              <a:ext uri="{FF2B5EF4-FFF2-40B4-BE49-F238E27FC236}">
                <a16:creationId xmlns:a16="http://schemas.microsoft.com/office/drawing/2014/main" id="{4747D1ED-6923-D216-12D9-A56C0AE604A3}"/>
              </a:ext>
            </a:extLst>
          </p:cNvPr>
          <p:cNvSpPr txBox="1">
            <a:spLocks/>
          </p:cNvSpPr>
          <p:nvPr/>
        </p:nvSpPr>
        <p:spPr>
          <a:xfrm>
            <a:off x="4939695" y="9171218"/>
            <a:ext cx="8102003" cy="69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NB : renseigner et ajouter/supprimer autant de cases que nécessaire.</a:t>
            </a:r>
          </a:p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Il est possible de déplacer cette slide à la section « Gestion de projet ».</a:t>
            </a: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  <a:latin typeface="Jigsaw Regular Cursive" panose="02000000000000000000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8AD395-7696-5878-D206-00433F8ED1E6}"/>
              </a:ext>
            </a:extLst>
          </p:cNvPr>
          <p:cNvSpPr txBox="1"/>
          <p:nvPr/>
        </p:nvSpPr>
        <p:spPr>
          <a:xfrm>
            <a:off x="4524186" y="3408595"/>
            <a:ext cx="10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MOA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DBF3F8-232C-28D0-DB7B-5CDB23E56857}"/>
              </a:ext>
            </a:extLst>
          </p:cNvPr>
          <p:cNvSpPr txBox="1"/>
          <p:nvPr/>
        </p:nvSpPr>
        <p:spPr>
          <a:xfrm>
            <a:off x="4503035" y="5618396"/>
            <a:ext cx="10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MOA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8C24B2F-FD7C-743E-CB8D-510BD9A0A550}"/>
              </a:ext>
            </a:extLst>
          </p:cNvPr>
          <p:cNvSpPr txBox="1"/>
          <p:nvPr/>
        </p:nvSpPr>
        <p:spPr>
          <a:xfrm>
            <a:off x="6204917" y="4931915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AB31139-73C4-929E-E76A-0CF9D013EC75}"/>
              </a:ext>
            </a:extLst>
          </p:cNvPr>
          <p:cNvSpPr txBox="1"/>
          <p:nvPr/>
        </p:nvSpPr>
        <p:spPr>
          <a:xfrm>
            <a:off x="6183766" y="4529141"/>
            <a:ext cx="10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MOA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95E8B06-CAE0-1F2C-82F9-520F8329C699}"/>
              </a:ext>
            </a:extLst>
          </p:cNvPr>
          <p:cNvSpPr txBox="1"/>
          <p:nvPr/>
        </p:nvSpPr>
        <p:spPr>
          <a:xfrm>
            <a:off x="6204917" y="7120625"/>
            <a:ext cx="101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Jigsaw Light" panose="02000503030000020003" pitchFamily="2" charset="77"/>
              </a:rPr>
              <a:t>Structure</a:t>
            </a:r>
          </a:p>
          <a:p>
            <a:r>
              <a:rPr lang="fr-FR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2BDA5B6-9CBE-37B8-A013-B004008E9271}"/>
              </a:ext>
            </a:extLst>
          </p:cNvPr>
          <p:cNvSpPr txBox="1"/>
          <p:nvPr/>
        </p:nvSpPr>
        <p:spPr>
          <a:xfrm>
            <a:off x="6183766" y="6717851"/>
            <a:ext cx="10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MOA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8901C68-CE0C-953D-F6BE-EF339FBF6FBA}"/>
              </a:ext>
            </a:extLst>
          </p:cNvPr>
          <p:cNvSpPr txBox="1"/>
          <p:nvPr/>
        </p:nvSpPr>
        <p:spPr>
          <a:xfrm>
            <a:off x="7734017" y="5443546"/>
            <a:ext cx="125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Architecte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C22E030-B423-F9C2-987A-B26E2D91FEA6}"/>
              </a:ext>
            </a:extLst>
          </p:cNvPr>
          <p:cNvSpPr txBox="1"/>
          <p:nvPr/>
        </p:nvSpPr>
        <p:spPr>
          <a:xfrm>
            <a:off x="7777223" y="3264767"/>
            <a:ext cx="118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Architecte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68628A1-A3E1-B964-4644-6FB3E547C7DE}"/>
              </a:ext>
            </a:extLst>
          </p:cNvPr>
          <p:cNvSpPr txBox="1"/>
          <p:nvPr/>
        </p:nvSpPr>
        <p:spPr>
          <a:xfrm>
            <a:off x="9554929" y="4344769"/>
            <a:ext cx="10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BET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726C5D-FE7D-1281-0124-A8F90653B821}"/>
              </a:ext>
            </a:extLst>
          </p:cNvPr>
          <p:cNvSpPr txBox="1"/>
          <p:nvPr/>
        </p:nvSpPr>
        <p:spPr>
          <a:xfrm>
            <a:off x="9567304" y="6554570"/>
            <a:ext cx="10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BET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6297B49-7205-F9F2-13BB-F1397C0D76D3}"/>
              </a:ext>
            </a:extLst>
          </p:cNvPr>
          <p:cNvSpPr txBox="1"/>
          <p:nvPr/>
        </p:nvSpPr>
        <p:spPr>
          <a:xfrm>
            <a:off x="12857112" y="4372955"/>
            <a:ext cx="11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Entreprise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38A78AF-A989-09CE-232D-4CBDFB1A347C}"/>
              </a:ext>
            </a:extLst>
          </p:cNvPr>
          <p:cNvSpPr txBox="1"/>
          <p:nvPr/>
        </p:nvSpPr>
        <p:spPr>
          <a:xfrm>
            <a:off x="12819633" y="6601821"/>
            <a:ext cx="11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Entreprise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2E9F56C-83A1-8DAB-3412-EFAEAF9493EB}"/>
              </a:ext>
            </a:extLst>
          </p:cNvPr>
          <p:cNvSpPr txBox="1"/>
          <p:nvPr/>
        </p:nvSpPr>
        <p:spPr>
          <a:xfrm>
            <a:off x="11166709" y="5424607"/>
            <a:ext cx="11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Entreprise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AF37A56-08F6-2F78-A3C3-76550BEB658B}"/>
              </a:ext>
            </a:extLst>
          </p:cNvPr>
          <p:cNvSpPr txBox="1"/>
          <p:nvPr/>
        </p:nvSpPr>
        <p:spPr>
          <a:xfrm>
            <a:off x="11143233" y="3258919"/>
            <a:ext cx="118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Jigsaw Medium" panose="02000000000000000000" pitchFamily="2" charset="77"/>
              </a:rPr>
              <a:t>Entreprise</a:t>
            </a:r>
          </a:p>
        </p:txBody>
      </p:sp>
    </p:spTree>
    <p:extLst>
      <p:ext uri="{BB962C8B-B14F-4D97-AF65-F5344CB8AC3E}">
        <p14:creationId xmlns:p14="http://schemas.microsoft.com/office/powerpoint/2010/main" val="3103774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82465E-8FAE-F559-7DF6-9FEA3E74C54B}"/>
              </a:ext>
            </a:extLst>
          </p:cNvPr>
          <p:cNvSpPr txBox="1"/>
          <p:nvPr/>
        </p:nvSpPr>
        <p:spPr>
          <a:xfrm>
            <a:off x="4267200" y="1790700"/>
            <a:ext cx="97536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Quelques lignes relatant les dispositions prises dans le thème Energie :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Performance énergétique. Indiquer :</a:t>
            </a:r>
          </a:p>
          <a:p>
            <a:pPr marL="1200040" lvl="2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</a:t>
            </a:r>
            <a:r>
              <a:rPr lang="fr-FR" sz="2800" i="1" dirty="0" err="1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Ubat</a:t>
            </a: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 (ou autres coefficients de déperdition)</a:t>
            </a:r>
          </a:p>
          <a:p>
            <a:pPr marL="1200040" lvl="2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détail de la consommation et le gain Cep (avec et sans </a:t>
            </a:r>
            <a:r>
              <a:rPr lang="fr-FR" sz="2800" i="1" dirty="0" err="1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EnR</a:t>
            </a: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)</a:t>
            </a:r>
          </a:p>
          <a:p>
            <a:pPr marL="1200040" lvl="2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gain Bbio, </a:t>
            </a:r>
          </a:p>
          <a:p>
            <a:pPr marL="1200040" lvl="2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perméabilité à l’air</a:t>
            </a:r>
          </a:p>
          <a:p>
            <a:pPr marL="1200040" lvl="2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Les surfaces vitrées</a:t>
            </a:r>
          </a:p>
          <a:p>
            <a:pPr marL="914290" lvl="2"/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Les labels atteints,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Production et consommation d’énergies renouvelables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poids carbone lié à l’énergie</a:t>
            </a:r>
          </a:p>
          <a:p>
            <a:pPr marL="742840" lvl="1" indent="-285750">
              <a:buFont typeface="Wingdings" charset="2"/>
              <a:buChar char="§"/>
            </a:pPr>
            <a:r>
              <a:rPr lang="is-IS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Le suivi des performances pendant l‘exploitation du bâtiment</a:t>
            </a:r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…</a:t>
            </a:r>
          </a:p>
          <a:p>
            <a:pPr algn="just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just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464B173B-8C42-6377-D8DD-2DA7ADBC8C13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D477E3-345C-D12E-71FA-A8FCF29058A5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Énergie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71A0158-3FA0-8DC2-E116-78C2E692230C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6CC3357-EB3B-CF46-8522-05924188EDE9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343345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28D2CB-002A-A138-30B3-E90D1701A6D2}"/>
              </a:ext>
            </a:extLst>
          </p:cNvPr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C8BAD-F53D-8571-D456-DFF6808F2BA0}"/>
              </a:ext>
            </a:extLst>
          </p:cNvPr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E4F93B-2DEF-5765-23B7-7C5115624C0E}"/>
              </a:ext>
            </a:extLst>
          </p:cNvPr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Plan/coupe de l’opération si pertinent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B6DCEF-2259-01C7-B244-CB26945CEE15}"/>
              </a:ext>
            </a:extLst>
          </p:cNvPr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Plan/coupe de l’opération si pertinent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55FCD897-C366-128A-D1B9-508065C32F10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EC496D0-B19B-1AFB-DD3E-96201A466F6E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Énergie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Eau · Matériaux et autres ressources 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9980FCF-645C-8027-3A03-B8DE3ADACF05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B46E9EC7-B434-E8FE-11B8-0E1EBAA08D2C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2332264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674F5CC-48EF-14A8-45C7-406F1B45DE08}"/>
              </a:ext>
            </a:extLst>
          </p:cNvPr>
          <p:cNvSpPr/>
          <p:nvPr/>
        </p:nvSpPr>
        <p:spPr>
          <a:xfrm>
            <a:off x="896471" y="1585705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28D2CB-002A-A138-30B3-E90D1701A6D2}"/>
              </a:ext>
            </a:extLst>
          </p:cNvPr>
          <p:cNvSpPr/>
          <p:nvPr/>
        </p:nvSpPr>
        <p:spPr>
          <a:xfrm>
            <a:off x="896471" y="1585705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flamme.gif">
            <a:extLst>
              <a:ext uri="{FF2B5EF4-FFF2-40B4-BE49-F238E27FC236}">
                <a16:creationId xmlns:a16="http://schemas.microsoft.com/office/drawing/2014/main" id="{3674363A-F42D-B8DB-EC16-0E9A1865DA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1648" y="1545194"/>
            <a:ext cx="571504" cy="6670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FE985C-9FF2-8A8C-B7FA-A960C2E85F1A}"/>
              </a:ext>
            </a:extLst>
          </p:cNvPr>
          <p:cNvSpPr/>
          <p:nvPr/>
        </p:nvSpPr>
        <p:spPr>
          <a:xfrm>
            <a:off x="896471" y="5391150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ECBEC3-F538-51BF-0237-C8A12ECDE97F}"/>
              </a:ext>
            </a:extLst>
          </p:cNvPr>
          <p:cNvSpPr/>
          <p:nvPr/>
        </p:nvSpPr>
        <p:spPr>
          <a:xfrm>
            <a:off x="12097871" y="5391150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C28EAD-33E7-1DDD-E56B-77B8FEE1FE1D}"/>
              </a:ext>
            </a:extLst>
          </p:cNvPr>
          <p:cNvSpPr/>
          <p:nvPr/>
        </p:nvSpPr>
        <p:spPr>
          <a:xfrm>
            <a:off x="12125321" y="1593278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7FB61B-4607-D6E1-3D9F-7D2D913251E9}"/>
              </a:ext>
            </a:extLst>
          </p:cNvPr>
          <p:cNvSpPr/>
          <p:nvPr/>
        </p:nvSpPr>
        <p:spPr>
          <a:xfrm>
            <a:off x="6506135" y="1581150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DF5D36-C6A0-343D-6267-E76C76BF4D3D}"/>
              </a:ext>
            </a:extLst>
          </p:cNvPr>
          <p:cNvSpPr/>
          <p:nvPr/>
        </p:nvSpPr>
        <p:spPr>
          <a:xfrm>
            <a:off x="6535271" y="5421974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C41367-57A1-7BDC-0D34-879F76176042}"/>
              </a:ext>
            </a:extLst>
          </p:cNvPr>
          <p:cNvSpPr/>
          <p:nvPr/>
        </p:nvSpPr>
        <p:spPr>
          <a:xfrm>
            <a:off x="886947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679B8E-CA9B-CD6B-BBF7-EBC064C7EC7B}"/>
              </a:ext>
            </a:extLst>
          </p:cNvPr>
          <p:cNvSpPr/>
          <p:nvPr/>
        </p:nvSpPr>
        <p:spPr>
          <a:xfrm>
            <a:off x="12088345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5E6877-4DCB-EF21-8D24-31E3D90FFDA2}"/>
              </a:ext>
            </a:extLst>
          </p:cNvPr>
          <p:cNvSpPr/>
          <p:nvPr/>
        </p:nvSpPr>
        <p:spPr>
          <a:xfrm>
            <a:off x="12125321" y="1593277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0922A3-C59C-4B71-5F3E-2FDEBC8CABDA}"/>
              </a:ext>
            </a:extLst>
          </p:cNvPr>
          <p:cNvSpPr/>
          <p:nvPr/>
        </p:nvSpPr>
        <p:spPr>
          <a:xfrm>
            <a:off x="6506135" y="1577740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21827-4BC5-9B23-1CBC-BC08F3A4AD6D}"/>
              </a:ext>
            </a:extLst>
          </p:cNvPr>
          <p:cNvSpPr/>
          <p:nvPr/>
        </p:nvSpPr>
        <p:spPr>
          <a:xfrm>
            <a:off x="6525746" y="543030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F8B869-DE38-8693-B593-BED16C15F51F}"/>
              </a:ext>
            </a:extLst>
          </p:cNvPr>
          <p:cNvSpPr txBox="1"/>
          <p:nvPr/>
        </p:nvSpPr>
        <p:spPr>
          <a:xfrm>
            <a:off x="886945" y="161709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CHAUFFAGE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469A323-A131-DB4F-6DE7-90D5AF01F466}"/>
              </a:ext>
            </a:extLst>
          </p:cNvPr>
          <p:cNvSpPr txBox="1"/>
          <p:nvPr/>
        </p:nvSpPr>
        <p:spPr>
          <a:xfrm>
            <a:off x="905995" y="5443601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REFROIDISSEMENT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33EC436-4596-739A-5F73-862E27734141}"/>
              </a:ext>
            </a:extLst>
          </p:cNvPr>
          <p:cNvSpPr txBox="1"/>
          <p:nvPr/>
        </p:nvSpPr>
        <p:spPr>
          <a:xfrm>
            <a:off x="12097869" y="542253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ÉCLAIRAGE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DED8053-CBFD-3D75-052E-7B683AE1AA29}"/>
              </a:ext>
            </a:extLst>
          </p:cNvPr>
          <p:cNvSpPr txBox="1"/>
          <p:nvPr/>
        </p:nvSpPr>
        <p:spPr>
          <a:xfrm>
            <a:off x="12134847" y="163299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VENTILATION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5E077D3-3AFF-DD24-9564-ED627266D8D6}"/>
              </a:ext>
            </a:extLst>
          </p:cNvPr>
          <p:cNvSpPr txBox="1"/>
          <p:nvPr/>
        </p:nvSpPr>
        <p:spPr>
          <a:xfrm>
            <a:off x="6487085" y="1609127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ECS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A694A92-1DA1-8A5B-EEF5-A5E5E0896D84}"/>
              </a:ext>
            </a:extLst>
          </p:cNvPr>
          <p:cNvSpPr txBox="1"/>
          <p:nvPr/>
        </p:nvSpPr>
        <p:spPr>
          <a:xfrm>
            <a:off x="6535269" y="545964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PRODUCTION D’ÉNERGIE</a:t>
            </a:r>
          </a:p>
        </p:txBody>
      </p:sp>
      <p:pic>
        <p:nvPicPr>
          <p:cNvPr id="34" name="Image 33" descr="FLOCON.gif">
            <a:extLst>
              <a:ext uri="{FF2B5EF4-FFF2-40B4-BE49-F238E27FC236}">
                <a16:creationId xmlns:a16="http://schemas.microsoft.com/office/drawing/2014/main" id="{0CE37549-9007-F516-E430-2574BBC600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476" y="5415770"/>
            <a:ext cx="547200" cy="547200"/>
          </a:xfrm>
          <a:prstGeom prst="rect">
            <a:avLst/>
          </a:prstGeom>
        </p:spPr>
      </p:pic>
      <p:pic>
        <p:nvPicPr>
          <p:cNvPr id="35" name="Image 34" descr="AMPOULE.gif">
            <a:extLst>
              <a:ext uri="{FF2B5EF4-FFF2-40B4-BE49-F238E27FC236}">
                <a16:creationId xmlns:a16="http://schemas.microsoft.com/office/drawing/2014/main" id="{D4868B71-69B0-4932-C270-D3BE58A852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5626" y="5489119"/>
            <a:ext cx="342902" cy="428628"/>
          </a:xfrm>
          <a:prstGeom prst="rect">
            <a:avLst/>
          </a:prstGeom>
        </p:spPr>
      </p:pic>
      <p:pic>
        <p:nvPicPr>
          <p:cNvPr id="36" name="Image 35" descr="ventil.gif">
            <a:extLst>
              <a:ext uri="{FF2B5EF4-FFF2-40B4-BE49-F238E27FC236}">
                <a16:creationId xmlns:a16="http://schemas.microsoft.com/office/drawing/2014/main" id="{8C50DF39-6490-E55A-59FA-5049AE61BEC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28027" y="1653572"/>
            <a:ext cx="439071" cy="458585"/>
          </a:xfrm>
          <a:prstGeom prst="rect">
            <a:avLst/>
          </a:prstGeom>
        </p:spPr>
      </p:pic>
      <p:pic>
        <p:nvPicPr>
          <p:cNvPr id="38" name="Image 37" descr="GOUTTE.gif">
            <a:extLst>
              <a:ext uri="{FF2B5EF4-FFF2-40B4-BE49-F238E27FC236}">
                <a16:creationId xmlns:a16="http://schemas.microsoft.com/office/drawing/2014/main" id="{3F421E3C-D2AB-DA68-466D-303A55F3AE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11254599" y="1609127"/>
            <a:ext cx="500066" cy="500066"/>
          </a:xfrm>
          <a:prstGeom prst="rect">
            <a:avLst/>
          </a:prstGeom>
          <a:solidFill>
            <a:srgbClr val="C1DF1B"/>
          </a:solidFill>
        </p:spPr>
      </p:pic>
      <p:pic>
        <p:nvPicPr>
          <p:cNvPr id="39" name="Image 38" descr="panneau solaire.gif">
            <a:extLst>
              <a:ext uri="{FF2B5EF4-FFF2-40B4-BE49-F238E27FC236}">
                <a16:creationId xmlns:a16="http://schemas.microsoft.com/office/drawing/2014/main" id="{0F689B1C-81F1-0EC9-7B65-F80BB099BC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1032" y="5517888"/>
            <a:ext cx="357190" cy="391208"/>
          </a:xfrm>
          <a:prstGeom prst="rect">
            <a:avLst/>
          </a:prstGeom>
        </p:spPr>
      </p:pic>
      <p:pic>
        <p:nvPicPr>
          <p:cNvPr id="40" name="Image 39" descr="eolienne.gif">
            <a:extLst>
              <a:ext uri="{FF2B5EF4-FFF2-40B4-BE49-F238E27FC236}">
                <a16:creationId xmlns:a16="http://schemas.microsoft.com/office/drawing/2014/main" id="{58A37DEF-1DEF-6C95-8030-1060B1B1A8F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073842" y="5480468"/>
            <a:ext cx="357190" cy="504993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212F938C-4CFA-592D-7AD8-EEFE27FE8EE5}"/>
              </a:ext>
            </a:extLst>
          </p:cNvPr>
          <p:cNvSpPr txBox="1"/>
          <p:nvPr/>
        </p:nvSpPr>
        <p:spPr>
          <a:xfrm>
            <a:off x="2257223" y="3328778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Texte/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  <a:endParaRPr lang="fr-FR" sz="28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D4F5BB9-73B5-4E99-31E3-F6A2EF8A46E9}"/>
              </a:ext>
            </a:extLst>
          </p:cNvPr>
          <p:cNvSpPr txBox="1"/>
          <p:nvPr/>
        </p:nvSpPr>
        <p:spPr>
          <a:xfrm>
            <a:off x="13486072" y="3199221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Texte/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  <a:endParaRPr lang="fr-FR" sz="28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304A549-84A9-F242-C1C9-4FD41B10F931}"/>
              </a:ext>
            </a:extLst>
          </p:cNvPr>
          <p:cNvSpPr txBox="1"/>
          <p:nvPr/>
        </p:nvSpPr>
        <p:spPr>
          <a:xfrm>
            <a:off x="2247699" y="7134223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Texte/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  <a:endParaRPr lang="fr-FR" sz="28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1688193-F7B9-68B9-1CF6-FE126FB8EB1A}"/>
              </a:ext>
            </a:extLst>
          </p:cNvPr>
          <p:cNvSpPr txBox="1"/>
          <p:nvPr/>
        </p:nvSpPr>
        <p:spPr>
          <a:xfrm>
            <a:off x="13449097" y="7027917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Texte/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  <a:endParaRPr lang="fr-FR" sz="28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A3A784D-AF0A-29DF-44A9-A5993056DF25}"/>
              </a:ext>
            </a:extLst>
          </p:cNvPr>
          <p:cNvSpPr txBox="1"/>
          <p:nvPr/>
        </p:nvSpPr>
        <p:spPr>
          <a:xfrm>
            <a:off x="7949559" y="3187093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Texte/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  <a:endParaRPr lang="fr-FR" sz="28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169F643-9361-1217-CDBF-FC8DC328284B}"/>
              </a:ext>
            </a:extLst>
          </p:cNvPr>
          <p:cNvSpPr txBox="1"/>
          <p:nvPr/>
        </p:nvSpPr>
        <p:spPr>
          <a:xfrm>
            <a:off x="7791049" y="7027917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Texte/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point</a:t>
            </a:r>
            <a:endParaRPr lang="fr-FR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18C987-5FCC-2B8C-4E75-B8019891F4DB}"/>
              </a:ext>
            </a:extLst>
          </p:cNvPr>
          <p:cNvSpPr txBox="1"/>
          <p:nvPr/>
        </p:nvSpPr>
        <p:spPr>
          <a:xfrm>
            <a:off x="886945" y="95712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Les systèmes mis en œuvre</a:t>
            </a:r>
            <a:endParaRPr lang="fr-FR" dirty="0"/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2968D629-8A34-9483-2CCC-305B16093EA3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F8850B1-9388-6033-F678-706BBAFA1C0B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Énergie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Eau · Matériaux et autres ressources · Confort et santé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288DDC6-25E8-6600-E29B-915B42BB5A81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1F11348-FAF6-FD76-BF97-7A46BF0FEF41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795063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F7B538-EB3D-E8CF-0F13-77B35AC3D74B}"/>
              </a:ext>
            </a:extLst>
          </p:cNvPr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latin typeface="Jigsaw Bold" panose="02000000000000000000" pitchFamily="2" charset="77"/>
              </a:rPr>
              <a:t>Eau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9F6FE2E2-180E-6404-7F09-8929E2CAE18B}"/>
              </a:ext>
            </a:extLst>
          </p:cNvPr>
          <p:cNvCxnSpPr>
            <a:cxnSpLocks/>
          </p:cNvCxnSpPr>
          <p:nvPr/>
        </p:nvCxnSpPr>
        <p:spPr>
          <a:xfrm>
            <a:off x="16611600" y="9563100"/>
            <a:ext cx="1088846" cy="0"/>
          </a:xfrm>
          <a:prstGeom prst="line">
            <a:avLst/>
          </a:prstGeom>
          <a:ln w="2540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8680AB4-780C-3BE2-5945-CE2E0F0A6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-136" r="18298" b="136"/>
          <a:stretch/>
        </p:blipFill>
        <p:spPr>
          <a:xfrm>
            <a:off x="0" y="-40105"/>
            <a:ext cx="9144000" cy="103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28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6BC8C6-FE1B-1600-4D01-DED1EF737DB0}"/>
              </a:ext>
            </a:extLst>
          </p:cNvPr>
          <p:cNvSpPr txBox="1"/>
          <p:nvPr/>
        </p:nvSpPr>
        <p:spPr>
          <a:xfrm>
            <a:off x="4533900" y="2476500"/>
            <a:ext cx="92202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Quelques lignes relatant les dispositions prises dans le thème Eau :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Gestion et récupération des eaux de pluie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Réduction des besoins en eau potable, irrigation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Artificialisation et imperméabilisation</a:t>
            </a:r>
            <a:endParaRPr lang="is-IS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Gestion des eaux usées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Grands résultats des études pluviométrie / capacité de récupération et gestion des EP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Moyens d’évapotranspiration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Plan des écoulements et des stockages sur la parcelle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…</a:t>
            </a:r>
          </a:p>
          <a:p>
            <a:pPr algn="just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just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30A615FE-87E9-8659-B45A-250EF51FD1D7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4379F1-6D72-4C34-960E-FE715AF87929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Eau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086BE94-2892-94EC-EA00-8B62C4EE759A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FDFA7CB-8FD5-5429-2F38-1E83F2FB5E19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246202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8682E1-4270-62B5-6BCC-A09A4ADE312D}"/>
              </a:ext>
            </a:extLst>
          </p:cNvPr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83A7A7-F865-18B3-3998-37CBCB6E84F1}"/>
              </a:ext>
            </a:extLst>
          </p:cNvPr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1CDC77-9EA6-32C9-38D1-12EAD5A726F4}"/>
              </a:ext>
            </a:extLst>
          </p:cNvPr>
          <p:cNvSpPr txBox="1"/>
          <p:nvPr/>
        </p:nvSpPr>
        <p:spPr>
          <a:xfrm>
            <a:off x="3377453" y="4341638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Plan/coupe de l’opération si pertinent (toitures)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395F97-D140-14B9-98B3-7861B4F80BBC}"/>
              </a:ext>
            </a:extLst>
          </p:cNvPr>
          <p:cNvSpPr txBox="1"/>
          <p:nvPr/>
        </p:nvSpPr>
        <p:spPr>
          <a:xfrm>
            <a:off x="11853582" y="4312503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Plan/coupe de l’opération si pertinent (gestion des eaux)</a:t>
            </a:r>
          </a:p>
          <a:p>
            <a:pPr algn="ctr"/>
            <a:endParaRPr lang="fr-FR" sz="24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D7F152F5-1C4B-7FF6-2654-C59A31082218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F541BBA-DF01-C4A7-4273-87EE2C007FC2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Eau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Matériaux et autres ressources 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0793020-25D5-38E4-A206-970753F09E4E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634E30D-9600-249E-191A-C49E82E1DB57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2529697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91BA685-DD6C-91B5-1FD8-7F09DF952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16010" r="-88" b="37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DA28A6-AC8A-E4E7-3C67-B2F45B848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8072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63AB15-1892-56DC-7E9D-4629689198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5F7B538-EB3D-E8CF-0F13-77B35AC3D74B}"/>
              </a:ext>
            </a:extLst>
          </p:cNvPr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latin typeface="Jigsaw Bold" panose="02000000000000000000" pitchFamily="2" charset="77"/>
              </a:rPr>
              <a:t>Matériaux et autres ressources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EDE687D-305B-DBC3-5F38-8FAE4F2FC1C8}"/>
              </a:ext>
            </a:extLst>
          </p:cNvPr>
          <p:cNvCxnSpPr>
            <a:cxnSpLocks/>
          </p:cNvCxnSpPr>
          <p:nvPr/>
        </p:nvCxnSpPr>
        <p:spPr>
          <a:xfrm>
            <a:off x="11277600" y="9563100"/>
            <a:ext cx="6422846" cy="0"/>
          </a:xfrm>
          <a:prstGeom prst="line">
            <a:avLst/>
          </a:prstGeom>
          <a:ln w="2540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737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62F908-6469-24FC-F75D-4165B513DA16}"/>
              </a:ext>
            </a:extLst>
          </p:cNvPr>
          <p:cNvSpPr txBox="1"/>
          <p:nvPr/>
        </p:nvSpPr>
        <p:spPr>
          <a:xfrm>
            <a:off x="4572000" y="2942897"/>
            <a:ext cx="9144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Quelques lignes relatant les dispositions prises dans le thème Matériaux et Autres ressources :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Stratégie matériaux et Réduction du besoin en matériaux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Matériaux économes en ressources (bio/géo-sourcés, économie circulaire, filières locales ou régionales…)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Impacts environnementaux des matériaux (dont impact carbone en kg eq.CO</a:t>
            </a:r>
            <a:r>
              <a:rPr lang="fr-FR" sz="2800" i="1" baseline="-25000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2</a:t>
            </a: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)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Traitement des déchets liés à la construction et à l’usage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…</a:t>
            </a:r>
          </a:p>
          <a:p>
            <a:pPr algn="just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just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0544BE49-5C01-BE78-7875-8A56331B394D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56705A-5645-CC54-E4F8-54D3AF7D650B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</a:t>
            </a:r>
            <a:r>
              <a:rPr lang="fr-FR" sz="2400" dirty="0">
                <a:solidFill>
                  <a:schemeClr val="bg1"/>
                </a:solidFill>
                <a:highlight>
                  <a:srgbClr val="C1DF1B"/>
                </a:highlight>
                <a:latin typeface="Jigsaw Regular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62B4535-BCA8-EF6E-CDA1-366FCD3F7E1A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DCDD55F7-B373-FC41-7C24-A6EF0C445B48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343471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946EA4-2EBB-B455-C6E4-526D36E7D227}"/>
              </a:ext>
            </a:extLst>
          </p:cNvPr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8CA688-98F5-2F5A-3CC4-626E8D597DEE}"/>
              </a:ext>
            </a:extLst>
          </p:cNvPr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98594E-E645-0295-1285-F1634157AD7C}"/>
              </a:ext>
            </a:extLst>
          </p:cNvPr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Plan/coupe du système constructif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A7B8A9-7188-E2D1-4000-08339581F0F6}"/>
              </a:ext>
            </a:extLst>
          </p:cNvPr>
          <p:cNvSpPr txBox="1"/>
          <p:nvPr/>
        </p:nvSpPr>
        <p:spPr>
          <a:xfrm>
            <a:off x="11842669" y="43125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Plan/coupe du système constructif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3F625DC-E773-7527-9395-CF3A1586355C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D9E904F-8EE8-EEB3-634D-1924C003BA81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</a:t>
            </a:r>
            <a:r>
              <a:rPr lang="fr-FR" sz="2400" dirty="0">
                <a:solidFill>
                  <a:schemeClr val="bg1"/>
                </a:solidFill>
                <a:highlight>
                  <a:srgbClr val="C1DF1B"/>
                </a:highlight>
                <a:latin typeface="Jigsaw Regular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CB695B6-AB76-8EAF-8DAF-1FF715E6501C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C58302C-91CE-B1C2-E7D0-FEF2B8EEDE30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3055062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4B0E9CA9-E730-5777-5F60-EF89EA9EEEB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91BA685-DD6C-91B5-1FD8-7F09DF952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16010" r="-88" b="37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DA28A6-AC8A-E4E7-3C67-B2F45B848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8072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63AB15-1892-56DC-7E9D-4629689198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5F7B538-EB3D-E8CF-0F13-77B35AC3D74B}"/>
              </a:ext>
            </a:extLst>
          </p:cNvPr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b="1" dirty="0">
                <a:latin typeface="Jigsaw Bold" panose="02000000000000000000" pitchFamily="2" charset="77"/>
              </a:rPr>
              <a:t>Confort et santé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EDE687D-305B-DBC3-5F38-8FAE4F2FC1C8}"/>
              </a:ext>
            </a:extLst>
          </p:cNvPr>
          <p:cNvCxnSpPr>
            <a:cxnSpLocks/>
          </p:cNvCxnSpPr>
          <p:nvPr/>
        </p:nvCxnSpPr>
        <p:spPr>
          <a:xfrm>
            <a:off x="14173200" y="9563100"/>
            <a:ext cx="3527246" cy="0"/>
          </a:xfrm>
          <a:prstGeom prst="line">
            <a:avLst/>
          </a:prstGeom>
          <a:ln w="25400"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31448284-F40B-6797-0923-0DEE2D5E1D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r="23483"/>
          <a:stretch/>
        </p:blipFill>
        <p:spPr>
          <a:xfrm>
            <a:off x="-11727" y="0"/>
            <a:ext cx="9144002" cy="1031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8CFAB9-3C06-4D98-98A7-8B58310E4D5A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76200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8800" dirty="0">
                <a:latin typeface="Jigsaw Stencil Med" pitchFamily="2" charset="77"/>
              </a:rPr>
              <a:t>L’équipe du jour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9E60B90-F76D-FD4E-ACB9-4575770D5990}"/>
              </a:ext>
            </a:extLst>
          </p:cNvPr>
          <p:cNvSpPr txBox="1"/>
          <p:nvPr/>
        </p:nvSpPr>
        <p:spPr>
          <a:xfrm>
            <a:off x="4495800" y="3695700"/>
            <a:ext cx="1752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Jigsaw Light" panose="02000503030000020003" pitchFamily="2" charset="77"/>
              </a:rPr>
              <a:t>Photo (portrait)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450019B-F06C-6CD3-5CB8-5693FF537A4C}"/>
              </a:ext>
            </a:extLst>
          </p:cNvPr>
          <p:cNvSpPr txBox="1"/>
          <p:nvPr/>
        </p:nvSpPr>
        <p:spPr>
          <a:xfrm>
            <a:off x="4457701" y="7295971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Prénom Nom</a:t>
            </a:r>
          </a:p>
          <a:p>
            <a:pPr algn="ctr"/>
            <a:r>
              <a:rPr lang="fr-FR" sz="2400" dirty="0">
                <a:latin typeface="Jigsaw Light" panose="02000503030000020003" pitchFamily="2" charset="77"/>
              </a:rPr>
              <a:t>Structure</a:t>
            </a:r>
          </a:p>
          <a:p>
            <a:pPr algn="ctr"/>
            <a:r>
              <a:rPr lang="fr-FR" sz="2400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BF10652-369B-AD8A-D211-E5BADF346A29}"/>
              </a:ext>
            </a:extLst>
          </p:cNvPr>
          <p:cNvSpPr txBox="1"/>
          <p:nvPr/>
        </p:nvSpPr>
        <p:spPr>
          <a:xfrm>
            <a:off x="8191501" y="7295971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Prénom Nom</a:t>
            </a:r>
          </a:p>
          <a:p>
            <a:pPr algn="ctr"/>
            <a:r>
              <a:rPr lang="fr-FR" sz="2400" dirty="0">
                <a:latin typeface="Jigsaw Light" panose="02000503030000020003" pitchFamily="2" charset="77"/>
              </a:rPr>
              <a:t>Structure</a:t>
            </a:r>
          </a:p>
          <a:p>
            <a:pPr algn="ctr"/>
            <a:r>
              <a:rPr lang="fr-FR" sz="2400" dirty="0">
                <a:latin typeface="Jigsaw Light" panose="02000503030000020003" pitchFamily="2" charset="77"/>
              </a:rPr>
              <a:t>Fonction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B4766A8-3FC8-D9D5-7B6D-AAB4BAE4C70D}"/>
              </a:ext>
            </a:extLst>
          </p:cNvPr>
          <p:cNvSpPr txBox="1"/>
          <p:nvPr/>
        </p:nvSpPr>
        <p:spPr>
          <a:xfrm>
            <a:off x="11925301" y="729597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Prénom Nom</a:t>
            </a:r>
          </a:p>
          <a:p>
            <a:pPr algn="ctr"/>
            <a:r>
              <a:rPr lang="fr-FR" sz="2400" dirty="0">
                <a:latin typeface="Jigsaw Light" panose="02000503030000020003" pitchFamily="2" charset="77"/>
              </a:rPr>
              <a:t>Structure</a:t>
            </a:r>
          </a:p>
          <a:p>
            <a:pPr algn="ctr"/>
            <a:r>
              <a:rPr lang="fr-FR" sz="2400" dirty="0">
                <a:latin typeface="Jigsaw Light" panose="02000503030000020003" pitchFamily="2" charset="77"/>
              </a:rPr>
              <a:t>Fonction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B8F48A5-8CB2-B384-ACD9-4FB0A4AFF47C}"/>
              </a:ext>
            </a:extLst>
          </p:cNvPr>
          <p:cNvCxnSpPr/>
          <p:nvPr/>
        </p:nvCxnSpPr>
        <p:spPr>
          <a:xfrm>
            <a:off x="3581400" y="6838770"/>
            <a:ext cx="111252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20AD9F0B-3F11-C6FA-AC5D-60A76219FEA8}"/>
              </a:ext>
            </a:extLst>
          </p:cNvPr>
          <p:cNvSpPr txBox="1"/>
          <p:nvPr/>
        </p:nvSpPr>
        <p:spPr>
          <a:xfrm>
            <a:off x="8229600" y="3695700"/>
            <a:ext cx="1752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Jigsaw Light" panose="02000503030000020003" pitchFamily="2" charset="77"/>
              </a:rPr>
              <a:t>Photo (portrait)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6D46714-E39F-B2CF-4341-B3EB248B2B4D}"/>
              </a:ext>
            </a:extLst>
          </p:cNvPr>
          <p:cNvSpPr txBox="1"/>
          <p:nvPr/>
        </p:nvSpPr>
        <p:spPr>
          <a:xfrm>
            <a:off x="11963400" y="3695700"/>
            <a:ext cx="1752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Jigsaw Light" panose="02000503030000020003" pitchFamily="2" charset="77"/>
              </a:rPr>
              <a:t>Photo (portrait)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1F513843-E163-421D-8FA3-42FDC5F0D072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1210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A243A8-E423-B9F9-5628-CBC5C6BF62CE}"/>
              </a:ext>
            </a:extLst>
          </p:cNvPr>
          <p:cNvSpPr txBox="1"/>
          <p:nvPr/>
        </p:nvSpPr>
        <p:spPr>
          <a:xfrm>
            <a:off x="4572000" y="3145046"/>
            <a:ext cx="9144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Quelques lignes relatant les dispositions prises dans le thème Confort et Santé: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Confort thermique d’été et confort des espaces extérieurs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Confort visuel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Confort acoustique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Qualité de l’air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…</a:t>
            </a:r>
          </a:p>
          <a:p>
            <a:pPr algn="just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just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832C681D-DC71-14C4-2A57-5D44BEC0686B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CB78038-C1C0-CD62-AE46-CD52030EA150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Matériaux et autres ressources  </a:t>
            </a:r>
            <a:r>
              <a:rPr lang="fr-FR" sz="2400" b="1" dirty="0">
                <a:solidFill>
                  <a:srgbClr val="C1DF1B"/>
                </a:solidFill>
                <a:latin typeface="Jigsaw Bold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Confort et santé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  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243A51F-0A29-835E-F991-4C6A249E0FF5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BD8D9C5-1858-1A29-3716-6FF00B9202FF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1487241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61D9ED-1333-5C5F-CA6B-CED5163535DD}"/>
              </a:ext>
            </a:extLst>
          </p:cNvPr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47FE22-04D3-8074-E680-20DD92740934}"/>
              </a:ext>
            </a:extLst>
          </p:cNvPr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46D0D6-BD8C-D0E4-3E8D-56D469D89159}"/>
              </a:ext>
            </a:extLst>
          </p:cNvPr>
          <p:cNvSpPr txBox="1"/>
          <p:nvPr/>
        </p:nvSpPr>
        <p:spPr>
          <a:xfrm>
            <a:off x="3377453" y="434163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Plan/schéma de principe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8A2DB7-7CD6-4349-9CC5-6B89BD022DD1}"/>
              </a:ext>
            </a:extLst>
          </p:cNvPr>
          <p:cNvSpPr txBox="1"/>
          <p:nvPr/>
        </p:nvSpPr>
        <p:spPr>
          <a:xfrm>
            <a:off x="11853582" y="434163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Plan/schéma de principe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A9131E20-A69C-F7CB-F103-D8585F0954D3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A3C75BE-60BD-0E43-9802-453A8BF8084D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Matériaux et autres ressources  </a:t>
            </a:r>
            <a:r>
              <a:rPr lang="fr-FR" sz="2400" b="1" dirty="0">
                <a:solidFill>
                  <a:srgbClr val="C1DF1B"/>
                </a:solidFill>
                <a:latin typeface="Jigsaw Bold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Confort et santé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 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6BAFE95-2C1A-DA6D-FE11-C19ABDD97D05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0AE6ED-4AFE-0653-F4DB-E127D5BB5E7D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</p:spTree>
    <p:extLst>
      <p:ext uri="{BB962C8B-B14F-4D97-AF65-F5344CB8AC3E}">
        <p14:creationId xmlns:p14="http://schemas.microsoft.com/office/powerpoint/2010/main" val="1962738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90678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Points forts du projet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A85D0AD7-B7BE-EC5D-577B-8FFAD4BDC437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2398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90678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8800" dirty="0">
                <a:latin typeface="Jigsaw Stencil Med" pitchFamily="2" charset="77"/>
              </a:rPr>
              <a:t>Inventivité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1C8339-0969-64C6-B0D9-48DFE45F09DB}"/>
              </a:ext>
            </a:extLst>
          </p:cNvPr>
          <p:cNvSpPr txBox="1"/>
          <p:nvPr/>
        </p:nvSpPr>
        <p:spPr>
          <a:xfrm>
            <a:off x="915946" y="8572500"/>
            <a:ext cx="1645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NB : pour cette diapositive, deux solutions s’offrent à vous : faire ici une slide qui récapitules les éléments relatifs à l’inventivité dans le projet, </a:t>
            </a:r>
          </a:p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ou bien les détailler au fil de la présentation, en les marquant avec l’icône Ampoule.</a:t>
            </a: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AF1C6422-684A-5A00-2DEF-EB6A2E7517D1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  <p:pic>
        <p:nvPicPr>
          <p:cNvPr id="4" name="Graphique 3" descr="Ampoule et engrenage">
            <a:extLst>
              <a:ext uri="{FF2B5EF4-FFF2-40B4-BE49-F238E27FC236}">
                <a16:creationId xmlns:a16="http://schemas.microsoft.com/office/drawing/2014/main" id="{489CF45A-DE5B-A5DD-A69C-8923295DB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2600" y="33712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Radar BDF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427BBDE-D1B9-48C1-5FFC-25BBC51143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909311"/>
              </p:ext>
            </p:extLst>
          </p:nvPr>
        </p:nvGraphicFramePr>
        <p:xfrm>
          <a:off x="2133600" y="2095500"/>
          <a:ext cx="13335000" cy="77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3">
            <a:extLst>
              <a:ext uri="{FF2B5EF4-FFF2-40B4-BE49-F238E27FC236}">
                <a16:creationId xmlns:a16="http://schemas.microsoft.com/office/drawing/2014/main" id="{D067BA55-166C-055F-63C2-4B20165A0547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8904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7BE06F-4712-8BDD-A9F0-61DB5A5D84F1}"/>
              </a:ext>
            </a:extLst>
          </p:cNvPr>
          <p:cNvSpPr txBox="1"/>
          <p:nvPr/>
        </p:nvSpPr>
        <p:spPr>
          <a:xfrm>
            <a:off x="4552122" y="4235559"/>
            <a:ext cx="91837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A3D338-BF90-518B-439C-7D3749A669A5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831E00F7-8BAD-69D5-763E-D6F8A245C85A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215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5727159-5CD5-83DD-67F2-C12CC4F8181E}"/>
              </a:ext>
            </a:extLst>
          </p:cNvPr>
          <p:cNvSpPr txBox="1"/>
          <p:nvPr/>
        </p:nvSpPr>
        <p:spPr>
          <a:xfrm>
            <a:off x="457200" y="8801100"/>
            <a:ext cx="1089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  <a:cs typeface="Georgia"/>
              </a:rPr>
              <a:t>NB : Sommaire à titre indicatif permettant une présentation de l’opération synthétique par l’équipe projet (MOA, MOE, Accompagnateurs). L’équipe pourra néanmoins adapter sa trame de présentation en fonction des particularités de l’opération à mettre en avant.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Jigsaw Regular Cursive" panose="02000000000000000000" pitchFamily="2" charset="77"/>
              <a:cs typeface="Georgia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F6FC4A3-547A-E312-3C0E-F7FCF119E200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76200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8800" dirty="0">
                <a:latin typeface="Jigsaw Stencil Med" pitchFamily="2" charset="77"/>
              </a:rPr>
              <a:t>Sommaire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6BD876-5A21-3579-FF80-723B5F4A3562}"/>
              </a:ext>
            </a:extLst>
          </p:cNvPr>
          <p:cNvSpPr txBox="1"/>
          <p:nvPr/>
        </p:nvSpPr>
        <p:spPr>
          <a:xfrm>
            <a:off x="1828800" y="2388900"/>
            <a:ext cx="1219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DF1B"/>
                </a:solidFill>
                <a:latin typeface="Jigsaw Bold" panose="02000000000000000000" pitchFamily="2" charset="77"/>
                <a:cs typeface="Georgia"/>
              </a:rPr>
              <a:t>Contexte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Présentation du site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Présentation de l'opération</a:t>
            </a:r>
          </a:p>
          <a:p>
            <a:endParaRPr lang="fr-FR" sz="3600" dirty="0">
              <a:latin typeface="Jigsaw Regular" panose="02000000000000000000" pitchFamily="2" charset="77"/>
              <a:cs typeface="Georgia"/>
            </a:endParaRPr>
          </a:p>
          <a:p>
            <a:r>
              <a:rPr lang="fr-FR" sz="3600" b="1" dirty="0">
                <a:solidFill>
                  <a:srgbClr val="C1DF1B"/>
                </a:solidFill>
                <a:latin typeface="Jigsaw Bold" panose="02000000000000000000" pitchFamily="2" charset="77"/>
                <a:cs typeface="Georgia"/>
              </a:rPr>
              <a:t>Des réponses particulières et adaptées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Les enjeux identifiés et les choix déterminants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Des réponses adaptées aux 7 thématiques de la démarche BDF</a:t>
            </a:r>
          </a:p>
          <a:p>
            <a:endParaRPr lang="fr-FR" sz="3600" b="1" dirty="0">
              <a:latin typeface="Jigsaw Regular" panose="02000000000000000000" pitchFamily="2" charset="77"/>
              <a:cs typeface="Georgia"/>
            </a:endParaRPr>
          </a:p>
          <a:p>
            <a:r>
              <a:rPr lang="fr-FR" sz="3600" i="1" dirty="0">
                <a:latin typeface="Jigsaw Regular Cursive" panose="02000000000000000000" pitchFamily="2" charset="77"/>
                <a:cs typeface="Georgia"/>
              </a:rPr>
              <a:t>Annexes</a:t>
            </a:r>
          </a:p>
          <a:p>
            <a:r>
              <a:rPr lang="fr-FR" sz="2800" i="1" dirty="0">
                <a:latin typeface="Jigsaw Regular Cursive" panose="02000000000000000000" pitchFamily="2" charset="77"/>
                <a:cs typeface="Georgia"/>
              </a:rPr>
              <a:t>Plans, coupes, façades</a:t>
            </a:r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265A28B2-FFF0-8E33-6A91-0999F7C3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0" y="549729"/>
            <a:ext cx="4495800" cy="533400"/>
          </a:xfrm>
        </p:spPr>
        <p:txBody>
          <a:bodyPr>
            <a:normAutofit fontScale="90000"/>
          </a:bodyPr>
          <a:lstStyle/>
          <a:p>
            <a:r>
              <a:rPr lang="fr-FR" sz="2400" i="1" dirty="0">
                <a:latin typeface="Jigsaw Regular Cursive" panose="02000000000000000000" pitchFamily="2" charset="77"/>
              </a:rPr>
              <a:t>Nom </a:t>
            </a:r>
            <a:r>
              <a:rPr lang="fr-FR" sz="2400" i="1" dirty="0">
                <a:latin typeface="Jigsaw Regular Italic" panose="02000000000000000000" pitchFamily="2" charset="77"/>
              </a:rPr>
              <a:t>de</a:t>
            </a:r>
            <a:r>
              <a:rPr lang="fr-FR" sz="2400" i="1" dirty="0">
                <a:latin typeface="Jigsaw Regular Cursive" panose="02000000000000000000" pitchFamily="2" charset="77"/>
              </a:rPr>
              <a:t> l’opération – Ville (Dpt) - Phase</a:t>
            </a:r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4367BEF9-1745-D8AF-7D9C-151C7D08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7919E9-FBD2-3449-963D-92A93440FE9A}"/>
              </a:ext>
            </a:extLst>
          </p:cNvPr>
          <p:cNvSpPr txBox="1"/>
          <p:nvPr/>
        </p:nvSpPr>
        <p:spPr>
          <a:xfrm>
            <a:off x="533400" y="16383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du site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4BA18D-031D-B290-9922-2B337CABE4C4}"/>
              </a:ext>
            </a:extLst>
          </p:cNvPr>
          <p:cNvSpPr txBox="1"/>
          <p:nvPr/>
        </p:nvSpPr>
        <p:spPr>
          <a:xfrm>
            <a:off x="5295900" y="4762500"/>
            <a:ext cx="769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Illustration(s) de l’opération dans son environnement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Photo aérienne ou satellite </a:t>
            </a: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(échelle grand territoire)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8811BE-55A5-7B3A-8796-5E7DF6B062B9}"/>
              </a:ext>
            </a:extLst>
          </p:cNvPr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1B3DA93F-B94C-ED4F-3E60-6A2BDCBDFFC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880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7919E9-FBD2-3449-963D-92A93440FE9A}"/>
              </a:ext>
            </a:extLst>
          </p:cNvPr>
          <p:cNvSpPr txBox="1"/>
          <p:nvPr/>
        </p:nvSpPr>
        <p:spPr>
          <a:xfrm>
            <a:off x="533400" y="16383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du site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4BA18D-031D-B290-9922-2B337CABE4C4}"/>
              </a:ext>
            </a:extLst>
          </p:cNvPr>
          <p:cNvSpPr txBox="1"/>
          <p:nvPr/>
        </p:nvSpPr>
        <p:spPr>
          <a:xfrm>
            <a:off x="5295900" y="4762500"/>
            <a:ext cx="769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Illustration(s) de l’opération dans son environnement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Photo aérienne ou satellite </a:t>
            </a: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(échelle urbaine du projet avec points d’intérêt mentionnés)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8811BE-55A5-7B3A-8796-5E7DF6B062B9}"/>
              </a:ext>
            </a:extLst>
          </p:cNvPr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AA0E84E6-7177-5175-C2E2-F6C63C4EF3B7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737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CC0E9D-0C2C-3414-0BB8-DF825A163234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du site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02B024-A29A-2C07-7CDC-CD832DEDB959}"/>
              </a:ext>
            </a:extLst>
          </p:cNvPr>
          <p:cNvSpPr txBox="1"/>
          <p:nvPr/>
        </p:nvSpPr>
        <p:spPr>
          <a:xfrm>
            <a:off x="5181600" y="4762500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Illustration(s) de la parcelle dans son environnement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Photo aérienne ou satellite </a:t>
            </a: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(plan délimitant la parcelle et implantation du bâtiment </a:t>
            </a:r>
            <a:r>
              <a:rPr lang="fr-FR" sz="2800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pré-existant</a:t>
            </a:r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. Ajouter vue piéton en cas de réhabilitation)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DCDA7-D3C9-D796-58AF-A8E4CC55E1C8}"/>
              </a:ext>
            </a:extLst>
          </p:cNvPr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05671096-BBAB-5FC4-0DE5-5D702A14544F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821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CC0E9D-0C2C-3414-0BB8-DF825A163234}"/>
              </a:ext>
            </a:extLst>
          </p:cNvPr>
          <p:cNvSpPr txBox="1"/>
          <p:nvPr/>
        </p:nvSpPr>
        <p:spPr>
          <a:xfrm>
            <a:off x="533400" y="16383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du site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02B024-A29A-2C07-7CDC-CD832DEDB959}"/>
              </a:ext>
            </a:extLst>
          </p:cNvPr>
          <p:cNvSpPr txBox="1"/>
          <p:nvPr/>
        </p:nvSpPr>
        <p:spPr>
          <a:xfrm>
            <a:off x="3962400" y="3816608"/>
            <a:ext cx="1036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Illustration(s) ou texte/</a:t>
            </a:r>
            <a:r>
              <a:rPr lang="fr-FR" sz="2400" b="1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bullet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-points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28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Engagements du territoire et des collectivités dans le cadre de documents cadres du développement durable Echelles territoires, villes, quartier, site</a:t>
            </a:r>
          </a:p>
          <a:p>
            <a:pPr algn="ctr"/>
            <a:endParaRPr lang="fr-FR" sz="28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Objectifs de SCOT, PCAET, </a:t>
            </a: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Charte DD locale ou territoriale…</a:t>
            </a:r>
          </a:p>
          <a:p>
            <a:pPr algn="ctr"/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PLUI, PLH, OAP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BD5621-3A14-7511-8BA4-5A265A2BF7CD}"/>
              </a:ext>
            </a:extLst>
          </p:cNvPr>
          <p:cNvSpPr txBox="1"/>
          <p:nvPr/>
        </p:nvSpPr>
        <p:spPr>
          <a:xfrm>
            <a:off x="2612179" y="8826460"/>
            <a:ext cx="1306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NB : pour cette diapositive, deux solutions s’offrent à vous : faire une slide qui récapitule les objectifs ci-dessus, </a:t>
            </a:r>
          </a:p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ou bien détailler ces objectifs au fil de la présentation.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582175FE-62D7-4B1D-1B3B-CEBF12D39B1E}"/>
              </a:ext>
            </a:extLst>
          </p:cNvPr>
          <p:cNvSpPr txBox="1">
            <a:spLocks/>
          </p:cNvSpPr>
          <p:nvPr/>
        </p:nvSpPr>
        <p:spPr>
          <a:xfrm>
            <a:off x="11430000" y="549729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>
                <a:latin typeface="Jigsaw Regular Cursive" panose="02000000000000000000" pitchFamily="2" charset="77"/>
              </a:rPr>
              <a:t>Nom </a:t>
            </a:r>
            <a:r>
              <a:rPr lang="fr-FR" sz="2400" i="1">
                <a:latin typeface="Jigsaw Regular Italic" panose="02000000000000000000" pitchFamily="2" charset="77"/>
              </a:rPr>
              <a:t>de</a:t>
            </a:r>
            <a:r>
              <a:rPr lang="fr-FR" sz="2400" i="1">
                <a:latin typeface="Jigsaw Regular Cursive" panose="02000000000000000000" pitchFamily="2" charset="77"/>
              </a:rPr>
              <a:t> l’opération – Ville (Dpt) - Phase</a:t>
            </a:r>
            <a:endParaRPr lang="fr-FR" sz="2400" i="1" dirty="0">
              <a:latin typeface="Jigsaw Regular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028342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EKOPOL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3834</TotalTime>
  <Words>2735</Words>
  <Application>Microsoft Macintosh PowerPoint</Application>
  <PresentationFormat>Personnalisé</PresentationFormat>
  <Paragraphs>416</Paragraphs>
  <Slides>45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45</vt:i4>
      </vt:variant>
    </vt:vector>
  </HeadingPairs>
  <TitlesOfParts>
    <vt:vector size="61" baseType="lpstr">
      <vt:lpstr>Jigsaw Regular Cursive</vt:lpstr>
      <vt:lpstr>Jigsaw Medium</vt:lpstr>
      <vt:lpstr>Jigsaw Medium Cursive</vt:lpstr>
      <vt:lpstr>Jigsaw Light</vt:lpstr>
      <vt:lpstr>Jigsaw Bold</vt:lpstr>
      <vt:lpstr>Jigsaw Light Cursive</vt:lpstr>
      <vt:lpstr>Calibri Light</vt:lpstr>
      <vt:lpstr>Jigsaw Stencil Med</vt:lpstr>
      <vt:lpstr>Calibri</vt:lpstr>
      <vt:lpstr>Wingdings</vt:lpstr>
      <vt:lpstr>Jigsaw Regular</vt:lpstr>
      <vt:lpstr>Jigsaw Regular Italic</vt:lpstr>
      <vt:lpstr>Arial</vt:lpstr>
      <vt:lpstr>THEME EKOPOLIS</vt:lpstr>
      <vt:lpstr>Conception personnalisée</vt:lpstr>
      <vt:lpstr>1_Conception personnalisée</vt:lpstr>
      <vt:lpstr>La démarche  Bâtiments durables  franciliens</vt:lpstr>
      <vt:lpstr>Illustration de l’opération </vt:lpstr>
      <vt:lpstr>Nom de l’opération – Ville (Dpt) - Phase</vt:lpstr>
      <vt:lpstr>Présentation PowerPoint</vt:lpstr>
      <vt:lpstr>Nom de l’opération – Ville (Dpt) - Phase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Nom de l’opération – Ville (Dpt) - Phase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Ekopolis, pôle de ressources francilien sur la construction et l'aménagement durables</dc:title>
  <cp:lastModifiedBy>Microsoft Office User</cp:lastModifiedBy>
  <cp:revision>303</cp:revision>
  <dcterms:created xsi:type="dcterms:W3CDTF">2006-08-16T00:00:00Z</dcterms:created>
  <dcterms:modified xsi:type="dcterms:W3CDTF">2023-06-14T13:17:06Z</dcterms:modified>
  <dc:identifier>DAEYKf_uLT4</dc:identifier>
</cp:coreProperties>
</file>