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</p:sldIdLst>
  <p:sldSz cy="10287000" cx="18288000"/>
  <p:notesSz cx="6858000" cy="9144000"/>
  <p:embeddedFontLst>
    <p:embeddedFont>
      <p:font typeface="Stardos Stencil"/>
      <p:regular r:id="rId77"/>
      <p:bold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79" roundtripDataSignature="AMtx7mjXhZRCiHacN6kIKR7EV2JISabV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478C5BC-345E-498E-B6B6-C01B4FAD0660}">
  <a:tblStyle styleId="{B478C5BC-345E-498E-B6B6-C01B4FAD066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font" Target="fonts/StardosStencil-regular.fntdata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customschemas.google.com/relationships/presentationmetadata" Target="metadata"/><Relationship Id="rId34" Type="http://schemas.openxmlformats.org/officeDocument/2006/relationships/slide" Target="slides/slide28.xml"/><Relationship Id="rId78" Type="http://schemas.openxmlformats.org/officeDocument/2006/relationships/font" Target="fonts/StardosStencil-bold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oleObject" Target="file:////Users\equipeekopolis\Google%20Drive\2%20-%20Ekp%20-%20Action%20-%20De&#769;marche%20BDF\02%20-%20Ope&#769;rations%20en%20cours\07%20-%20Coogite%20Ache&#768;res%20Lafaye\2%20-%20Conception\Grille%20Bdf%20Construction%20neuve%20V1_28%20septembre%202017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57250648020637"/>
          <c:y val="0.10480453520351236"/>
          <c:w val="0.51991496204230658"/>
          <c:h val="0.84156436616320274"/>
        </c:manualLayout>
      </c:layout>
      <c:radarChart>
        <c:radarStyle val="marker"/>
        <c:varyColors val="0"/>
        <c:ser>
          <c:idx val="0"/>
          <c:order val="0"/>
          <c:spPr>
            <a:ln w="38100">
              <a:solidFill>
                <a:schemeClr val="accent3">
                  <a:lumMod val="75000"/>
                  <a:alpha val="8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Résultats!$D$14:$D$20</c:f>
              <c:strCache>
                <c:ptCount val="7"/>
                <c:pt idx="0">
                  <c:v>Gestion de projet</c:v>
                </c:pt>
                <c:pt idx="1">
                  <c:v>Territoire et site</c:v>
                </c:pt>
                <c:pt idx="2">
                  <c:v>Solidaire</c:v>
                </c:pt>
                <c:pt idx="3">
                  <c:v>Energie</c:v>
                </c:pt>
                <c:pt idx="4">
                  <c:v>Eau</c:v>
                </c:pt>
                <c:pt idx="5">
                  <c:v>Autres ressources</c:v>
                </c:pt>
                <c:pt idx="6">
                  <c:v>Confort &amp; santé</c:v>
                </c:pt>
              </c:strCache>
            </c:strRef>
          </c:cat>
          <c:val>
            <c:numRef>
              <c:f>Résultats!$R$14:$R$20</c:f>
              <c:numCache>
                <c:formatCode>General</c:formatCode>
                <c:ptCount val="7"/>
                <c:pt idx="0" formatCode="0.00">
                  <c:v>12.5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2-E941-AC03-6956362DAA43}"/>
            </c:ext>
          </c:extLst>
        </c:ser>
        <c:ser>
          <c:idx val="1"/>
          <c:order val="1"/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Résultats!$D$14:$D$20</c:f>
              <c:strCache>
                <c:ptCount val="7"/>
                <c:pt idx="0">
                  <c:v>Gestion de projet</c:v>
                </c:pt>
                <c:pt idx="1">
                  <c:v>Territoire et site</c:v>
                </c:pt>
                <c:pt idx="2">
                  <c:v>Solidaire</c:v>
                </c:pt>
                <c:pt idx="3">
                  <c:v>Energie</c:v>
                </c:pt>
                <c:pt idx="4">
                  <c:v>Eau</c:v>
                </c:pt>
                <c:pt idx="5">
                  <c:v>Autres ressources</c:v>
                </c:pt>
                <c:pt idx="6">
                  <c:v>Confort &amp; santé</c:v>
                </c:pt>
              </c:strCache>
            </c:strRef>
          </c:cat>
          <c:val>
            <c:numRef>
              <c:f>Résultats!$T$14:$T$20</c:f>
              <c:numCache>
                <c:formatCode>0.00</c:formatCode>
                <c:ptCount val="7"/>
                <c:pt idx="0">
                  <c:v>10.714285714285721</c:v>
                </c:pt>
                <c:pt idx="1">
                  <c:v>9.2874999999999996</c:v>
                </c:pt>
                <c:pt idx="2">
                  <c:v>8.65</c:v>
                </c:pt>
                <c:pt idx="3">
                  <c:v>9</c:v>
                </c:pt>
                <c:pt idx="4">
                  <c:v>5.7777777777777777</c:v>
                </c:pt>
                <c:pt idx="5">
                  <c:v>9.6</c:v>
                </c:pt>
                <c:pt idx="6">
                  <c:v>10.011574074074071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92-E941-AC03-6956362DA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3538456"/>
        <c:axId val="2113540632"/>
      </c:radarChart>
      <c:catAx>
        <c:axId val="2113538456"/>
        <c:scaling>
          <c:orientation val="minMax"/>
        </c:scaling>
        <c:delete val="1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113540632"/>
        <c:crosses val="autoZero"/>
        <c:auto val="0"/>
        <c:lblAlgn val="ctr"/>
        <c:lblOffset val="100"/>
        <c:noMultiLvlLbl val="0"/>
      </c:catAx>
      <c:valAx>
        <c:axId val="2113540632"/>
        <c:scaling>
          <c:orientation val="minMax"/>
          <c:max val="14"/>
          <c:min val="0"/>
        </c:scaling>
        <c:delete val="1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0.00" sourceLinked="1"/>
        <c:majorTickMark val="cross"/>
        <c:minorTickMark val="none"/>
        <c:tickLblPos val="nextTo"/>
        <c:crossAx val="2113538456"/>
        <c:crosses val="autoZero"/>
        <c:crossBetween val="between"/>
        <c:majorUnit val="2"/>
        <c:minorUnit val="1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12700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0.71715</cdr:x>
      <cdr:y>0.1332</cdr:y>
    </cdr:from>
    <cdr:to>
      <cdr:x>0.97903</cdr:x>
      <cdr:y>0.20052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74013982-F796-F631-4D4A-540BC662485E}"/>
            </a:ext>
          </a:extLst>
        </cdr:cNvPr>
        <cdr:cNvSpPr txBox="1"/>
      </cdr:nvSpPr>
      <cdr:spPr>
        <a:xfrm xmlns:a="http://schemas.openxmlformats.org/drawingml/2006/main">
          <a:off x="9126021" y="1035284"/>
          <a:ext cx="3332527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09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18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27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361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451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54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963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672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A2C636"/>
              </a:solidFill>
              <a:latin typeface="Jigsaw Regular" panose="02000000000000000000" pitchFamily="2" charset="77"/>
            </a:rPr>
            <a:t>Territoire et site x %</a:t>
          </a:r>
        </a:p>
      </cdr:txBody>
    </cdr:sp>
  </cdr:relSizeAnchor>
  <cdr:relSizeAnchor xmlns:cdr="http://schemas.openxmlformats.org/drawingml/2006/chartDrawing">
    <cdr:from>
      <cdr:x>0.37579</cdr:x>
      <cdr:y>0</cdr:y>
    </cdr:from>
    <cdr:to>
      <cdr:x>0.63533</cdr:x>
      <cdr:y>0.06732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1059C434-58E8-FD66-C597-4B83A26B371B}"/>
            </a:ext>
          </a:extLst>
        </cdr:cNvPr>
        <cdr:cNvSpPr txBox="1"/>
      </cdr:nvSpPr>
      <cdr:spPr>
        <a:xfrm xmlns:a="http://schemas.openxmlformats.org/drawingml/2006/main">
          <a:off x="4782078" y="0"/>
          <a:ext cx="330275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993466"/>
              </a:solidFill>
              <a:latin typeface="Jigsaw Regular" panose="02000000000000000000" pitchFamily="2" charset="77"/>
            </a:rPr>
            <a:t>Gestion de projet x %</a:t>
          </a:r>
        </a:p>
      </cdr:txBody>
    </cdr:sp>
  </cdr:relSizeAnchor>
  <cdr:relSizeAnchor xmlns:cdr="http://schemas.openxmlformats.org/drawingml/2006/chartDrawing">
    <cdr:from>
      <cdr:x>0</cdr:x>
      <cdr:y>0.58495</cdr:y>
    </cdr:from>
    <cdr:to>
      <cdr:x>0.25143</cdr:x>
      <cdr:y>0.65227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AAFE5C87-4D87-3A5B-FEB9-CACD1A4A41BD}"/>
            </a:ext>
          </a:extLst>
        </cdr:cNvPr>
        <cdr:cNvSpPr txBox="1"/>
      </cdr:nvSpPr>
      <cdr:spPr>
        <a:xfrm xmlns:a="http://schemas.openxmlformats.org/drawingml/2006/main">
          <a:off x="0" y="4546465"/>
          <a:ext cx="335280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E26B0A"/>
              </a:solidFill>
              <a:latin typeface="Jigsaw Regular" panose="02000000000000000000" pitchFamily="2" charset="77"/>
            </a:rPr>
            <a:t>Autres ressources x %</a:t>
          </a:r>
        </a:p>
      </cdr:txBody>
    </cdr:sp>
  </cdr:relSizeAnchor>
  <cdr:relSizeAnchor xmlns:cdr="http://schemas.openxmlformats.org/drawingml/2006/chartDrawing">
    <cdr:from>
      <cdr:x>0</cdr:x>
      <cdr:y>0.17111</cdr:y>
    </cdr:from>
    <cdr:to>
      <cdr:x>0.25098</cdr:x>
      <cdr:y>0.23843</cdr:y>
    </cdr:to>
    <cdr:sp macro="" textlink="">
      <cdr:nvSpPr>
        <cdr:cNvPr id="5" name="ZoneTexte 1">
          <a:extLst xmlns:a="http://schemas.openxmlformats.org/drawingml/2006/main">
            <a:ext uri="{FF2B5EF4-FFF2-40B4-BE49-F238E27FC236}">
              <a16:creationId xmlns:a16="http://schemas.microsoft.com/office/drawing/2014/main" id="{AAFE5C87-4D87-3A5B-FEB9-CACD1A4A41BD}"/>
            </a:ext>
          </a:extLst>
        </cdr:cNvPr>
        <cdr:cNvSpPr txBox="1"/>
      </cdr:nvSpPr>
      <cdr:spPr>
        <a:xfrm xmlns:a="http://schemas.openxmlformats.org/drawingml/2006/main">
          <a:off x="0" y="1329935"/>
          <a:ext cx="319382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FF9900"/>
              </a:solidFill>
              <a:latin typeface="Jigsaw Regular" panose="02000000000000000000" pitchFamily="2" charset="77"/>
            </a:rPr>
            <a:t>Confort &amp; santé x %</a:t>
          </a:r>
        </a:p>
      </cdr:txBody>
    </cdr:sp>
  </cdr:relSizeAnchor>
  <cdr:relSizeAnchor xmlns:cdr="http://schemas.openxmlformats.org/drawingml/2006/chartDrawing">
    <cdr:from>
      <cdr:x>0.21581</cdr:x>
      <cdr:y>0.87165</cdr:y>
    </cdr:from>
    <cdr:to>
      <cdr:x>0.36198</cdr:x>
      <cdr:y>0.93897</cdr:y>
    </cdr:to>
    <cdr:sp macro="" textlink="">
      <cdr:nvSpPr>
        <cdr:cNvPr id="6" name="ZoneTexte 1">
          <a:extLst xmlns:a="http://schemas.openxmlformats.org/drawingml/2006/main">
            <a:ext uri="{FF2B5EF4-FFF2-40B4-BE49-F238E27FC236}">
              <a16:creationId xmlns:a16="http://schemas.microsoft.com/office/drawing/2014/main" id="{758F96CE-B6FE-8A7A-E933-54E67B86B2EA}"/>
            </a:ext>
          </a:extLst>
        </cdr:cNvPr>
        <cdr:cNvSpPr txBox="1"/>
      </cdr:nvSpPr>
      <cdr:spPr>
        <a:xfrm xmlns:a="http://schemas.openxmlformats.org/drawingml/2006/main">
          <a:off x="2746269" y="6774812"/>
          <a:ext cx="186007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3366FF"/>
              </a:solidFill>
              <a:latin typeface="Jigsaw Regular" panose="02000000000000000000" pitchFamily="2" charset="77"/>
            </a:rPr>
            <a:t>Eau x %</a:t>
          </a:r>
        </a:p>
      </cdr:txBody>
    </cdr:sp>
  </cdr:relSizeAnchor>
  <cdr:relSizeAnchor xmlns:cdr="http://schemas.openxmlformats.org/drawingml/2006/chartDrawing">
    <cdr:from>
      <cdr:x>0.68263</cdr:x>
      <cdr:y>0.86275</cdr:y>
    </cdr:from>
    <cdr:to>
      <cdr:x>0.96613</cdr:x>
      <cdr:y>0.93006</cdr:y>
    </cdr:to>
    <cdr:sp macro="" textlink="">
      <cdr:nvSpPr>
        <cdr:cNvPr id="7" name="ZoneTexte 1">
          <a:extLst xmlns:a="http://schemas.openxmlformats.org/drawingml/2006/main">
            <a:ext uri="{FF2B5EF4-FFF2-40B4-BE49-F238E27FC236}">
              <a16:creationId xmlns:a16="http://schemas.microsoft.com/office/drawing/2014/main" id="{763E35DE-29D0-268D-86FB-162628363BEC}"/>
            </a:ext>
          </a:extLst>
        </cdr:cNvPr>
        <cdr:cNvSpPr txBox="1"/>
      </cdr:nvSpPr>
      <cdr:spPr>
        <a:xfrm xmlns:a="http://schemas.openxmlformats.org/drawingml/2006/main">
          <a:off x="8686800" y="6705600"/>
          <a:ext cx="360765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838121"/>
              </a:solidFill>
              <a:latin typeface="Jigsaw Regular" panose="02000000000000000000" pitchFamily="2" charset="77"/>
            </a:rPr>
            <a:t>Énergie x %</a:t>
          </a:r>
        </a:p>
      </cdr:txBody>
    </cdr:sp>
  </cdr:relSizeAnchor>
  <cdr:relSizeAnchor xmlns:cdr="http://schemas.openxmlformats.org/drawingml/2006/chartDrawing">
    <cdr:from>
      <cdr:x>0.78286</cdr:x>
      <cdr:y>0.58824</cdr:y>
    </cdr:from>
    <cdr:to>
      <cdr:x>0.95429</cdr:x>
      <cdr:y>0.65555</cdr:y>
    </cdr:to>
    <cdr:sp macro="" textlink="">
      <cdr:nvSpPr>
        <cdr:cNvPr id="8" name="ZoneTexte 1">
          <a:extLst xmlns:a="http://schemas.openxmlformats.org/drawingml/2006/main">
            <a:ext uri="{FF2B5EF4-FFF2-40B4-BE49-F238E27FC236}">
              <a16:creationId xmlns:a16="http://schemas.microsoft.com/office/drawing/2014/main" id="{930A865F-6F60-53D2-3BEB-B0AB5FF1A62F}"/>
            </a:ext>
          </a:extLst>
        </cdr:cNvPr>
        <cdr:cNvSpPr txBox="1"/>
      </cdr:nvSpPr>
      <cdr:spPr>
        <a:xfrm xmlns:a="http://schemas.openxmlformats.org/drawingml/2006/main">
          <a:off x="10439400" y="4572000"/>
          <a:ext cx="228600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4AACC7"/>
              </a:solidFill>
              <a:latin typeface="Jigsaw Regular" panose="02000000000000000000" pitchFamily="2" charset="77"/>
            </a:rPr>
            <a:t>Solidaire x %</a:t>
          </a: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9b8731826b_1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9b8731826b_1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9b8731826b_1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9b8731826b_1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f3c8e3017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9f3c8e3017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9b8731826b_2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9b8731826b_2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9b8731826b_2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29b8731826b_2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9b8731826b_1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29b8731826b_1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9f3c8e301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29f3c8e301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9e205903c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29e205903c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ec307a1fb4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ec307a1fb4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g1ec307a1fb4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9b8731826b_2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g29b8731826b_2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9b8731826b_2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g29b8731826b_2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9b8731826b_2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g29b8731826b_2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9b8731826b_2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g29b8731826b_2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9b8731826b_2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29b8731826b_2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9b8731826b_2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g29b8731826b_2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9b8731826b_2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g29b8731826b_2_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9f3c8e3017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g29f3c8e3017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9f3c8e3017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g29f3c8e3017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9b8731826b_2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g29b8731826b_2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9b8731826b_2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g29b8731826b_2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9b8731826b_2_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g29b8731826b_2_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29b8731826b_2_2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g29b8731826b_2_2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9b8731826b_2_2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g29b8731826b_2_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29b8731826b_2_2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g29b8731826b_2_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29b8731826b_2_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g29b8731826b_2_3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9b8731826b_2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g29b8731826b_2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9b8731826b_2_2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g29b8731826b_2_2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9b8731826b_2_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g29b8731826b_2_2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29b8731826b_2_2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g29b8731826b_2_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e5d895396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e5d895396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9e5d895396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5">
  <p:cSld name="Style 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" name="Google Shape;17;p47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7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7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Ekopolis">
  <p:cSld name="Agenda Ekopoli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/>
          <p:nvPr/>
        </p:nvSpPr>
        <p:spPr>
          <a:xfrm>
            <a:off x="1028700" y="768283"/>
            <a:ext cx="5160960" cy="243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2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L'agenda</a:t>
            </a:r>
            <a:endParaRPr/>
          </a:p>
          <a:p>
            <a:pPr indent="0" lvl="0" marL="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Ekopolis</a:t>
            </a:r>
            <a:endParaRPr/>
          </a:p>
        </p:txBody>
      </p:sp>
      <p:sp>
        <p:nvSpPr>
          <p:cNvPr id="80" name="Google Shape;80;p56"/>
          <p:cNvSpPr/>
          <p:nvPr/>
        </p:nvSpPr>
        <p:spPr>
          <a:xfrm rot="10800000">
            <a:off x="15906198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6"/>
          <p:cNvSpPr/>
          <p:nvPr/>
        </p:nvSpPr>
        <p:spPr>
          <a:xfrm>
            <a:off x="9305655" y="6289600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6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56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541870" y="1249492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6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56"/>
          <p:cNvSpPr/>
          <p:nvPr/>
        </p:nvSpPr>
        <p:spPr>
          <a:xfrm>
            <a:off x="1028700" y="4615524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6"/>
          <p:cNvSpPr txBox="1"/>
          <p:nvPr/>
        </p:nvSpPr>
        <p:spPr>
          <a:xfrm>
            <a:off x="914400" y="9029700"/>
            <a:ext cx="10306048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Retrouvez tous nos événements sur </a:t>
            </a:r>
            <a:r>
              <a:rPr lang="fr-FR" sz="4000">
                <a:solidFill>
                  <a:srgbClr val="C2DF1A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www.ekopolis.fr ! </a:t>
            </a:r>
            <a:endParaRPr sz="3600">
              <a:solidFill>
                <a:srgbClr val="C2DF1A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6"/>
          <p:cNvSpPr txBox="1"/>
          <p:nvPr>
            <p:ph type="title"/>
          </p:nvPr>
        </p:nvSpPr>
        <p:spPr>
          <a:xfrm>
            <a:off x="1028700" y="3695700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6"/>
          <p:cNvSpPr txBox="1"/>
          <p:nvPr/>
        </p:nvSpPr>
        <p:spPr>
          <a:xfrm>
            <a:off x="8999084" y="1396133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89" name="Google Shape;89;p56"/>
          <p:cNvSpPr txBox="1"/>
          <p:nvPr/>
        </p:nvSpPr>
        <p:spPr>
          <a:xfrm>
            <a:off x="9144000" y="5497367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90" name="Google Shape;90;p56"/>
          <p:cNvSpPr txBox="1"/>
          <p:nvPr>
            <p:ph idx="1" type="body"/>
          </p:nvPr>
        </p:nvSpPr>
        <p:spPr>
          <a:xfrm>
            <a:off x="1028181" y="4982147"/>
            <a:ext cx="65151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56"/>
          <p:cNvSpPr txBox="1"/>
          <p:nvPr>
            <p:ph idx="2" type="body"/>
          </p:nvPr>
        </p:nvSpPr>
        <p:spPr>
          <a:xfrm>
            <a:off x="9328659" y="2584299"/>
            <a:ext cx="6010275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56"/>
          <p:cNvSpPr txBox="1"/>
          <p:nvPr>
            <p:ph idx="3" type="body"/>
          </p:nvPr>
        </p:nvSpPr>
        <p:spPr>
          <a:xfrm>
            <a:off x="9305655" y="6715459"/>
            <a:ext cx="6010275" cy="2221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5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garde">
  <p:cSld name="Page de gar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9"/>
          <p:cNvGrpSpPr/>
          <p:nvPr/>
        </p:nvGrpSpPr>
        <p:grpSpPr>
          <a:xfrm>
            <a:off x="1008484" y="2400300"/>
            <a:ext cx="9106020" cy="6660491"/>
            <a:chOff x="-26955" y="-863125"/>
            <a:chExt cx="12141360" cy="8880655"/>
          </a:xfrm>
        </p:grpSpPr>
        <p:sp>
          <p:nvSpPr>
            <p:cNvPr id="27" name="Google Shape;27;p49"/>
            <p:cNvSpPr/>
            <p:nvPr/>
          </p:nvSpPr>
          <p:spPr>
            <a:xfrm>
              <a:off x="0" y="7976075"/>
              <a:ext cx="12114405" cy="41455"/>
            </a:xfrm>
            <a:prstGeom prst="rect">
              <a:avLst/>
            </a:prstGeom>
            <a:solidFill>
              <a:srgbClr val="C1DF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9"/>
            <p:cNvSpPr txBox="1"/>
            <p:nvPr/>
          </p:nvSpPr>
          <p:spPr>
            <a:xfrm>
              <a:off x="-26955" y="-863125"/>
              <a:ext cx="10847355" cy="5485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500">
                  <a:solidFill>
                    <a:srgbClr val="1A1B18"/>
                  </a:solidFill>
                  <a:latin typeface="Stardos Stencil"/>
                  <a:ea typeface="Stardos Stencil"/>
                  <a:cs typeface="Stardos Stencil"/>
                  <a:sym typeface="Stardos Stencil"/>
                </a:rPr>
                <a:t>Ekopolis</a:t>
              </a:r>
              <a:endParaRPr/>
            </a:p>
            <a:p>
              <a:pPr indent="0" lvl="0" marL="0" marR="0" rtl="0" algn="l">
                <a:lnSpc>
                  <a:spcPct val="1037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5400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Pôle de ressources francilien pour l'aménagement et la construction durables</a:t>
              </a:r>
              <a:endParaRPr/>
            </a:p>
          </p:txBody>
        </p:sp>
      </p:grpSp>
      <p:pic>
        <p:nvPicPr>
          <p:cNvPr id="29" name="Google Shape;29;p49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1600" y="558000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484" y="6896100"/>
            <a:ext cx="3238500" cy="1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1">
  <p:cSld name="Style 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/>
          <p:nvPr/>
        </p:nvSpPr>
        <p:spPr>
          <a:xfrm>
            <a:off x="12533225" y="6776020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50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0111" y="556333"/>
            <a:ext cx="949604" cy="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0"/>
          <p:cNvSpPr/>
          <p:nvPr/>
        </p:nvSpPr>
        <p:spPr>
          <a:xfrm>
            <a:off x="1322886" y="2050429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0"/>
          <p:cNvSpPr txBox="1"/>
          <p:nvPr>
            <p:ph idx="1" type="body"/>
          </p:nvPr>
        </p:nvSpPr>
        <p:spPr>
          <a:xfrm>
            <a:off x="5934661" y="7399321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2" type="body"/>
          </p:nvPr>
        </p:nvSpPr>
        <p:spPr>
          <a:xfrm>
            <a:off x="1327062" y="2673730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0"/>
          <p:cNvSpPr txBox="1"/>
          <p:nvPr>
            <p:ph type="title"/>
          </p:nvPr>
        </p:nvSpPr>
        <p:spPr>
          <a:xfrm>
            <a:off x="1322886" y="6469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0"/>
          <p:cNvSpPr txBox="1"/>
          <p:nvPr/>
        </p:nvSpPr>
        <p:spPr>
          <a:xfrm>
            <a:off x="8914099" y="537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2">
  <p:cSld name="Style 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1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1"/>
          <p:cNvSpPr/>
          <p:nvPr/>
        </p:nvSpPr>
        <p:spPr>
          <a:xfrm>
            <a:off x="9206820" y="3282404"/>
            <a:ext cx="28575" cy="54000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1"/>
          <p:cNvSpPr txBox="1"/>
          <p:nvPr>
            <p:ph idx="1" type="body"/>
          </p:nvPr>
        </p:nvSpPr>
        <p:spPr>
          <a:xfrm>
            <a:off x="1021511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51"/>
          <p:cNvSpPr txBox="1"/>
          <p:nvPr>
            <p:ph idx="2" type="body"/>
          </p:nvPr>
        </p:nvSpPr>
        <p:spPr>
          <a:xfrm>
            <a:off x="9724504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1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3">
  <p:cSld name="Style 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2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2"/>
          <p:cNvSpPr/>
          <p:nvPr/>
        </p:nvSpPr>
        <p:spPr>
          <a:xfrm>
            <a:off x="1143001" y="3695700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2"/>
          <p:cNvSpPr/>
          <p:nvPr/>
        </p:nvSpPr>
        <p:spPr>
          <a:xfrm>
            <a:off x="1143001" y="7445403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2"/>
          <p:cNvSpPr txBox="1"/>
          <p:nvPr>
            <p:ph idx="1" type="body"/>
          </p:nvPr>
        </p:nvSpPr>
        <p:spPr>
          <a:xfrm>
            <a:off x="1143000" y="4025381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2"/>
          <p:cNvSpPr txBox="1"/>
          <p:nvPr>
            <p:ph idx="2" type="body"/>
          </p:nvPr>
        </p:nvSpPr>
        <p:spPr>
          <a:xfrm>
            <a:off x="1143000" y="7810500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2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2"/>
          <p:cNvSpPr txBox="1"/>
          <p:nvPr/>
        </p:nvSpPr>
        <p:spPr>
          <a:xfrm>
            <a:off x="1143000" y="2735851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53" name="Google Shape;53;p52"/>
          <p:cNvSpPr txBox="1"/>
          <p:nvPr/>
        </p:nvSpPr>
        <p:spPr>
          <a:xfrm>
            <a:off x="1143000" y="6450250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4">
  <p:cSld name="Style 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/>
          <p:nvPr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53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53"/>
          <p:cNvSpPr/>
          <p:nvPr/>
        </p:nvSpPr>
        <p:spPr>
          <a:xfrm>
            <a:off x="12496800" y="2084292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3"/>
          <p:cNvSpPr txBox="1"/>
          <p:nvPr>
            <p:ph idx="1" type="body"/>
          </p:nvPr>
        </p:nvSpPr>
        <p:spPr>
          <a:xfrm>
            <a:off x="3086697" y="3330570"/>
            <a:ext cx="1423945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53"/>
          <p:cNvSpPr txBox="1"/>
          <p:nvPr>
            <p:ph idx="2" type="body"/>
          </p:nvPr>
        </p:nvSpPr>
        <p:spPr>
          <a:xfrm>
            <a:off x="6896549" y="2400300"/>
            <a:ext cx="10434638" cy="639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53"/>
          <p:cNvSpPr txBox="1"/>
          <p:nvPr>
            <p:ph type="title"/>
          </p:nvPr>
        </p:nvSpPr>
        <p:spPr>
          <a:xfrm>
            <a:off x="9029700" y="650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">
  <p:cSld name="Style QBDF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4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54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4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54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 - Projet">
  <p:cSld name="Style QBDF - Proje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5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55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58992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5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5"/>
          <p:cNvSpPr/>
          <p:nvPr>
            <p:ph idx="2" type="pic"/>
          </p:nvPr>
        </p:nvSpPr>
        <p:spPr>
          <a:xfrm>
            <a:off x="1066800" y="2293938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5"/>
          <p:cNvSpPr/>
          <p:nvPr>
            <p:ph idx="3" type="pic"/>
          </p:nvPr>
        </p:nvSpPr>
        <p:spPr>
          <a:xfrm>
            <a:off x="1066800" y="5951245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5"/>
          <p:cNvSpPr txBox="1"/>
          <p:nvPr>
            <p:ph idx="1" type="body"/>
          </p:nvPr>
        </p:nvSpPr>
        <p:spPr>
          <a:xfrm>
            <a:off x="7086600" y="2492375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5"/>
          <p:cNvSpPr txBox="1"/>
          <p:nvPr>
            <p:ph idx="4" type="body"/>
          </p:nvPr>
        </p:nvSpPr>
        <p:spPr>
          <a:xfrm>
            <a:off x="7086600" y="6090692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5" type="body"/>
          </p:nvPr>
        </p:nvSpPr>
        <p:spPr>
          <a:xfrm>
            <a:off x="7086600" y="4000500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6" type="body"/>
          </p:nvPr>
        </p:nvSpPr>
        <p:spPr>
          <a:xfrm>
            <a:off x="7086600" y="7594866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9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31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4.jpg"/><Relationship Id="rId5" Type="http://schemas.openxmlformats.org/officeDocument/2006/relationships/image" Target="../media/image44.jpg"/><Relationship Id="rId6" Type="http://schemas.openxmlformats.org/officeDocument/2006/relationships/image" Target="../media/image20.jpg"/><Relationship Id="rId7" Type="http://schemas.openxmlformats.org/officeDocument/2006/relationships/image" Target="../media/image28.jpg"/><Relationship Id="rId8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9.jpg"/><Relationship Id="rId9" Type="http://schemas.openxmlformats.org/officeDocument/2006/relationships/image" Target="../media/image25.jpg"/><Relationship Id="rId5" Type="http://schemas.openxmlformats.org/officeDocument/2006/relationships/image" Target="../media/image19.jpg"/><Relationship Id="rId6" Type="http://schemas.openxmlformats.org/officeDocument/2006/relationships/image" Target="../media/image18.jpg"/><Relationship Id="rId7" Type="http://schemas.openxmlformats.org/officeDocument/2006/relationships/image" Target="../media/image24.jpg"/><Relationship Id="rId8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2.jpg"/><Relationship Id="rId5" Type="http://schemas.openxmlformats.org/officeDocument/2006/relationships/image" Target="../media/image26.jpg"/><Relationship Id="rId6" Type="http://schemas.openxmlformats.org/officeDocument/2006/relationships/image" Target="../media/image32.jpg"/><Relationship Id="rId7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34.jpg"/><Relationship Id="rId5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8.jpg"/><Relationship Id="rId5" Type="http://schemas.openxmlformats.org/officeDocument/2006/relationships/image" Target="../media/image35.jpg"/><Relationship Id="rId6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90.png"/><Relationship Id="rId5" Type="http://schemas.openxmlformats.org/officeDocument/2006/relationships/image" Target="../media/image85.png"/><Relationship Id="rId6" Type="http://schemas.openxmlformats.org/officeDocument/2006/relationships/image" Target="../media/image93.png"/><Relationship Id="rId7" Type="http://schemas.openxmlformats.org/officeDocument/2006/relationships/image" Target="../media/image3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64.jpg"/><Relationship Id="rId5" Type="http://schemas.openxmlformats.org/officeDocument/2006/relationships/image" Target="../media/image40.jpg"/><Relationship Id="rId6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jpg"/><Relationship Id="rId4" Type="http://schemas.openxmlformats.org/officeDocument/2006/relationships/image" Target="../media/image2.png"/><Relationship Id="rId5" Type="http://schemas.openxmlformats.org/officeDocument/2006/relationships/image" Target="../media/image10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39.jpg"/><Relationship Id="rId5" Type="http://schemas.openxmlformats.org/officeDocument/2006/relationships/image" Target="../media/image1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43.jpg"/><Relationship Id="rId5" Type="http://schemas.openxmlformats.org/officeDocument/2006/relationships/image" Target="../media/image1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jpg"/><Relationship Id="rId4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4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6" Type="http://schemas.openxmlformats.org/officeDocument/2006/relationships/image" Target="../media/image4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5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51.jpg"/><Relationship Id="rId9" Type="http://schemas.openxmlformats.org/officeDocument/2006/relationships/image" Target="../media/image53.png"/><Relationship Id="rId5" Type="http://schemas.openxmlformats.org/officeDocument/2006/relationships/image" Target="../media/image49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65.jpg"/><Relationship Id="rId5" Type="http://schemas.openxmlformats.org/officeDocument/2006/relationships/image" Target="../media/image5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0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50.jpg"/><Relationship Id="rId5" Type="http://schemas.openxmlformats.org/officeDocument/2006/relationships/image" Target="../media/image30.jpg"/><Relationship Id="rId6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image" Target="../media/image7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7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Relationship Id="rId4" Type="http://schemas.openxmlformats.org/officeDocument/2006/relationships/image" Target="../media/image7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Relationship Id="rId4" Type="http://schemas.openxmlformats.org/officeDocument/2006/relationships/image" Target="../media/image78.jpg"/></Relationships>
</file>

<file path=ppt/slides/_rels/slide44.xml.rels><?xml version="1.0" encoding="UTF-8" standalone="yes"?><Relationships xmlns="http://schemas.openxmlformats.org/package/2006/relationships"><Relationship Id="rId10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68.gif"/><Relationship Id="rId9" Type="http://schemas.openxmlformats.org/officeDocument/2006/relationships/image" Target="../media/image73.gif"/><Relationship Id="rId5" Type="http://schemas.openxmlformats.org/officeDocument/2006/relationships/image" Target="../media/image69.gif"/><Relationship Id="rId6" Type="http://schemas.openxmlformats.org/officeDocument/2006/relationships/image" Target="../media/image67.gif"/><Relationship Id="rId7" Type="http://schemas.openxmlformats.org/officeDocument/2006/relationships/image" Target="../media/image66.gif"/><Relationship Id="rId8" Type="http://schemas.openxmlformats.org/officeDocument/2006/relationships/image" Target="../media/image74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7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Relationship Id="rId4" Type="http://schemas.openxmlformats.org/officeDocument/2006/relationships/image" Target="../media/image62.jpg"/><Relationship Id="rId5" Type="http://schemas.openxmlformats.org/officeDocument/2006/relationships/image" Target="../media/image4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Relationship Id="rId4" Type="http://schemas.openxmlformats.org/officeDocument/2006/relationships/image" Target="../media/image21.jpg"/><Relationship Id="rId5" Type="http://schemas.openxmlformats.org/officeDocument/2006/relationships/image" Target="../media/image81.jpg"/><Relationship Id="rId6" Type="http://schemas.openxmlformats.org/officeDocument/2006/relationships/image" Target="../media/image4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Relationship Id="rId4" Type="http://schemas.openxmlformats.org/officeDocument/2006/relationships/image" Target="../media/image90.png"/><Relationship Id="rId5" Type="http://schemas.openxmlformats.org/officeDocument/2006/relationships/image" Target="../media/image85.png"/><Relationship Id="rId6" Type="http://schemas.openxmlformats.org/officeDocument/2006/relationships/image" Target="../media/image9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Relationship Id="rId4" Type="http://schemas.openxmlformats.org/officeDocument/2006/relationships/image" Target="../media/image83.jpg"/><Relationship Id="rId5" Type="http://schemas.openxmlformats.org/officeDocument/2006/relationships/image" Target="../media/image82.jpg"/><Relationship Id="rId6" Type="http://schemas.openxmlformats.org/officeDocument/2006/relationships/image" Target="../media/image79.jpg"/><Relationship Id="rId7" Type="http://schemas.openxmlformats.org/officeDocument/2006/relationships/image" Target="../media/image8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Relationship Id="rId4" Type="http://schemas.openxmlformats.org/officeDocument/2006/relationships/image" Target="../media/image89.jpg"/><Relationship Id="rId5" Type="http://schemas.openxmlformats.org/officeDocument/2006/relationships/image" Target="../media/image91.jpg"/><Relationship Id="rId6" Type="http://schemas.openxmlformats.org/officeDocument/2006/relationships/image" Target="../media/image88.jpg"/><Relationship Id="rId7" Type="http://schemas.openxmlformats.org/officeDocument/2006/relationships/image" Target="../media/image98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Relationship Id="rId4" Type="http://schemas.openxmlformats.org/officeDocument/2006/relationships/image" Target="../media/image90.png"/><Relationship Id="rId5" Type="http://schemas.openxmlformats.org/officeDocument/2006/relationships/image" Target="../media/image85.png"/><Relationship Id="rId6" Type="http://schemas.openxmlformats.org/officeDocument/2006/relationships/image" Target="../media/image93.png"/><Relationship Id="rId7" Type="http://schemas.openxmlformats.org/officeDocument/2006/relationships/image" Target="../media/image8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Relationship Id="rId4" Type="http://schemas.openxmlformats.org/officeDocument/2006/relationships/image" Target="../media/image9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Relationship Id="rId4" Type="http://schemas.openxmlformats.org/officeDocument/2006/relationships/image" Target="../media/image9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Relationship Id="rId4" Type="http://schemas.openxmlformats.org/officeDocument/2006/relationships/image" Target="../media/image9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png"/><Relationship Id="rId4" Type="http://schemas.openxmlformats.org/officeDocument/2006/relationships/image" Target="../media/image58.jpg"/><Relationship Id="rId5" Type="http://schemas.openxmlformats.org/officeDocument/2006/relationships/image" Target="../media/image86.jpg"/><Relationship Id="rId6" Type="http://schemas.openxmlformats.org/officeDocument/2006/relationships/image" Target="../media/image100.jpg"/><Relationship Id="rId7" Type="http://schemas.openxmlformats.org/officeDocument/2006/relationships/image" Target="../media/image6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5" Type="http://schemas.openxmlformats.org/officeDocument/2006/relationships/image" Target="../media/image1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png"/><Relationship Id="rId4" Type="http://schemas.openxmlformats.org/officeDocument/2006/relationships/chart" Target="../charts/chart1.xml"/><Relationship Id="rId5" Type="http://schemas.openxmlformats.org/officeDocument/2006/relationships/image" Target="../media/image8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Relationship Id="rId4" Type="http://schemas.openxmlformats.org/officeDocument/2006/relationships/image" Target="../media/image62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7.jpg"/><Relationship Id="rId4" Type="http://schemas.openxmlformats.org/officeDocument/2006/relationships/image" Target="../media/image2.png"/><Relationship Id="rId5" Type="http://schemas.openxmlformats.org/officeDocument/2006/relationships/image" Target="../media/image6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Relationship Id="rId4" Type="http://schemas.openxmlformats.org/officeDocument/2006/relationships/image" Target="../media/image99.jpg"/><Relationship Id="rId5" Type="http://schemas.openxmlformats.org/officeDocument/2006/relationships/image" Target="../media/image6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png"/><Relationship Id="rId4" Type="http://schemas.openxmlformats.org/officeDocument/2006/relationships/image" Target="../media/image101.jpg"/><Relationship Id="rId5" Type="http://schemas.openxmlformats.org/officeDocument/2006/relationships/image" Target="../media/image6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2.jpg"/><Relationship Id="rId4" Type="http://schemas.openxmlformats.org/officeDocument/2006/relationships/image" Target="../media/image2.png"/><Relationship Id="rId5" Type="http://schemas.openxmlformats.org/officeDocument/2006/relationships/image" Target="../media/image104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4.jpg"/><Relationship Id="rId4" Type="http://schemas.openxmlformats.org/officeDocument/2006/relationships/image" Target="../media/image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.png"/><Relationship Id="rId4" Type="http://schemas.openxmlformats.org/officeDocument/2006/relationships/image" Target="../media/image10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.png"/><Relationship Id="rId4" Type="http://schemas.openxmlformats.org/officeDocument/2006/relationships/image" Target="../media/image60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.png"/><Relationship Id="rId4" Type="http://schemas.openxmlformats.org/officeDocument/2006/relationships/image" Target="../media/image10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7.jpg"/><Relationship Id="rId5" Type="http://schemas.openxmlformats.org/officeDocument/2006/relationships/image" Target="../media/image1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9.jp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5" Type="http://schemas.openxmlformats.org/officeDocument/2006/relationships/image" Target="../media/image36.jpg"/><Relationship Id="rId6" Type="http://schemas.openxmlformats.org/officeDocument/2006/relationships/image" Target="../media/image16.jpg"/><Relationship Id="rId7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9.jpg"/><Relationship Id="rId5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214" y="4000500"/>
            <a:ext cx="3276600" cy="14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>
            <p:ph type="title"/>
          </p:nvPr>
        </p:nvSpPr>
        <p:spPr>
          <a:xfrm>
            <a:off x="1143000" y="952500"/>
            <a:ext cx="6172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B5302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La démarche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Bâtiments durables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franciliens</a:t>
            </a:r>
            <a:endParaRPr/>
          </a:p>
        </p:txBody>
      </p:sp>
      <p:sp>
        <p:nvSpPr>
          <p:cNvPr id="128" name="Google Shape;128;p1"/>
          <p:cNvSpPr txBox="1"/>
          <p:nvPr/>
        </p:nvSpPr>
        <p:spPr>
          <a:xfrm>
            <a:off x="4751614" y="3543300"/>
            <a:ext cx="4876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L’intelligence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collective pour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mieux bâtir</a:t>
            </a:r>
            <a:endParaRPr/>
          </a:p>
        </p:txBody>
      </p:sp>
      <p:sp>
        <p:nvSpPr>
          <p:cNvPr id="129" name="Google Shape;129;p1"/>
          <p:cNvSpPr txBox="1"/>
          <p:nvPr/>
        </p:nvSpPr>
        <p:spPr>
          <a:xfrm>
            <a:off x="8686800" y="8749725"/>
            <a:ext cx="6629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Commission N°40 (</a:t>
            </a:r>
            <a:r>
              <a:rPr i="1" lang="fr-FR" sz="3200">
                <a:solidFill>
                  <a:schemeClr val="dk1"/>
                </a:solidFill>
              </a:rPr>
              <a:t>C</a:t>
            </a: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onception)</a:t>
            </a:r>
            <a:endParaRPr b="0" i="1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3200">
                <a:solidFill>
                  <a:schemeClr val="dk1"/>
                </a:solidFill>
              </a:rPr>
              <a:t>30 novembre 2023</a:t>
            </a:r>
            <a:endParaRPr/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1758" y="3236664"/>
            <a:ext cx="1206999" cy="6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71715" y="8142525"/>
            <a:ext cx="595921" cy="34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39349" y="4215761"/>
            <a:ext cx="1470321" cy="26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51758" y="6323773"/>
            <a:ext cx="1225894" cy="59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49600" y="7277100"/>
            <a:ext cx="1430210" cy="52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15957980" y="2597349"/>
            <a:ext cx="21335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Ekopolis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soutenue par :</a:t>
            </a:r>
            <a:endParaRPr/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9">
            <a:alphaModFix/>
          </a:blip>
          <a:srcRect b="22636" l="14327" r="16950" t="21276"/>
          <a:stretch/>
        </p:blipFill>
        <p:spPr>
          <a:xfrm>
            <a:off x="15951758" y="4826347"/>
            <a:ext cx="813016" cy="52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51758" y="5706045"/>
            <a:ext cx="1548608" cy="275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9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84" name="Google Shape;284;p9"/>
          <p:cNvSpPr txBox="1"/>
          <p:nvPr/>
        </p:nvSpPr>
        <p:spPr>
          <a:xfrm>
            <a:off x="533400" y="1638300"/>
            <a:ext cx="502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85" name="Google Shape;285;p9"/>
          <p:cNvSpPr txBox="1"/>
          <p:nvPr/>
        </p:nvSpPr>
        <p:spPr>
          <a:xfrm>
            <a:off x="19638225" y="3816608"/>
            <a:ext cx="103632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ou texte/bullet-points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Engagements du territoire et des collectivités dans le cadre de documents cadres du développement durable Echelles territoires, villes, quartier, site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Objectifs de SCOT, PCAET,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Charte DD locale ou territoriale…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PLUI, PLH, OAP</a:t>
            </a:r>
            <a:endParaRPr/>
          </a:p>
        </p:txBody>
      </p:sp>
      <p:sp>
        <p:nvSpPr>
          <p:cNvPr id="286" name="Google Shape;286;p9"/>
          <p:cNvSpPr txBox="1"/>
          <p:nvPr/>
        </p:nvSpPr>
        <p:spPr>
          <a:xfrm>
            <a:off x="18288004" y="8826460"/>
            <a:ext cx="13063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une slide qui récapitule les objectifs ci-dessus,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détailler ces objectifs au fil de la présentation.</a:t>
            </a:r>
            <a:endParaRPr/>
          </a:p>
        </p:txBody>
      </p:sp>
      <p:sp>
        <p:nvSpPr>
          <p:cNvPr id="287" name="Google Shape;287;p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288" name="Google Shape;28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3292525"/>
            <a:ext cx="6705600" cy="57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9"/>
          <p:cNvPicPr preferRelativeResize="0"/>
          <p:nvPr/>
        </p:nvPicPr>
        <p:blipFill rotWithShape="1">
          <a:blip r:embed="rId5">
            <a:alphaModFix/>
          </a:blip>
          <a:srcRect b="17756" l="51061" r="43546" t="77814"/>
          <a:stretch/>
        </p:blipFill>
        <p:spPr>
          <a:xfrm>
            <a:off x="12721225" y="6368400"/>
            <a:ext cx="1371274" cy="79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9"/>
          <p:cNvPicPr preferRelativeResize="0"/>
          <p:nvPr/>
        </p:nvPicPr>
        <p:blipFill rotWithShape="1">
          <a:blip r:embed="rId5">
            <a:alphaModFix/>
          </a:blip>
          <a:srcRect b="43099" l="50186" r="45125" t="54508"/>
          <a:stretch/>
        </p:blipFill>
        <p:spPr>
          <a:xfrm>
            <a:off x="12843500" y="7964700"/>
            <a:ext cx="1192151" cy="4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 rotWithShape="1">
          <a:blip r:embed="rId5">
            <a:alphaModFix/>
          </a:blip>
          <a:srcRect b="20146" l="73787" r="21525" t="77461"/>
          <a:stretch/>
        </p:blipFill>
        <p:spPr>
          <a:xfrm>
            <a:off x="12843500" y="8634525"/>
            <a:ext cx="1192151" cy="4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9"/>
          <p:cNvPicPr preferRelativeResize="0"/>
          <p:nvPr/>
        </p:nvPicPr>
        <p:blipFill rotWithShape="1">
          <a:blip r:embed="rId5">
            <a:alphaModFix/>
          </a:blip>
          <a:srcRect b="3047" l="64496" r="34092" t="94900"/>
          <a:stretch/>
        </p:blipFill>
        <p:spPr>
          <a:xfrm>
            <a:off x="13235475" y="7306421"/>
            <a:ext cx="358927" cy="36912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9"/>
          <p:cNvSpPr txBox="1"/>
          <p:nvPr/>
        </p:nvSpPr>
        <p:spPr>
          <a:xfrm>
            <a:off x="14282025" y="7167732"/>
            <a:ext cx="353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>
                <a:solidFill>
                  <a:srgbClr val="7F7F7F"/>
                </a:solidFill>
              </a:rPr>
              <a:t>parcelle signalée par son intérêt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patrimonial, culturel ou paysager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294" name="Google Shape;294;p9"/>
          <p:cNvSpPr txBox="1"/>
          <p:nvPr/>
        </p:nvSpPr>
        <p:spPr>
          <a:xfrm>
            <a:off x="14282025" y="8634536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espace libre protégé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295" name="Google Shape;295;p9"/>
          <p:cNvSpPr txBox="1"/>
          <p:nvPr/>
        </p:nvSpPr>
        <p:spPr>
          <a:xfrm>
            <a:off x="14282025" y="8005228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bâtiment protégé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296" name="Google Shape;296;p9"/>
          <p:cNvSpPr txBox="1"/>
          <p:nvPr/>
        </p:nvSpPr>
        <p:spPr>
          <a:xfrm>
            <a:off x="14282025" y="6581985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espace végétal protégé 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297" name="Google Shape;297;p9"/>
          <p:cNvSpPr txBox="1"/>
          <p:nvPr/>
        </p:nvSpPr>
        <p:spPr>
          <a:xfrm>
            <a:off x="533400" y="9165910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Plan local </a:t>
            </a:r>
            <a:r>
              <a:rPr b="1" lang="fr-FR" sz="1800">
                <a:solidFill>
                  <a:srgbClr val="7F7F7F"/>
                </a:solidFill>
              </a:rPr>
              <a:t>d'urbanisme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4103600" y="4793225"/>
            <a:ext cx="1058329" cy="1397678"/>
          </a:xfrm>
          <a:custGeom>
            <a:rect b="b" l="l" r="r" t="t"/>
            <a:pathLst>
              <a:path extrusionOk="0" h="32578" w="24710">
                <a:moveTo>
                  <a:pt x="16979" y="32578"/>
                </a:moveTo>
                <a:lnTo>
                  <a:pt x="0" y="0"/>
                </a:lnTo>
                <a:lnTo>
                  <a:pt x="9525" y="690"/>
                </a:lnTo>
                <a:lnTo>
                  <a:pt x="24710" y="28575"/>
                </a:lnTo>
                <a:close/>
              </a:path>
            </a:pathLst>
          </a:custGeom>
          <a:solidFill>
            <a:srgbClr val="C1DF1B">
              <a:alpha val="49800"/>
            </a:srgbClr>
          </a:solidFill>
          <a:ln cap="flat" cmpd="sng" w="38100">
            <a:solidFill>
              <a:srgbClr val="C2DF1A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99" name="Google Shape;299;p9"/>
          <p:cNvSpPr/>
          <p:nvPr/>
        </p:nvSpPr>
        <p:spPr>
          <a:xfrm>
            <a:off x="12845225" y="5528875"/>
            <a:ext cx="1192200" cy="369000"/>
          </a:xfrm>
          <a:prstGeom prst="rect">
            <a:avLst/>
          </a:prstGeom>
          <a:solidFill>
            <a:srgbClr val="C1DF1B">
              <a:alpha val="49800"/>
            </a:srgbClr>
          </a:solidFill>
          <a:ln cap="flat" cmpd="sng" w="38100">
            <a:solidFill>
              <a:srgbClr val="C2DF1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 txBox="1"/>
          <p:nvPr/>
        </p:nvSpPr>
        <p:spPr>
          <a:xfrm>
            <a:off x="14282025" y="5528735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site (23 rue Bisson)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301" name="Google Shape;30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8113" y="3292525"/>
            <a:ext cx="4149917" cy="233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23" y="6730349"/>
            <a:ext cx="4149926" cy="233432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9"/>
          <p:cNvSpPr/>
          <p:nvPr/>
        </p:nvSpPr>
        <p:spPr>
          <a:xfrm>
            <a:off x="5560500" y="7164875"/>
            <a:ext cx="2537706" cy="534525"/>
          </a:xfrm>
          <a:custGeom>
            <a:rect b="b" l="l" r="r" t="t"/>
            <a:pathLst>
              <a:path extrusionOk="0" h="21381" w="99294">
                <a:moveTo>
                  <a:pt x="0" y="0"/>
                </a:moveTo>
                <a:lnTo>
                  <a:pt x="44782" y="21381"/>
                </a:lnTo>
                <a:lnTo>
                  <a:pt x="99294" y="21381"/>
                </a:lnTo>
              </a:path>
            </a:pathLst>
          </a:custGeom>
          <a:noFill/>
          <a:ln cap="flat" cmpd="sng" w="1905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" name="Google Shape;304;p9"/>
          <p:cNvSpPr/>
          <p:nvPr/>
        </p:nvSpPr>
        <p:spPr>
          <a:xfrm flipH="1" rot="10800000">
            <a:off x="5319350" y="4392496"/>
            <a:ext cx="2778743" cy="1175955"/>
          </a:xfrm>
          <a:custGeom>
            <a:rect b="b" l="l" r="r" t="t"/>
            <a:pathLst>
              <a:path extrusionOk="0" h="21381" w="99294">
                <a:moveTo>
                  <a:pt x="0" y="0"/>
                </a:moveTo>
                <a:lnTo>
                  <a:pt x="44782" y="21381"/>
                </a:lnTo>
                <a:lnTo>
                  <a:pt x="99294" y="21381"/>
                </a:lnTo>
              </a:path>
            </a:pathLst>
          </a:custGeom>
          <a:noFill/>
          <a:ln cap="flat" cmpd="sng" w="1905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5" name="Google Shape;305;p9"/>
          <p:cNvSpPr txBox="1"/>
          <p:nvPr/>
        </p:nvSpPr>
        <p:spPr>
          <a:xfrm>
            <a:off x="533400" y="9535210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(source : Mairie de Paris)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306" name="Google Shape;306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8300" y="8482122"/>
            <a:ext cx="358925" cy="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29b8731826b_1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29b8731826b_1_132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313" name="Google Shape;313;g29b8731826b_1_132"/>
          <p:cNvSpPr txBox="1"/>
          <p:nvPr/>
        </p:nvSpPr>
        <p:spPr>
          <a:xfrm>
            <a:off x="533400" y="1638300"/>
            <a:ext cx="502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314" name="Google Shape;314;g29b8731826b_1_132"/>
          <p:cNvSpPr txBox="1"/>
          <p:nvPr/>
        </p:nvSpPr>
        <p:spPr>
          <a:xfrm>
            <a:off x="19638225" y="3816608"/>
            <a:ext cx="103632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ou texte/bullet-points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Engagements du territoire et des collectivités dans le cadre de documents cadres du développement durable Echelles territoires, villes, quartier, site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Objectifs de SCOT, PCAET,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Charte DD locale ou territoriale…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PLUI, PLH, OAP</a:t>
            </a:r>
            <a:endParaRPr/>
          </a:p>
        </p:txBody>
      </p:sp>
      <p:sp>
        <p:nvSpPr>
          <p:cNvPr id="315" name="Google Shape;315;g29b8731826b_1_132"/>
          <p:cNvSpPr txBox="1"/>
          <p:nvPr/>
        </p:nvSpPr>
        <p:spPr>
          <a:xfrm>
            <a:off x="18288004" y="8826460"/>
            <a:ext cx="13063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une slide qui récapitule les objectifs ci-dessus,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détailler ces objectifs au fil de la présentation.</a:t>
            </a:r>
            <a:endParaRPr/>
          </a:p>
        </p:txBody>
      </p:sp>
      <p:sp>
        <p:nvSpPr>
          <p:cNvPr id="316" name="Google Shape;316;g29b8731826b_1_13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317" name="Google Shape;317;g29b8731826b_1_132"/>
          <p:cNvSpPr txBox="1"/>
          <p:nvPr/>
        </p:nvSpPr>
        <p:spPr>
          <a:xfrm>
            <a:off x="15088350" y="9592985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(source : meteobleu)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318" name="Google Shape;318;g29b8731826b_1_132"/>
          <p:cNvPicPr preferRelativeResize="0"/>
          <p:nvPr/>
        </p:nvPicPr>
        <p:blipFill rotWithShape="1">
          <a:blip r:embed="rId4">
            <a:alphaModFix/>
          </a:blip>
          <a:srcRect b="32490" l="64353" r="10175" t="34432"/>
          <a:stretch/>
        </p:blipFill>
        <p:spPr>
          <a:xfrm>
            <a:off x="1396150" y="6107225"/>
            <a:ext cx="3796398" cy="348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9b8731826b_1_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563" y="2737351"/>
            <a:ext cx="5035784" cy="25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9b8731826b_1_132"/>
          <p:cNvPicPr preferRelativeResize="0"/>
          <p:nvPr/>
        </p:nvPicPr>
        <p:blipFill rotWithShape="1">
          <a:blip r:embed="rId6">
            <a:alphaModFix/>
          </a:blip>
          <a:srcRect b="0" l="0" r="388" t="0"/>
          <a:stretch/>
        </p:blipFill>
        <p:spPr>
          <a:xfrm>
            <a:off x="11902808" y="6521979"/>
            <a:ext cx="5041936" cy="256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9b8731826b_1_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38906" y="6487589"/>
            <a:ext cx="5061483" cy="255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9b8731826b_1_1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910366" y="2695725"/>
            <a:ext cx="5407139" cy="2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29b8731826b_1_1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15578" y="2813248"/>
            <a:ext cx="5061483" cy="258279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9b8731826b_1_132"/>
          <p:cNvSpPr txBox="1"/>
          <p:nvPr/>
        </p:nvSpPr>
        <p:spPr>
          <a:xfrm>
            <a:off x="1304563" y="5349082"/>
            <a:ext cx="556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Vitesse du vent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325" name="Google Shape;325;g29b8731826b_1_132"/>
          <p:cNvSpPr txBox="1"/>
          <p:nvPr/>
        </p:nvSpPr>
        <p:spPr>
          <a:xfrm>
            <a:off x="1396150" y="9592975"/>
            <a:ext cx="556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Rose des vents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326" name="Google Shape;326;g29b8731826b_1_132"/>
          <p:cNvSpPr txBox="1"/>
          <p:nvPr/>
        </p:nvSpPr>
        <p:spPr>
          <a:xfrm>
            <a:off x="12283800" y="9223675"/>
            <a:ext cx="556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Ciel nuageux, soleil et jours de précipitations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327" name="Google Shape;327;g29b8731826b_1_132"/>
          <p:cNvSpPr txBox="1"/>
          <p:nvPr/>
        </p:nvSpPr>
        <p:spPr>
          <a:xfrm>
            <a:off x="6696088" y="5349082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Températures maximales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328" name="Google Shape;328;g29b8731826b_1_132"/>
          <p:cNvSpPr txBox="1"/>
          <p:nvPr/>
        </p:nvSpPr>
        <p:spPr>
          <a:xfrm>
            <a:off x="12291375" y="5349082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Températures et précipitations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329" name="Google Shape;329;g29b8731826b_1_132"/>
          <p:cNvSpPr txBox="1"/>
          <p:nvPr/>
        </p:nvSpPr>
        <p:spPr>
          <a:xfrm>
            <a:off x="6696100" y="9223685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Quantité de précipitations</a:t>
            </a:r>
            <a:endParaRPr b="1" sz="1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29b8731826b_1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29b8731826b_1_59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336" name="Google Shape;336;g29b8731826b_1_59"/>
          <p:cNvSpPr txBox="1"/>
          <p:nvPr/>
        </p:nvSpPr>
        <p:spPr>
          <a:xfrm>
            <a:off x="533400" y="1638300"/>
            <a:ext cx="502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337" name="Google Shape;337;g29b8731826b_1_5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338" name="Google Shape;338;g29b8731826b_1_59"/>
          <p:cNvPicPr preferRelativeResize="0"/>
          <p:nvPr/>
        </p:nvPicPr>
        <p:blipFill rotWithShape="1">
          <a:blip r:embed="rId4">
            <a:alphaModFix/>
          </a:blip>
          <a:srcRect b="4012" l="0" r="0" t="0"/>
          <a:stretch/>
        </p:blipFill>
        <p:spPr>
          <a:xfrm>
            <a:off x="871650" y="2884300"/>
            <a:ext cx="3748975" cy="584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9b8731826b_1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1453" y="2884300"/>
            <a:ext cx="4018598" cy="584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9b8731826b_1_59"/>
          <p:cNvPicPr preferRelativeResize="0"/>
          <p:nvPr/>
        </p:nvPicPr>
        <p:blipFill rotWithShape="1">
          <a:blip r:embed="rId6">
            <a:alphaModFix/>
          </a:blip>
          <a:srcRect b="49492" l="0" r="0" t="0"/>
          <a:stretch/>
        </p:blipFill>
        <p:spPr>
          <a:xfrm>
            <a:off x="10390750" y="2800615"/>
            <a:ext cx="3730277" cy="565215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29b8731826b_1_59"/>
          <p:cNvSpPr txBox="1"/>
          <p:nvPr/>
        </p:nvSpPr>
        <p:spPr>
          <a:xfrm>
            <a:off x="795450" y="8764910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Carte bruit jour 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342" name="Google Shape;342;g29b8731826b_1_59"/>
          <p:cNvSpPr/>
          <p:nvPr/>
        </p:nvSpPr>
        <p:spPr>
          <a:xfrm>
            <a:off x="947850" y="5480788"/>
            <a:ext cx="1058329" cy="1397678"/>
          </a:xfrm>
          <a:custGeom>
            <a:rect b="b" l="l" r="r" t="t"/>
            <a:pathLst>
              <a:path extrusionOk="0" h="32578" w="24710">
                <a:moveTo>
                  <a:pt x="16979" y="32578"/>
                </a:moveTo>
                <a:lnTo>
                  <a:pt x="0" y="0"/>
                </a:lnTo>
                <a:lnTo>
                  <a:pt x="9525" y="690"/>
                </a:lnTo>
                <a:lnTo>
                  <a:pt x="24710" y="28575"/>
                </a:lnTo>
                <a:close/>
              </a:path>
            </a:pathLst>
          </a:custGeom>
          <a:noFill/>
          <a:ln cap="flat" cmpd="sng" w="38100">
            <a:solidFill>
              <a:srgbClr val="EB530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43" name="Google Shape;343;g29b8731826b_1_59"/>
          <p:cNvSpPr/>
          <p:nvPr/>
        </p:nvSpPr>
        <p:spPr>
          <a:xfrm>
            <a:off x="5669300" y="5404575"/>
            <a:ext cx="1058329" cy="1397678"/>
          </a:xfrm>
          <a:custGeom>
            <a:rect b="b" l="l" r="r" t="t"/>
            <a:pathLst>
              <a:path extrusionOk="0" h="32578" w="24710">
                <a:moveTo>
                  <a:pt x="16979" y="32578"/>
                </a:moveTo>
                <a:lnTo>
                  <a:pt x="0" y="0"/>
                </a:lnTo>
                <a:lnTo>
                  <a:pt x="9525" y="690"/>
                </a:lnTo>
                <a:lnTo>
                  <a:pt x="24710" y="28575"/>
                </a:lnTo>
                <a:close/>
              </a:path>
            </a:pathLst>
          </a:custGeom>
          <a:noFill/>
          <a:ln cap="flat" cmpd="sng" w="38100">
            <a:solidFill>
              <a:srgbClr val="EB530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44" name="Google Shape;344;g29b8731826b_1_59"/>
          <p:cNvSpPr txBox="1"/>
          <p:nvPr/>
        </p:nvSpPr>
        <p:spPr>
          <a:xfrm>
            <a:off x="5255250" y="8764910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Carte bruit nuit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345" name="Google Shape;345;g29b8731826b_1_59"/>
          <p:cNvSpPr txBox="1"/>
          <p:nvPr/>
        </p:nvSpPr>
        <p:spPr>
          <a:xfrm>
            <a:off x="795450" y="9117410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(source : Bruitparif)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346" name="Google Shape;346;g29b8731826b_1_59"/>
          <p:cNvSpPr txBox="1"/>
          <p:nvPr/>
        </p:nvSpPr>
        <p:spPr>
          <a:xfrm>
            <a:off x="14635875" y="8826460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(source : MSSS Québec)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347" name="Google Shape;347;g29b8731826b_1_59"/>
          <p:cNvPicPr preferRelativeResize="0"/>
          <p:nvPr/>
        </p:nvPicPr>
        <p:blipFill rotWithShape="1">
          <a:blip r:embed="rId6">
            <a:alphaModFix/>
          </a:blip>
          <a:srcRect b="4676" l="0" r="0" t="50612"/>
          <a:stretch/>
        </p:blipFill>
        <p:spPr>
          <a:xfrm>
            <a:off x="14121025" y="3754315"/>
            <a:ext cx="3730275" cy="500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9b8731826b_1_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93813" y="7804667"/>
            <a:ext cx="500350" cy="9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g29f3c8e3017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9f3c8e3017_0_82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355" name="Google Shape;355;g29f3c8e3017_0_82"/>
          <p:cNvSpPr txBox="1"/>
          <p:nvPr/>
        </p:nvSpPr>
        <p:spPr>
          <a:xfrm>
            <a:off x="533400" y="1638300"/>
            <a:ext cx="502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356" name="Google Shape;356;g29f3c8e3017_0_8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357" name="Google Shape;357;g29f3c8e3017_0_82"/>
          <p:cNvPicPr preferRelativeResize="0"/>
          <p:nvPr/>
        </p:nvPicPr>
        <p:blipFill rotWithShape="1">
          <a:blip r:embed="rId4">
            <a:alphaModFix/>
          </a:blip>
          <a:srcRect b="17089" l="19944" r="29690" t="12611"/>
          <a:stretch/>
        </p:blipFill>
        <p:spPr>
          <a:xfrm>
            <a:off x="9107225" y="1782682"/>
            <a:ext cx="7920773" cy="78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29f3c8e3017_0_82"/>
          <p:cNvSpPr/>
          <p:nvPr/>
        </p:nvSpPr>
        <p:spPr>
          <a:xfrm>
            <a:off x="5894725" y="9105182"/>
            <a:ext cx="369300" cy="36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29f3c8e3017_0_82"/>
          <p:cNvSpPr txBox="1"/>
          <p:nvPr/>
        </p:nvSpPr>
        <p:spPr>
          <a:xfrm>
            <a:off x="6394675" y="9105192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séjour / cuisine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360" name="Google Shape;360;g29f3c8e3017_0_82"/>
          <p:cNvSpPr txBox="1"/>
          <p:nvPr/>
        </p:nvSpPr>
        <p:spPr>
          <a:xfrm>
            <a:off x="533400" y="3695700"/>
            <a:ext cx="7920900" cy="49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La conception initiale des logements permet de profiter de la structure bioclimatique en coeur d’îlot.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Les espaces de jour (séjours et cuisines) du bâtiment A sont tous positionnés sur la rue Bisson (zone la plus broyante), toutes les chambres sont orientées vers des cours ou jardins intérieurs et tous les appartements sont traversants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29f3c8e3017_0_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7625" y="8946182"/>
            <a:ext cx="369300" cy="703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0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368" name="Google Shape;368;p10"/>
          <p:cNvSpPr txBox="1"/>
          <p:nvPr/>
        </p:nvSpPr>
        <p:spPr>
          <a:xfrm>
            <a:off x="533400" y="1638300"/>
            <a:ext cx="7378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</a:t>
            </a:r>
            <a:endParaRPr/>
          </a:p>
        </p:txBody>
      </p:sp>
      <p:sp>
        <p:nvSpPr>
          <p:cNvPr id="369" name="Google Shape;369;p10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370" name="Google Shape;37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9706" y="2293798"/>
            <a:ext cx="7099394" cy="73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0"/>
          <p:cNvPicPr preferRelativeResize="0"/>
          <p:nvPr/>
        </p:nvPicPr>
        <p:blipFill rotWithShape="1">
          <a:blip r:embed="rId5">
            <a:alphaModFix/>
          </a:blip>
          <a:srcRect b="48185" l="10013" r="53251" t="4374"/>
          <a:stretch/>
        </p:blipFill>
        <p:spPr>
          <a:xfrm>
            <a:off x="881375" y="2292670"/>
            <a:ext cx="8038487" cy="733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0"/>
          <p:cNvSpPr txBox="1"/>
          <p:nvPr/>
        </p:nvSpPr>
        <p:spPr>
          <a:xfrm>
            <a:off x="881375" y="9632185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Plan de masse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373" name="Google Shape;373;p10"/>
          <p:cNvSpPr txBox="1"/>
          <p:nvPr/>
        </p:nvSpPr>
        <p:spPr>
          <a:xfrm>
            <a:off x="9849700" y="9632175"/>
            <a:ext cx="631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perspective</a:t>
            </a:r>
            <a:r>
              <a:rPr b="1" lang="fr-FR" sz="1800">
                <a:solidFill>
                  <a:srgbClr val="7F7F7F"/>
                </a:solidFill>
              </a:rPr>
              <a:t> du projet</a:t>
            </a:r>
            <a:endParaRPr b="1" sz="1800">
              <a:solidFill>
                <a:srgbClr val="7F7F7F"/>
              </a:solidFill>
            </a:endParaRPr>
          </a:p>
        </p:txBody>
      </p:sp>
      <p:pic>
        <p:nvPicPr>
          <p:cNvPr id="374" name="Google Shape;374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6832" y="9017925"/>
            <a:ext cx="363018" cy="69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"/>
          <p:cNvSpPr/>
          <p:nvPr/>
        </p:nvSpPr>
        <p:spPr>
          <a:xfrm>
            <a:off x="762075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1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382" name="Google Shape;382;p11"/>
          <p:cNvSpPr txBox="1"/>
          <p:nvPr/>
        </p:nvSpPr>
        <p:spPr>
          <a:xfrm>
            <a:off x="4249271" y="2780211"/>
            <a:ext cx="963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Eléments de contexte (synthèse de l’analyse de site)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1"/>
          <p:cNvSpPr txBox="1"/>
          <p:nvPr/>
        </p:nvSpPr>
        <p:spPr>
          <a:xfrm>
            <a:off x="533400" y="1638300"/>
            <a:ext cx="1075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</a:t>
            </a:r>
            <a:r>
              <a:rPr lang="fr-FR" sz="3600">
                <a:solidFill>
                  <a:schemeClr val="dk1"/>
                </a:solidFill>
              </a:rPr>
              <a:t> </a:t>
            </a: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programmation</a:t>
            </a:r>
            <a:endParaRPr/>
          </a:p>
        </p:txBody>
      </p:sp>
      <p:graphicFrame>
        <p:nvGraphicFramePr>
          <p:cNvPr id="384" name="Google Shape;384;p11"/>
          <p:cNvGraphicFramePr/>
          <p:nvPr/>
        </p:nvGraphicFramePr>
        <p:xfrm>
          <a:off x="3048000" y="44805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{B478C5BC-345E-498E-B6B6-C01B4FAD0660}</a:tableStyleId>
              </a:tblPr>
              <a:tblGrid>
                <a:gridCol w="4064000"/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fr-F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Atouts +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1DF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fr-F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Contraintes -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1DF1B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Parcelle dans la ville dense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mitoyenneté de l’enveloppe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masques solaires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Îlot de chaleur urbain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fr-FR" sz="1800"/>
                        <a:t>Jardins en coeur d’îlot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F</a:t>
                      </a:r>
                      <a:r>
                        <a:rPr lang="fr-FR" sz="1800"/>
                        <a:t>ront bâti sur la rue Bisson (non plantée)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Bruit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majorité des façades  en coeur d’îlot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Façade sur rue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effet caisse de résonnance fond de cour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Vent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jardin intérieur dans l’axe vent dom. été</a:t>
                      </a:r>
                      <a:endParaRPr sz="1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fr-FR" sz="1800"/>
                        <a:t>grand mur mitoyen face vent dom. hiver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turbulences de fond de cour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Végétation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Proximité parc de Belleville</a:t>
                      </a:r>
                      <a:endParaRPr sz="1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fr-FR" sz="1800"/>
                        <a:t>jardins mitoyens et espace végétal protégé en coeur d’îlot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zone pleine terre potentielle limitée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Majoritairement imperméabilisée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Patrimoine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Parcelle fait face à un immeuble protégé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Biodiversité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Débuter la création d’un quartier moineaux (volonté RIVP)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85" name="Google Shape;385;p11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2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392" name="Google Shape;392;p12"/>
          <p:cNvSpPr txBox="1"/>
          <p:nvPr/>
        </p:nvSpPr>
        <p:spPr>
          <a:xfrm>
            <a:off x="2698975" y="2526525"/>
            <a:ext cx="128856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Eléments de programmation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19 Logements locatifs PLA (+ 4 locaux commerciaux et d’activité) existants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9 T3, 8 T4, 1 T5 et 1 T6 (+ 2 commerces + 2 locaux d’activités)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Surfaces </a:t>
            </a:r>
            <a:r>
              <a:rPr i="1" lang="fr-FR" sz="2800">
                <a:solidFill>
                  <a:srgbClr val="7F7F7F"/>
                </a:solidFill>
              </a:rPr>
              <a:t>parcelle 605 m² / SDP 1 625 m² dont SHAB 1 217 m²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Enveloppe travaux 1.1 M€ en phase APS, coût études 10.97% (mission de base) + STD, DQD, EVA, BdF</a:t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2"/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programmation</a:t>
            </a:r>
            <a:endParaRPr/>
          </a:p>
        </p:txBody>
      </p:sp>
      <p:sp>
        <p:nvSpPr>
          <p:cNvPr id="394" name="Google Shape;394;p1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395" name="Google Shape;395;p12"/>
          <p:cNvPicPr preferRelativeResize="0"/>
          <p:nvPr/>
        </p:nvPicPr>
        <p:blipFill rotWithShape="1">
          <a:blip r:embed="rId4">
            <a:alphaModFix/>
          </a:blip>
          <a:srcRect b="39102" l="0" r="0" t="52116"/>
          <a:stretch/>
        </p:blipFill>
        <p:spPr>
          <a:xfrm>
            <a:off x="-600500" y="6689025"/>
            <a:ext cx="19603000" cy="12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2"/>
          <p:cNvPicPr preferRelativeResize="0"/>
          <p:nvPr/>
        </p:nvPicPr>
        <p:blipFill rotWithShape="1">
          <a:blip r:embed="rId4">
            <a:alphaModFix/>
          </a:blip>
          <a:srcRect b="67017" l="0" r="0" t="29134"/>
          <a:stretch/>
        </p:blipFill>
        <p:spPr>
          <a:xfrm>
            <a:off x="-432475" y="6123924"/>
            <a:ext cx="196030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2"/>
          <p:cNvPicPr preferRelativeResize="0"/>
          <p:nvPr/>
        </p:nvPicPr>
        <p:blipFill rotWithShape="1">
          <a:blip r:embed="rId4">
            <a:alphaModFix/>
          </a:blip>
          <a:srcRect b="17603" l="0" r="0" t="65445"/>
          <a:stretch/>
        </p:blipFill>
        <p:spPr>
          <a:xfrm>
            <a:off x="-448100" y="7937650"/>
            <a:ext cx="19603000" cy="234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3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404" name="Google Shape;404;p13"/>
          <p:cNvSpPr txBox="1"/>
          <p:nvPr/>
        </p:nvSpPr>
        <p:spPr>
          <a:xfrm>
            <a:off x="533400" y="3695700"/>
            <a:ext cx="17166900" cy="6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Enjeux environnementaux et durables du programme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Rénovation thermique réalisée avec des matériaux biosourcés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Objectif plan climat Ville de Paris, certification NF Habitat Paris avec Label HPE Rénovation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performance CEP 190 kwh/m²/an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=&gt; évolution programme en fin d’APS 150kwh/m²/an (étiquette C)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menuiseries bois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végétalisation des toitures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La démarche BdF vise à améliorer le projet (pas à atteindre un objectif de médaille)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– engagements forts du maître d’ouvrage –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Création d’un mur végétalisé, lieu refuge pour les moineaux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Engager les écoles du quartier dans la dynamique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programmation</a:t>
            </a:r>
            <a:endParaRPr/>
          </a:p>
        </p:txBody>
      </p:sp>
      <p:sp>
        <p:nvSpPr>
          <p:cNvPr id="406" name="Google Shape;406;p13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4"/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Enjeux durables identifiés</a:t>
            </a:r>
            <a:endParaRPr/>
          </a:p>
        </p:txBody>
      </p:sp>
      <p:sp>
        <p:nvSpPr>
          <p:cNvPr id="413" name="Google Shape;413;p14"/>
          <p:cNvSpPr txBox="1"/>
          <p:nvPr/>
        </p:nvSpPr>
        <p:spPr>
          <a:xfrm>
            <a:off x="304800" y="-29125"/>
            <a:ext cx="51816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414" name="Google Shape;414;p14"/>
          <p:cNvSpPr txBox="1"/>
          <p:nvPr/>
        </p:nvSpPr>
        <p:spPr>
          <a:xfrm>
            <a:off x="2922677" y="2400300"/>
            <a:ext cx="12442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Ambitions et valeurs ajoutées en matière architecturale</a:t>
            </a:r>
            <a:endParaRPr b="1"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4"/>
          <p:cNvSpPr txBox="1"/>
          <p:nvPr/>
        </p:nvSpPr>
        <p:spPr>
          <a:xfrm>
            <a:off x="2922675" y="4347275"/>
            <a:ext cx="144030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Enjeu : </a:t>
            </a:r>
            <a:r>
              <a:rPr i="1" lang="fr-FR" sz="2800">
                <a:solidFill>
                  <a:srgbClr val="7F7F7F"/>
                </a:solidFill>
              </a:rPr>
              <a:t>Valorisation de l’identité et de la qualité architecturale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i="1" lang="fr-FR" sz="2400">
                <a:solidFill>
                  <a:srgbClr val="7F7F7F"/>
                </a:solidFill>
              </a:rPr>
              <a:t>Travaux respectueux de l’écriture néo-moderne de Jacques Ripault</a:t>
            </a:r>
            <a:endParaRPr/>
          </a:p>
          <a:p>
            <a:pPr indent="-1905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i="1" lang="fr-FR" sz="2400">
                <a:solidFill>
                  <a:srgbClr val="7F7F7F"/>
                </a:solidFill>
              </a:rPr>
              <a:t>Désimperméabiliser et créer un mur végétal en coeur d’îlot pour la qualité de vie (de toutes les vies)</a:t>
            </a:r>
            <a:endParaRPr/>
          </a:p>
          <a:p>
            <a:pPr indent="-133350" lvl="0" marL="2857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i="1" lang="fr-FR" sz="2400">
                <a:solidFill>
                  <a:srgbClr val="7F7F7F"/>
                </a:solidFill>
              </a:rPr>
              <a:t>Valoriser l’aspect traversant des logements et leurs larges apports de lumière naturelle</a:t>
            </a:r>
            <a:endParaRPr/>
          </a:p>
        </p:txBody>
      </p:sp>
      <p:sp>
        <p:nvSpPr>
          <p:cNvPr id="416" name="Google Shape;416;p14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5"/>
          <p:cNvSpPr txBox="1"/>
          <p:nvPr/>
        </p:nvSpPr>
        <p:spPr>
          <a:xfrm>
            <a:off x="457200" y="4762500"/>
            <a:ext cx="1724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Solidaire · Énergie · Eau · Autres ressources · Confort et santé </a:t>
            </a:r>
            <a:endParaRPr/>
          </a:p>
        </p:txBody>
      </p:sp>
      <p:sp>
        <p:nvSpPr>
          <p:cNvPr id="423" name="Google Shape;423;p15"/>
          <p:cNvSpPr txBox="1"/>
          <p:nvPr/>
        </p:nvSpPr>
        <p:spPr>
          <a:xfrm>
            <a:off x="457200" y="1609165"/>
            <a:ext cx="5181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projet au travers des 7 thèmes de la démarche BDF</a:t>
            </a:r>
            <a:endParaRPr/>
          </a:p>
        </p:txBody>
      </p:sp>
      <p:sp>
        <p:nvSpPr>
          <p:cNvPr id="424" name="Google Shape;424;p15"/>
          <p:cNvSpPr txBox="1"/>
          <p:nvPr/>
        </p:nvSpPr>
        <p:spPr>
          <a:xfrm>
            <a:off x="304800" y="-29125"/>
            <a:ext cx="703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Présentation</a:t>
            </a:r>
            <a:endParaRPr/>
          </a:p>
        </p:txBody>
      </p:sp>
      <p:cxnSp>
        <p:nvCxnSpPr>
          <p:cNvPr id="425" name="Google Shape;425;p15"/>
          <p:cNvCxnSpPr/>
          <p:nvPr/>
        </p:nvCxnSpPr>
        <p:spPr>
          <a:xfrm>
            <a:off x="2095500" y="5442410"/>
            <a:ext cx="14097000" cy="0"/>
          </a:xfrm>
          <a:prstGeom prst="straightConnector1">
            <a:avLst/>
          </a:prstGeom>
          <a:noFill/>
          <a:ln cap="flat" cmpd="sng" w="1905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6" name="Google Shape;426;p15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"/>
          <p:cNvSpPr txBox="1"/>
          <p:nvPr/>
        </p:nvSpPr>
        <p:spPr>
          <a:xfrm>
            <a:off x="7620000" y="26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i="1" lang="fr-FR" sz="2800">
                <a:solidFill>
                  <a:schemeClr val="dk1"/>
                </a:solidFill>
              </a:rPr>
              <a:t>Réhabilitation Plan Climat rue Bisson </a:t>
            </a: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i="1" lang="fr-FR" sz="2800">
                <a:solidFill>
                  <a:schemeClr val="dk1"/>
                </a:solidFill>
              </a:rPr>
              <a:t>Paris</a:t>
            </a: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(Île-de</a:t>
            </a:r>
            <a:r>
              <a:rPr i="1" lang="fr-FR" sz="2800">
                <a:solidFill>
                  <a:schemeClr val="dk1"/>
                </a:solidFill>
              </a:rPr>
              <a:t>-France</a:t>
            </a: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- </a:t>
            </a:r>
            <a:r>
              <a:rPr i="1" lang="fr-FR" sz="2800">
                <a:solidFill>
                  <a:schemeClr val="dk1"/>
                </a:solidFill>
              </a:rPr>
              <a:t>Conception</a:t>
            </a: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N°40</a:t>
            </a:r>
            <a:endParaRPr/>
          </a:p>
        </p:txBody>
      </p:sp>
      <p:pic>
        <p:nvPicPr>
          <p:cNvPr id="144" name="Google Shape;144;p2"/>
          <p:cNvPicPr preferRelativeResize="0"/>
          <p:nvPr/>
        </p:nvPicPr>
        <p:blipFill rotWithShape="1">
          <a:blip r:embed="rId4">
            <a:alphaModFix/>
          </a:blip>
          <a:srcRect b="0" l="0" r="2771" t="0"/>
          <a:stretch/>
        </p:blipFill>
        <p:spPr>
          <a:xfrm>
            <a:off x="762000" y="2640725"/>
            <a:ext cx="16611599" cy="500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7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7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7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7"/>
          <p:cNvSpPr txBox="1"/>
          <p:nvPr/>
        </p:nvSpPr>
        <p:spPr>
          <a:xfrm>
            <a:off x="11676328" y="8724900"/>
            <a:ext cx="602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</a:t>
            </a:r>
            <a:endParaRPr/>
          </a:p>
        </p:txBody>
      </p:sp>
      <p:cxnSp>
        <p:nvCxnSpPr>
          <p:cNvPr id="437" name="Google Shape;437;p17"/>
          <p:cNvCxnSpPr/>
          <p:nvPr/>
        </p:nvCxnSpPr>
        <p:spPr>
          <a:xfrm>
            <a:off x="13944600" y="9563100"/>
            <a:ext cx="3755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8" name="Google Shape;438;p17"/>
          <p:cNvPicPr preferRelativeResize="0"/>
          <p:nvPr/>
        </p:nvPicPr>
        <p:blipFill rotWithShape="1">
          <a:blip r:embed="rId7">
            <a:alphaModFix/>
          </a:blip>
          <a:srcRect b="232" l="30123" r="10618" t="-232"/>
          <a:stretch/>
        </p:blipFill>
        <p:spPr>
          <a:xfrm>
            <a:off x="-3" y="-38094"/>
            <a:ext cx="9144001" cy="1035116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7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8"/>
          <p:cNvSpPr txBox="1"/>
          <p:nvPr/>
        </p:nvSpPr>
        <p:spPr>
          <a:xfrm>
            <a:off x="3916773" y="2235000"/>
            <a:ext cx="12915300" cy="4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la gestion de projet précisant l’implication de tous les acteurs.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</a:rPr>
              <a:t>AO en MAPA, 5 équipes préselectionnées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</a:rPr>
              <a:t>Tous les logements visités avec leurs habitants, présentation du projet aux habitants en APD puis en chantier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</a:rPr>
              <a:t>fair (architecte mandataire, accompagn. Bdf), ACFI (be fl. th. std), CESD bâtiment (économie de la construction)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</a:rPr>
              <a:t>Programme sur base REX RIVP en interne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</a:rPr>
              <a:t>MOA formée au réemploi, architecte formateur en construction éco-responsable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</a:rPr>
              <a:t>chantier en site occupé</a:t>
            </a:r>
            <a:endParaRPr/>
          </a:p>
        </p:txBody>
      </p:sp>
      <p:sp>
        <p:nvSpPr>
          <p:cNvPr id="446" name="Google Shape;446;p18"/>
          <p:cNvSpPr txBox="1"/>
          <p:nvPr/>
        </p:nvSpPr>
        <p:spPr>
          <a:xfrm>
            <a:off x="304800" y="9410700"/>
            <a:ext cx="173202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447" name="Google Shape;447;p1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8" name="Google Shape;448;p18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9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9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9"/>
          <p:cNvSpPr txBox="1"/>
          <p:nvPr/>
        </p:nvSpPr>
        <p:spPr>
          <a:xfrm>
            <a:off x="1201176" y="2479298"/>
            <a:ext cx="73764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●"/>
            </a:pPr>
            <a:r>
              <a:rPr i="1" lang="fr-FR" sz="2400">
                <a:solidFill>
                  <a:srgbClr val="7F7F7F"/>
                </a:solidFill>
              </a:rPr>
              <a:t>Evolution de l’objectif énergétique du projet suite aux échanges BdF (de &lt; 190kWh/m².an à &lt; 150)</a:t>
            </a:r>
            <a:endParaRPr i="1" sz="2400">
              <a:solidFill>
                <a:srgbClr val="7F7F7F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●"/>
            </a:pPr>
            <a:r>
              <a:rPr i="1" lang="fr-FR" sz="2400">
                <a:solidFill>
                  <a:srgbClr val="7F7F7F"/>
                </a:solidFill>
              </a:rPr>
              <a:t>Mission EVA visant l’évaluation de l’impact de la rénovation thermique sur les consommations</a:t>
            </a:r>
            <a:endParaRPr i="1" sz="2400">
              <a:solidFill>
                <a:srgbClr val="7F7F7F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●"/>
            </a:pPr>
            <a:r>
              <a:rPr i="1" lang="fr-FR" sz="2400">
                <a:solidFill>
                  <a:srgbClr val="7F7F7F"/>
                </a:solidFill>
              </a:rPr>
              <a:t>Volonté du maître d’ouvrage de transformer cette opération de rénovation thermique en point de départ d’un “quartier moineaux” parisien</a:t>
            </a:r>
            <a:endParaRPr i="1" sz="2400">
              <a:solidFill>
                <a:srgbClr val="7F7F7F"/>
              </a:solidFill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○"/>
            </a:pPr>
            <a:r>
              <a:rPr i="1" lang="fr-FR" sz="2400">
                <a:solidFill>
                  <a:srgbClr val="7F7F7F"/>
                </a:solidFill>
              </a:rPr>
              <a:t>création d’un mur végétal abritant les oiseaux</a:t>
            </a:r>
            <a:endParaRPr i="1" sz="2400">
              <a:solidFill>
                <a:srgbClr val="7F7F7F"/>
              </a:solidFill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○"/>
            </a:pPr>
            <a:r>
              <a:rPr i="1" lang="fr-FR" sz="2400">
                <a:solidFill>
                  <a:srgbClr val="7F7F7F"/>
                </a:solidFill>
              </a:rPr>
              <a:t>mise en contact de la maîtrise d’oeuvre avec un chargé d’études de la LPO</a:t>
            </a:r>
            <a:endParaRPr i="1" sz="2400">
              <a:solidFill>
                <a:srgbClr val="7F7F7F"/>
              </a:solidFill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○"/>
            </a:pPr>
            <a:r>
              <a:rPr i="1" lang="fr-FR" sz="2400">
                <a:solidFill>
                  <a:srgbClr val="7F7F7F"/>
                </a:solidFill>
              </a:rPr>
              <a:t>cheffe de projet RIVP prend contact avec les écoles du secteur pour mise en place de projets pédagogiques 2024-25 : réalisation de nichoirs + suivi et comptage</a:t>
            </a:r>
            <a:endParaRPr i="1" sz="2400">
              <a:solidFill>
                <a:srgbClr val="7F7F7F"/>
              </a:solidFill>
            </a:endParaRPr>
          </a:p>
        </p:txBody>
      </p:sp>
      <p:sp>
        <p:nvSpPr>
          <p:cNvPr id="457" name="Google Shape;457;p19"/>
          <p:cNvSpPr txBox="1"/>
          <p:nvPr/>
        </p:nvSpPr>
        <p:spPr>
          <a:xfrm>
            <a:off x="304800" y="9410700"/>
            <a:ext cx="163416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458" name="Google Shape;458;p1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9" name="Google Shape;459;p1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460" name="Google Shape;460;p19"/>
          <p:cNvPicPr preferRelativeResize="0"/>
          <p:nvPr/>
        </p:nvPicPr>
        <p:blipFill rotWithShape="1">
          <a:blip r:embed="rId4">
            <a:alphaModFix/>
          </a:blip>
          <a:srcRect b="5784" l="0" r="0" t="0"/>
          <a:stretch/>
        </p:blipFill>
        <p:spPr>
          <a:xfrm>
            <a:off x="9425450" y="2229700"/>
            <a:ext cx="7904275" cy="58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9"/>
          <p:cNvSpPr/>
          <p:nvPr/>
        </p:nvSpPr>
        <p:spPr>
          <a:xfrm>
            <a:off x="15150600" y="4411775"/>
            <a:ext cx="175500" cy="1755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9"/>
          <p:cNvSpPr txBox="1"/>
          <p:nvPr/>
        </p:nvSpPr>
        <p:spPr>
          <a:xfrm>
            <a:off x="9372601" y="7595575"/>
            <a:ext cx="281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chemeClr val="dk1"/>
                </a:solidFill>
                <a:highlight>
                  <a:schemeClr val="lt1"/>
                </a:highlight>
              </a:rPr>
              <a:t>quartiers moineaux</a:t>
            </a:r>
            <a:endParaRPr i="1"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0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Territoire et site</a:t>
            </a:r>
            <a:endParaRPr/>
          </a:p>
        </p:txBody>
      </p:sp>
      <p:cxnSp>
        <p:nvCxnSpPr>
          <p:cNvPr id="469" name="Google Shape;469;p20"/>
          <p:cNvCxnSpPr/>
          <p:nvPr/>
        </p:nvCxnSpPr>
        <p:spPr>
          <a:xfrm>
            <a:off x="14020800" y="9563100"/>
            <a:ext cx="36796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0" name="Google Shape;470;p20"/>
          <p:cNvPicPr preferRelativeResize="0"/>
          <p:nvPr/>
        </p:nvPicPr>
        <p:blipFill rotWithShape="1">
          <a:blip r:embed="rId4">
            <a:alphaModFix/>
          </a:blip>
          <a:srcRect b="152" l="6653" r="4625" t="-152"/>
          <a:stretch/>
        </p:blipFill>
        <p:spPr>
          <a:xfrm>
            <a:off x="-17585" y="-32485"/>
            <a:ext cx="9143998" cy="1032710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0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1"/>
          <p:cNvSpPr txBox="1"/>
          <p:nvPr/>
        </p:nvSpPr>
        <p:spPr>
          <a:xfrm>
            <a:off x="3695700" y="2942897"/>
            <a:ext cx="108966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éléments relatant les dispositions prises dans le thème Territoire et site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▪"/>
            </a:pPr>
            <a:r>
              <a:rPr i="1" lang="fr-FR" sz="2400">
                <a:solidFill>
                  <a:srgbClr val="7F7F7F"/>
                </a:solidFill>
              </a:rPr>
              <a:t>La MOE fait remonter à la RIVP des situations de précarités traitées par le responsable technique de secteur (RTS)</a:t>
            </a:r>
            <a:endParaRPr i="1" sz="24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▪"/>
            </a:pPr>
            <a:r>
              <a:rPr i="1" lang="fr-FR" sz="2400">
                <a:solidFill>
                  <a:srgbClr val="7F7F7F"/>
                </a:solidFill>
              </a:rPr>
              <a:t>Réduction de l’ICU (détaillée dans les diapositives suivantes)</a:t>
            </a:r>
            <a:endParaRPr i="1" sz="24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1"/>
          <p:cNvSpPr txBox="1"/>
          <p:nvPr/>
        </p:nvSpPr>
        <p:spPr>
          <a:xfrm>
            <a:off x="304800" y="9410700"/>
            <a:ext cx="16900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479" name="Google Shape;479;p2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0" name="Google Shape;480;p21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g29b8731826b_2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g29b8731826b_2_12"/>
          <p:cNvSpPr txBox="1"/>
          <p:nvPr/>
        </p:nvSpPr>
        <p:spPr>
          <a:xfrm>
            <a:off x="304800" y="9410700"/>
            <a:ext cx="166353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487" name="Google Shape;487;g29b8731826b_2_1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8" name="Google Shape;488;g29b8731826b_2_1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489" name="Google Shape;489;g29b8731826b_2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225" y="2674875"/>
            <a:ext cx="4882324" cy="366174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9b8731826b_2_12"/>
          <p:cNvSpPr txBox="1"/>
          <p:nvPr/>
        </p:nvSpPr>
        <p:spPr>
          <a:xfrm>
            <a:off x="890225" y="6621401"/>
            <a:ext cx="433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toiture existante du bâtiment B</a:t>
            </a:r>
            <a:endParaRPr b="1" sz="1800">
              <a:solidFill>
                <a:srgbClr val="7F7F7F"/>
              </a:solidFill>
            </a:endParaRPr>
          </a:p>
        </p:txBody>
      </p:sp>
      <p:pic>
        <p:nvPicPr>
          <p:cNvPr id="491" name="Google Shape;491;g29b8731826b_2_12"/>
          <p:cNvPicPr preferRelativeResize="0"/>
          <p:nvPr/>
        </p:nvPicPr>
        <p:blipFill rotWithShape="1">
          <a:blip r:embed="rId5">
            <a:alphaModFix/>
          </a:blip>
          <a:srcRect b="2411" l="1728" r="1146" t="3007"/>
          <a:stretch/>
        </p:blipFill>
        <p:spPr>
          <a:xfrm>
            <a:off x="6132525" y="2096725"/>
            <a:ext cx="11625723" cy="471012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29b8731826b_2_12"/>
          <p:cNvSpPr txBox="1"/>
          <p:nvPr/>
        </p:nvSpPr>
        <p:spPr>
          <a:xfrm>
            <a:off x="7176375" y="47625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700">
                <a:solidFill>
                  <a:srgbClr val="7F7F7F"/>
                </a:solidFill>
              </a:rPr>
              <a:t>zone récup. EP</a:t>
            </a:r>
            <a:endParaRPr sz="1200"/>
          </a:p>
        </p:txBody>
      </p:sp>
      <p:pic>
        <p:nvPicPr>
          <p:cNvPr id="493" name="Google Shape;493;g29b8731826b_2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926533">
            <a:off x="11975150" y="5861500"/>
            <a:ext cx="532400" cy="8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g29b8731826b_2_179"/>
          <p:cNvPicPr preferRelativeResize="0"/>
          <p:nvPr/>
        </p:nvPicPr>
        <p:blipFill rotWithShape="1">
          <a:blip r:embed="rId3">
            <a:alphaModFix/>
          </a:blip>
          <a:srcRect b="0" l="24041" r="0" t="13058"/>
          <a:stretch/>
        </p:blipFill>
        <p:spPr>
          <a:xfrm>
            <a:off x="7529950" y="1083125"/>
            <a:ext cx="10758052" cy="870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9b8731826b_2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9b8731826b_2_179"/>
          <p:cNvSpPr txBox="1"/>
          <p:nvPr/>
        </p:nvSpPr>
        <p:spPr>
          <a:xfrm>
            <a:off x="304800" y="9410700"/>
            <a:ext cx="171105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501" name="Google Shape;501;g29b8731826b_2_17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2" name="Google Shape;502;g29b8731826b_2_17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503" name="Google Shape;503;g29b8731826b_2_179"/>
          <p:cNvSpPr txBox="1"/>
          <p:nvPr/>
        </p:nvSpPr>
        <p:spPr>
          <a:xfrm>
            <a:off x="1516100" y="8445175"/>
            <a:ext cx="464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Façade du mur mitoyen depuis la cour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504" name="Google Shape;504;g29b8731826b_2_179"/>
          <p:cNvSpPr txBox="1"/>
          <p:nvPr/>
        </p:nvSpPr>
        <p:spPr>
          <a:xfrm rot="-817963">
            <a:off x="9370206" y="6847077"/>
            <a:ext cx="4339046" cy="369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végétalisation en pleine terre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505" name="Google Shape;505;g29b8731826b_2_179"/>
          <p:cNvSpPr txBox="1"/>
          <p:nvPr/>
        </p:nvSpPr>
        <p:spPr>
          <a:xfrm>
            <a:off x="9027832" y="8445176"/>
            <a:ext cx="433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désimperméabilisation du sol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506" name="Google Shape;506;g29b8731826b_2_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100" y="4119652"/>
            <a:ext cx="5578373" cy="418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22"/>
          <p:cNvSpPr txBox="1"/>
          <p:nvPr/>
        </p:nvSpPr>
        <p:spPr>
          <a:xfrm>
            <a:off x="1104900" y="3314700"/>
            <a:ext cx="108966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Votre approche de l’îlot de chaleur urbain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7F7F7F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■"/>
            </a:pPr>
            <a:r>
              <a:rPr i="1" lang="fr-FR" sz="2400">
                <a:solidFill>
                  <a:srgbClr val="7F7F7F"/>
                </a:solidFill>
              </a:rPr>
              <a:t>Débitumer et déminéraliser</a:t>
            </a:r>
            <a:endParaRPr i="1" sz="2400">
              <a:solidFill>
                <a:srgbClr val="7F7F7F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■"/>
            </a:pPr>
            <a:r>
              <a:rPr i="1" lang="fr-FR" sz="2400">
                <a:solidFill>
                  <a:srgbClr val="7F7F7F"/>
                </a:solidFill>
              </a:rPr>
              <a:t>Albédo élevé pour l'enduit sur ITE (teinte claire)</a:t>
            </a:r>
            <a:endParaRPr i="1" sz="2400">
              <a:solidFill>
                <a:srgbClr val="7F7F7F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■"/>
            </a:pPr>
            <a:r>
              <a:rPr i="1" lang="fr-FR" sz="2400">
                <a:solidFill>
                  <a:srgbClr val="7F7F7F"/>
                </a:solidFill>
              </a:rPr>
              <a:t>Occultations solaires performantes</a:t>
            </a:r>
            <a:endParaRPr i="1" sz="2400">
              <a:solidFill>
                <a:srgbClr val="7F7F7F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■"/>
            </a:pPr>
            <a:r>
              <a:rPr i="1" lang="fr-FR" sz="2400">
                <a:solidFill>
                  <a:srgbClr val="7F7F7F"/>
                </a:solidFill>
              </a:rPr>
              <a:t>Végétalisation des toitures</a:t>
            </a:r>
            <a:endParaRPr i="1" sz="2400">
              <a:solidFill>
                <a:srgbClr val="7F7F7F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■"/>
            </a:pPr>
            <a:r>
              <a:rPr i="1" lang="fr-FR" sz="2400">
                <a:solidFill>
                  <a:srgbClr val="7F7F7F"/>
                </a:solidFill>
              </a:rPr>
              <a:t>Végétalisation d'un mur pignon en pleine terre</a:t>
            </a:r>
            <a:endParaRPr i="1" sz="24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2"/>
          <p:cNvSpPr txBox="1"/>
          <p:nvPr/>
        </p:nvSpPr>
        <p:spPr>
          <a:xfrm>
            <a:off x="304800" y="9410700"/>
            <a:ext cx="16565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514" name="Google Shape;514;p2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5" name="Google Shape;515;p2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516" name="Google Shape;516;p22"/>
          <p:cNvPicPr preferRelativeResize="0"/>
          <p:nvPr/>
        </p:nvPicPr>
        <p:blipFill rotWithShape="1">
          <a:blip r:embed="rId4">
            <a:alphaModFix/>
          </a:blip>
          <a:srcRect b="32490" l="64353" r="10175" t="34432"/>
          <a:stretch/>
        </p:blipFill>
        <p:spPr>
          <a:xfrm>
            <a:off x="11542675" y="3429000"/>
            <a:ext cx="3796398" cy="34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22"/>
          <p:cNvSpPr txBox="1"/>
          <p:nvPr/>
        </p:nvSpPr>
        <p:spPr>
          <a:xfrm>
            <a:off x="11427725" y="6877300"/>
            <a:ext cx="391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Rose des vents annuelle appliquée sur le site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été : vents sud-ouest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hiver : vents nord-est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518" name="Google Shape;5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50425" y="7107350"/>
            <a:ext cx="388700" cy="7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g29b8731826b_1_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29b8731826b_1_286"/>
          <p:cNvSpPr txBox="1"/>
          <p:nvPr/>
        </p:nvSpPr>
        <p:spPr>
          <a:xfrm>
            <a:off x="304800" y="9410700"/>
            <a:ext cx="17501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525" name="Google Shape;525;g29b8731826b_1_286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6" name="Google Shape;526;g29b8731826b_1_286"/>
          <p:cNvSpPr txBox="1"/>
          <p:nvPr/>
        </p:nvSpPr>
        <p:spPr>
          <a:xfrm>
            <a:off x="9286875" y="7544860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Îlot de chaleur urbain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527" name="Google Shape;527;g29b8731826b_1_286"/>
          <p:cNvSpPr txBox="1"/>
          <p:nvPr/>
        </p:nvSpPr>
        <p:spPr>
          <a:xfrm>
            <a:off x="9286875" y="7872210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(source : Institut Paris Région)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528" name="Google Shape;528;g29b8731826b_1_286"/>
          <p:cNvPicPr preferRelativeResize="0"/>
          <p:nvPr/>
        </p:nvPicPr>
        <p:blipFill rotWithShape="1">
          <a:blip r:embed="rId4">
            <a:alphaModFix/>
          </a:blip>
          <a:srcRect b="936" l="1774" r="33679" t="3506"/>
          <a:stretch/>
        </p:blipFill>
        <p:spPr>
          <a:xfrm>
            <a:off x="9286875" y="3033350"/>
            <a:ext cx="5503871" cy="438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29b8731826b_1_286"/>
          <p:cNvPicPr preferRelativeResize="0"/>
          <p:nvPr/>
        </p:nvPicPr>
        <p:blipFill rotWithShape="1">
          <a:blip r:embed="rId4">
            <a:alphaModFix/>
          </a:blip>
          <a:srcRect b="79642" l="67616" r="4101" t="16767"/>
          <a:stretch/>
        </p:blipFill>
        <p:spPr>
          <a:xfrm>
            <a:off x="1605174" y="1171900"/>
            <a:ext cx="5420130" cy="37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29b8731826b_1_286"/>
          <p:cNvPicPr preferRelativeResize="0"/>
          <p:nvPr/>
        </p:nvPicPr>
        <p:blipFill rotWithShape="1">
          <a:blip r:embed="rId4">
            <a:alphaModFix/>
          </a:blip>
          <a:srcRect b="76679" l="67615" r="0" t="19730"/>
          <a:stretch/>
        </p:blipFill>
        <p:spPr>
          <a:xfrm>
            <a:off x="9140350" y="8526464"/>
            <a:ext cx="6184075" cy="36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29b8731826b_1_286"/>
          <p:cNvPicPr preferRelativeResize="0"/>
          <p:nvPr/>
        </p:nvPicPr>
        <p:blipFill rotWithShape="1">
          <a:blip r:embed="rId4">
            <a:alphaModFix/>
          </a:blip>
          <a:srcRect b="26605" l="67614" r="13461" t="23432"/>
          <a:stretch/>
        </p:blipFill>
        <p:spPr>
          <a:xfrm>
            <a:off x="1605174" y="1487926"/>
            <a:ext cx="3626765" cy="515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29b8731826b_1_286"/>
          <p:cNvPicPr preferRelativeResize="0"/>
          <p:nvPr/>
        </p:nvPicPr>
        <p:blipFill rotWithShape="1">
          <a:blip r:embed="rId4">
            <a:alphaModFix/>
          </a:blip>
          <a:srcRect b="14936" l="67614" r="13461" t="73392"/>
          <a:stretch/>
        </p:blipFill>
        <p:spPr>
          <a:xfrm>
            <a:off x="1605174" y="6702363"/>
            <a:ext cx="3626765" cy="12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29b8731826b_1_286"/>
          <p:cNvPicPr preferRelativeResize="0"/>
          <p:nvPr/>
        </p:nvPicPr>
        <p:blipFill rotWithShape="1">
          <a:blip r:embed="rId4">
            <a:alphaModFix/>
          </a:blip>
          <a:srcRect b="619" l="67614" r="13461" t="87709"/>
          <a:stretch/>
        </p:blipFill>
        <p:spPr>
          <a:xfrm>
            <a:off x="1605174" y="7934831"/>
            <a:ext cx="3626765" cy="12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29b8731826b_1_286"/>
          <p:cNvPicPr preferRelativeResize="0"/>
          <p:nvPr/>
        </p:nvPicPr>
        <p:blipFill rotWithShape="1">
          <a:blip r:embed="rId4">
            <a:alphaModFix/>
          </a:blip>
          <a:srcRect b="26605" l="90874" r="0" t="23432"/>
          <a:stretch/>
        </p:blipFill>
        <p:spPr>
          <a:xfrm>
            <a:off x="5360198" y="1487926"/>
            <a:ext cx="1748853" cy="515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29b8731826b_1_286"/>
          <p:cNvPicPr preferRelativeResize="0"/>
          <p:nvPr/>
        </p:nvPicPr>
        <p:blipFill rotWithShape="1">
          <a:blip r:embed="rId4">
            <a:alphaModFix/>
          </a:blip>
          <a:srcRect b="14936" l="90809" r="64" t="73392"/>
          <a:stretch/>
        </p:blipFill>
        <p:spPr>
          <a:xfrm>
            <a:off x="5347795" y="6702363"/>
            <a:ext cx="1748853" cy="12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29b8731826b_1_286"/>
          <p:cNvPicPr preferRelativeResize="0"/>
          <p:nvPr/>
        </p:nvPicPr>
        <p:blipFill rotWithShape="1">
          <a:blip r:embed="rId4">
            <a:alphaModFix/>
          </a:blip>
          <a:srcRect b="619" l="90874" r="0" t="87709"/>
          <a:stretch/>
        </p:blipFill>
        <p:spPr>
          <a:xfrm>
            <a:off x="5360198" y="7934831"/>
            <a:ext cx="1748853" cy="120489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29b8731826b_1_286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538" name="Google Shape;538;g29b8731826b_1_286"/>
          <p:cNvSpPr txBox="1"/>
          <p:nvPr/>
        </p:nvSpPr>
        <p:spPr>
          <a:xfrm>
            <a:off x="6306850" y="1260375"/>
            <a:ext cx="10896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Votre approche de l’îlot de chaleur urbain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situation existante</a:t>
            </a:r>
            <a:endParaRPr/>
          </a:p>
        </p:txBody>
      </p:sp>
      <p:pic>
        <p:nvPicPr>
          <p:cNvPr id="539" name="Google Shape;539;g29b8731826b_1_2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02050" y="7544850"/>
            <a:ext cx="388700" cy="7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g29f3c8e3017_0_0"/>
          <p:cNvPicPr preferRelativeResize="0"/>
          <p:nvPr/>
        </p:nvPicPr>
        <p:blipFill rotWithShape="1">
          <a:blip r:embed="rId3">
            <a:alphaModFix/>
          </a:blip>
          <a:srcRect b="15084" l="0" r="0" t="15077"/>
          <a:stretch/>
        </p:blipFill>
        <p:spPr>
          <a:xfrm>
            <a:off x="943037" y="1083125"/>
            <a:ext cx="16401915" cy="80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29f3c8e3017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29f3c8e3017_0_0"/>
          <p:cNvSpPr txBox="1"/>
          <p:nvPr/>
        </p:nvSpPr>
        <p:spPr>
          <a:xfrm>
            <a:off x="304800" y="9410700"/>
            <a:ext cx="172362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547" name="Google Shape;547;g29f3c8e3017_0_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8" name="Google Shape;548;g29f3c8e3017_0_0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549" name="Google Shape;549;g29f3c8e3017_0_0"/>
          <p:cNvSpPr txBox="1"/>
          <p:nvPr/>
        </p:nvSpPr>
        <p:spPr>
          <a:xfrm>
            <a:off x="498425" y="1382250"/>
            <a:ext cx="464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Coupe de bâtiments existants</a:t>
            </a:r>
            <a:endParaRPr b="1" sz="1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 txBox="1"/>
          <p:nvPr/>
        </p:nvSpPr>
        <p:spPr>
          <a:xfrm>
            <a:off x="228600" y="0"/>
            <a:ext cx="7010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projet</a:t>
            </a:r>
            <a:endParaRPr/>
          </a:p>
        </p:txBody>
      </p:sp>
      <p:sp>
        <p:nvSpPr>
          <p:cNvPr id="151" name="Google Shape;151;p3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 – Paris (Île-de-France) - Conception</a:t>
            </a: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7149716" y="3447724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8837002" y="451452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4AAC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9183788" y="5346237"/>
            <a:ext cx="15390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fair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dk1"/>
                </a:solidFill>
              </a:rPr>
              <a:t>mandataire</a:t>
            </a:r>
            <a:endParaRPr sz="13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dk1"/>
                </a:solidFill>
              </a:rPr>
              <a:t>accompagnateur bdf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7149716" y="565752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10524288" y="3404182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"/>
          <p:cNvSpPr txBox="1"/>
          <p:nvPr/>
        </p:nvSpPr>
        <p:spPr>
          <a:xfrm>
            <a:off x="11050386" y="4397521"/>
            <a:ext cx="10137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ACFI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dk1"/>
                </a:solidFill>
              </a:rPr>
              <a:t>fluide, thermique STD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58" name="Google Shape;158;p3"/>
          <p:cNvSpPr/>
          <p:nvPr/>
        </p:nvSpPr>
        <p:spPr>
          <a:xfrm>
            <a:off x="10524288" y="5613983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11050388" y="6607325"/>
            <a:ext cx="1371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CESD batiment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dk1"/>
                </a:solidFill>
              </a:rPr>
              <a:t>économie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5475900" y="4626126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5980674" y="5620795"/>
            <a:ext cx="101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"/>
          <p:cNvSpPr txBox="1"/>
          <p:nvPr/>
        </p:nvSpPr>
        <p:spPr>
          <a:xfrm>
            <a:off x="5964422" y="5168446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BC</a:t>
            </a:r>
            <a:endParaRPr/>
          </a:p>
        </p:txBody>
      </p:sp>
      <p:sp>
        <p:nvSpPr>
          <p:cNvPr id="163" name="Google Shape;163;p3"/>
          <p:cNvSpPr txBox="1"/>
          <p:nvPr/>
        </p:nvSpPr>
        <p:spPr>
          <a:xfrm>
            <a:off x="7763651" y="4397526"/>
            <a:ext cx="74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RIVP</a:t>
            </a:r>
            <a:endParaRPr/>
          </a:p>
        </p:txBody>
      </p:sp>
      <p:sp>
        <p:nvSpPr>
          <p:cNvPr id="164" name="Google Shape;164;p3"/>
          <p:cNvSpPr txBox="1"/>
          <p:nvPr/>
        </p:nvSpPr>
        <p:spPr>
          <a:xfrm>
            <a:off x="7633504" y="3831841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5" name="Google Shape;165;p3"/>
          <p:cNvSpPr txBox="1"/>
          <p:nvPr/>
        </p:nvSpPr>
        <p:spPr>
          <a:xfrm>
            <a:off x="7633515" y="6684188"/>
            <a:ext cx="137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dk1"/>
                </a:solidFill>
              </a:rPr>
              <a:t>Coordination Management</a:t>
            </a:r>
            <a:endParaRPr sz="900"/>
          </a:p>
        </p:txBody>
      </p:sp>
      <p:sp>
        <p:nvSpPr>
          <p:cNvPr id="166" name="Google Shape;166;p3"/>
          <p:cNvSpPr txBox="1"/>
          <p:nvPr/>
        </p:nvSpPr>
        <p:spPr>
          <a:xfrm>
            <a:off x="7640254" y="6187038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CSPS</a:t>
            </a:r>
            <a:endParaRPr/>
          </a:p>
        </p:txBody>
      </p:sp>
      <p:sp>
        <p:nvSpPr>
          <p:cNvPr id="167" name="Google Shape;167;p3"/>
          <p:cNvSpPr txBox="1"/>
          <p:nvPr/>
        </p:nvSpPr>
        <p:spPr>
          <a:xfrm>
            <a:off x="9149880" y="5024259"/>
            <a:ext cx="125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</a:t>
            </a:r>
            <a:endParaRPr/>
          </a:p>
        </p:txBody>
      </p:sp>
      <p:sp>
        <p:nvSpPr>
          <p:cNvPr id="168" name="Google Shape;168;p3"/>
          <p:cNvSpPr txBox="1"/>
          <p:nvPr/>
        </p:nvSpPr>
        <p:spPr>
          <a:xfrm>
            <a:off x="11011417" y="3944394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69" name="Google Shape;169;p3"/>
          <p:cNvSpPr txBox="1"/>
          <p:nvPr/>
        </p:nvSpPr>
        <p:spPr>
          <a:xfrm>
            <a:off x="11023792" y="6154195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70" name="Google Shape;170;p3"/>
          <p:cNvSpPr txBox="1"/>
          <p:nvPr/>
        </p:nvSpPr>
        <p:spPr>
          <a:xfrm>
            <a:off x="5721013" y="5657537"/>
            <a:ext cx="153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Risk Control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8810289" y="2380888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"/>
          <p:cNvSpPr txBox="1"/>
          <p:nvPr/>
        </p:nvSpPr>
        <p:spPr>
          <a:xfrm>
            <a:off x="9172538" y="2899750"/>
            <a:ext cx="125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Conseil</a:t>
            </a:r>
            <a:endParaRPr/>
          </a:p>
        </p:txBody>
      </p:sp>
      <p:sp>
        <p:nvSpPr>
          <p:cNvPr id="173" name="Google Shape;173;p3"/>
          <p:cNvSpPr txBox="1"/>
          <p:nvPr/>
        </p:nvSpPr>
        <p:spPr>
          <a:xfrm>
            <a:off x="9209284" y="3527025"/>
            <a:ext cx="118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Ligue de protection des oiseaux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5475889" y="6760388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 txBox="1"/>
          <p:nvPr/>
        </p:nvSpPr>
        <p:spPr>
          <a:xfrm>
            <a:off x="5838138" y="7279250"/>
            <a:ext cx="1256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AMO HQE</a:t>
            </a:r>
            <a:endParaRPr/>
          </a:p>
        </p:txBody>
      </p:sp>
      <p:sp>
        <p:nvSpPr>
          <p:cNvPr id="176" name="Google Shape;176;p3"/>
          <p:cNvSpPr txBox="1"/>
          <p:nvPr/>
        </p:nvSpPr>
        <p:spPr>
          <a:xfrm>
            <a:off x="5874884" y="7906525"/>
            <a:ext cx="118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Quardina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8863827" y="674432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9266113" y="7614037"/>
            <a:ext cx="1539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>
                <a:solidFill>
                  <a:schemeClr val="dk1"/>
                </a:solidFill>
              </a:rPr>
              <a:t>Atelier Jacques Ripault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dk1"/>
                </a:solidFill>
              </a:rPr>
              <a:t>regard sur le projet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9226074" y="6744325"/>
            <a:ext cx="161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projet initial 1985-87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g29e205903c7_0_0"/>
          <p:cNvPicPr preferRelativeResize="0"/>
          <p:nvPr/>
        </p:nvPicPr>
        <p:blipFill rotWithShape="1">
          <a:blip r:embed="rId3">
            <a:alphaModFix/>
          </a:blip>
          <a:srcRect b="15084" l="0" r="0" t="15077"/>
          <a:stretch/>
        </p:blipFill>
        <p:spPr>
          <a:xfrm>
            <a:off x="943037" y="1083125"/>
            <a:ext cx="16401915" cy="80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29e205903c7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29e205903c7_0_0"/>
          <p:cNvSpPr txBox="1"/>
          <p:nvPr/>
        </p:nvSpPr>
        <p:spPr>
          <a:xfrm>
            <a:off x="304800" y="9410700"/>
            <a:ext cx="17222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557" name="Google Shape;557;g29e205903c7_0_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8" name="Google Shape;558;g29e205903c7_0_0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559" name="Google Shape;559;g29e205903c7_0_0"/>
          <p:cNvSpPr txBox="1"/>
          <p:nvPr/>
        </p:nvSpPr>
        <p:spPr>
          <a:xfrm>
            <a:off x="498425" y="1382250"/>
            <a:ext cx="464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Coupe de principe de la réduction de l’ICU du projet</a:t>
            </a:r>
            <a:endParaRPr b="1" sz="1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5"/>
          <p:cNvSpPr txBox="1"/>
          <p:nvPr/>
        </p:nvSpPr>
        <p:spPr>
          <a:xfrm>
            <a:off x="15163800" y="8724900"/>
            <a:ext cx="25366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Solidaire</a:t>
            </a:r>
            <a:endParaRPr/>
          </a:p>
        </p:txBody>
      </p:sp>
      <p:cxnSp>
        <p:nvCxnSpPr>
          <p:cNvPr id="566" name="Google Shape;566;p25"/>
          <p:cNvCxnSpPr/>
          <p:nvPr/>
        </p:nvCxnSpPr>
        <p:spPr>
          <a:xfrm>
            <a:off x="15621000" y="9563100"/>
            <a:ext cx="20794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67" name="Google Shape;567;p25"/>
          <p:cNvPicPr preferRelativeResize="0"/>
          <p:nvPr/>
        </p:nvPicPr>
        <p:blipFill rotWithShape="1">
          <a:blip r:embed="rId4">
            <a:alphaModFix/>
          </a:blip>
          <a:srcRect b="0" l="23653" r="17213" t="0"/>
          <a:stretch/>
        </p:blipFill>
        <p:spPr>
          <a:xfrm>
            <a:off x="-30481" y="-20652"/>
            <a:ext cx="9174481" cy="1036273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25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26"/>
          <p:cNvSpPr txBox="1"/>
          <p:nvPr/>
        </p:nvSpPr>
        <p:spPr>
          <a:xfrm>
            <a:off x="4152900" y="3158350"/>
            <a:ext cx="136968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Solidaire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100% de logements sociaux conformes aux objectifs du PLH de Paris pour les logements neufs pour l’accès des familles au parc social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Association culturelle hébergée dans un des deux commerces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Atelier d’artiste dans une des deux locaux d’Atelier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Objectif de main-d’oeuvre en insertion pour le chantier &gt; 13%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Création d’un espace de jardin partagé (par désimperméabilisation)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fair est une scop d’architecture agréée ESUS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projet de lien entre les débuts d’un quartier moineau et les écoles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6"/>
          <p:cNvSpPr txBox="1"/>
          <p:nvPr/>
        </p:nvSpPr>
        <p:spPr>
          <a:xfrm>
            <a:off x="304800" y="9410700"/>
            <a:ext cx="17395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/>
          </a:p>
        </p:txBody>
      </p:sp>
      <p:cxnSp>
        <p:nvCxnSpPr>
          <p:cNvPr id="576" name="Google Shape;576;p26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7" name="Google Shape;577;p26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7"/>
          <p:cNvSpPr txBox="1"/>
          <p:nvPr/>
        </p:nvSpPr>
        <p:spPr>
          <a:xfrm>
            <a:off x="304800" y="9410700"/>
            <a:ext cx="16970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/>
          </a:p>
        </p:txBody>
      </p:sp>
      <p:cxnSp>
        <p:nvCxnSpPr>
          <p:cNvPr id="584" name="Google Shape;584;p2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5" name="Google Shape;585;p27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586" name="Google Shape;58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348" y="2672050"/>
            <a:ext cx="5760102" cy="43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7"/>
          <p:cNvPicPr preferRelativeResize="0"/>
          <p:nvPr/>
        </p:nvPicPr>
        <p:blipFill rotWithShape="1">
          <a:blip r:embed="rId5">
            <a:alphaModFix/>
          </a:blip>
          <a:srcRect b="52597" l="22955" r="34191" t="19136"/>
          <a:stretch/>
        </p:blipFill>
        <p:spPr>
          <a:xfrm>
            <a:off x="8242025" y="2624250"/>
            <a:ext cx="8461276" cy="39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27"/>
          <p:cNvSpPr txBox="1"/>
          <p:nvPr/>
        </p:nvSpPr>
        <p:spPr>
          <a:xfrm>
            <a:off x="1082350" y="7262876"/>
            <a:ext cx="433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Cour existante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589" name="Google Shape;589;p27"/>
          <p:cNvSpPr txBox="1"/>
          <p:nvPr/>
        </p:nvSpPr>
        <p:spPr>
          <a:xfrm>
            <a:off x="8242025" y="7262875"/>
            <a:ext cx="868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Plan RDC projet sur cour : création d’un jardin partagé entre les bâtiments et mise en </a:t>
            </a:r>
            <a:r>
              <a:rPr b="1" lang="fr-FR" sz="1800">
                <a:solidFill>
                  <a:srgbClr val="7F7F7F"/>
                </a:solidFill>
              </a:rPr>
              <a:t>accessibilité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590" name="Google Shape;590;p27"/>
          <p:cNvSpPr/>
          <p:nvPr/>
        </p:nvSpPr>
        <p:spPr>
          <a:xfrm>
            <a:off x="10495800" y="2896375"/>
            <a:ext cx="4683600" cy="2293800"/>
          </a:xfrm>
          <a:prstGeom prst="rect">
            <a:avLst/>
          </a:prstGeom>
          <a:noFill/>
          <a:ln cap="flat" cmpd="sng" w="38100">
            <a:solidFill>
              <a:srgbClr val="C1DF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1" name="Google Shape;591;p27"/>
          <p:cNvGrpSpPr/>
          <p:nvPr/>
        </p:nvGrpSpPr>
        <p:grpSpPr>
          <a:xfrm rot="-10616919">
            <a:off x="9730493" y="3296424"/>
            <a:ext cx="747744" cy="682106"/>
            <a:chOff x="5964125" y="6340800"/>
            <a:chExt cx="1367803" cy="1185839"/>
          </a:xfrm>
        </p:grpSpPr>
        <p:sp>
          <p:nvSpPr>
            <p:cNvPr id="592" name="Google Shape;592;p27"/>
            <p:cNvSpPr/>
            <p:nvPr/>
          </p:nvSpPr>
          <p:spPr>
            <a:xfrm>
              <a:off x="5964125" y="6340800"/>
              <a:ext cx="1040425" cy="766325"/>
            </a:xfrm>
            <a:custGeom>
              <a:rect b="b" l="l" r="r" t="t"/>
              <a:pathLst>
                <a:path extrusionOk="0" h="30653" w="41617">
                  <a:moveTo>
                    <a:pt x="0" y="30653"/>
                  </a:moveTo>
                  <a:lnTo>
                    <a:pt x="41617" y="30653"/>
                  </a:lnTo>
                  <a:lnTo>
                    <a:pt x="13042" y="0"/>
                  </a:lnTo>
                </a:path>
              </a:pathLst>
            </a:cu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93" name="Google Shape;593;p27"/>
            <p:cNvSpPr/>
            <p:nvPr/>
          </p:nvSpPr>
          <p:spPr>
            <a:xfrm rot="-6135390">
              <a:off x="6340263" y="6528991"/>
              <a:ext cx="883231" cy="933896"/>
            </a:xfrm>
            <a:prstGeom prst="arc">
              <a:avLst>
                <a:gd fmla="val 16200000" name="adj1"/>
                <a:gd fmla="val 20489137" name="adj2"/>
              </a:avLst>
            </a:prstGeom>
            <a:noFill/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4" name="Google Shape;59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926492">
            <a:off x="16300254" y="6655726"/>
            <a:ext cx="339237" cy="521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g1ec307a1fb4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1ec307a1fb4_0_8"/>
          <p:cNvSpPr txBox="1"/>
          <p:nvPr/>
        </p:nvSpPr>
        <p:spPr>
          <a:xfrm>
            <a:off x="304800" y="9410700"/>
            <a:ext cx="17222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/>
          </a:p>
        </p:txBody>
      </p:sp>
      <p:sp>
        <p:nvSpPr>
          <p:cNvPr id="602" name="Google Shape;602;g1ec307a1fb4_0_8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603" name="Google Shape;603;g1ec307a1fb4_0_8"/>
          <p:cNvSpPr txBox="1"/>
          <p:nvPr/>
        </p:nvSpPr>
        <p:spPr>
          <a:xfrm>
            <a:off x="145850" y="3158350"/>
            <a:ext cx="64068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signalement suite aux visites d’appartements en </a:t>
            </a:r>
            <a:r>
              <a:rPr i="1" lang="fr-FR" sz="2800">
                <a:solidFill>
                  <a:srgbClr val="7F7F7F"/>
                </a:solidFill>
              </a:rPr>
              <a:t>sur occupation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Prise en charge par la RIVP via le </a:t>
            </a:r>
            <a:r>
              <a:rPr i="1" lang="fr-FR" sz="2800">
                <a:solidFill>
                  <a:srgbClr val="7F7F7F"/>
                </a:solidFill>
              </a:rPr>
              <a:t>Responsable Technique de Secteur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1 appartement pourrait bénéficier dans le cadre d’un relogement temporaire ou permanent du traitement d’un effet paroi froide du sol sur terre-plein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4" name="Google Shape;604;g1ec307a1fb4_0_8"/>
          <p:cNvPicPr preferRelativeResize="0"/>
          <p:nvPr/>
        </p:nvPicPr>
        <p:blipFill rotWithShape="1">
          <a:blip r:embed="rId4">
            <a:alphaModFix/>
          </a:blip>
          <a:srcRect b="0" l="12587" r="0" t="0"/>
          <a:stretch/>
        </p:blipFill>
        <p:spPr>
          <a:xfrm>
            <a:off x="6651075" y="1083125"/>
            <a:ext cx="6044876" cy="48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1ec307a1fb4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94383" y="5028225"/>
            <a:ext cx="5289965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1ec307a1fb4_0_8"/>
          <p:cNvSpPr txBox="1"/>
          <p:nvPr/>
        </p:nvSpPr>
        <p:spPr>
          <a:xfrm>
            <a:off x="6771725" y="5931340"/>
            <a:ext cx="4338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Identification d’une problématique de sur occupation pour deux logements en DIAG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607" name="Google Shape;607;g1ec307a1fb4_0_8"/>
          <p:cNvSpPr txBox="1"/>
          <p:nvPr/>
        </p:nvSpPr>
        <p:spPr>
          <a:xfrm>
            <a:off x="11192750" y="8257465"/>
            <a:ext cx="4338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Proposition pour prise en amélioration du confort par une intervention hors programme liée à cette problématique en APS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800">
              <a:solidFill>
                <a:srgbClr val="7F7F7F"/>
              </a:solidFill>
            </a:endParaRPr>
          </a:p>
        </p:txBody>
      </p:sp>
      <p:pic>
        <p:nvPicPr>
          <p:cNvPr id="608" name="Google Shape;608;g1ec307a1fb4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704812">
            <a:off x="10512375" y="5567204"/>
            <a:ext cx="293131" cy="450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28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Énergie</a:t>
            </a:r>
            <a:endParaRPr/>
          </a:p>
        </p:txBody>
      </p:sp>
      <p:cxnSp>
        <p:nvCxnSpPr>
          <p:cNvPr id="615" name="Google Shape;615;p28"/>
          <p:cNvCxnSpPr/>
          <p:nvPr/>
        </p:nvCxnSpPr>
        <p:spPr>
          <a:xfrm>
            <a:off x="15621000" y="9563100"/>
            <a:ext cx="20794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16" name="Google Shape;616;p28"/>
          <p:cNvPicPr preferRelativeResize="0"/>
          <p:nvPr/>
        </p:nvPicPr>
        <p:blipFill rotWithShape="1">
          <a:blip r:embed="rId4">
            <a:alphaModFix/>
          </a:blip>
          <a:srcRect b="20342" l="0" r="0" t="16094"/>
          <a:stretch/>
        </p:blipFill>
        <p:spPr>
          <a:xfrm>
            <a:off x="-30756" y="-20054"/>
            <a:ext cx="9147324" cy="1042134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28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29"/>
          <p:cNvSpPr txBox="1"/>
          <p:nvPr/>
        </p:nvSpPr>
        <p:spPr>
          <a:xfrm>
            <a:off x="4267200" y="3158350"/>
            <a:ext cx="13258800" cy="50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éléments de votre stratégie bioclimatique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ITE en fibre de bois sous enduit (bâtiment aux volumes complexes)</a:t>
            </a:r>
            <a:endParaRPr i="1" sz="2800">
              <a:solidFill>
                <a:srgbClr val="7F7F7F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Création d’espaces tampons thermiques (hall du </a:t>
            </a:r>
            <a:r>
              <a:rPr i="1" lang="fr-FR" sz="2800">
                <a:solidFill>
                  <a:srgbClr val="7F7F7F"/>
                </a:solidFill>
              </a:rPr>
              <a:t>bât</a:t>
            </a:r>
            <a:r>
              <a:rPr i="1" lang="fr-FR" sz="2800">
                <a:solidFill>
                  <a:srgbClr val="7F7F7F"/>
                </a:solidFill>
              </a:rPr>
              <a:t>. A + cage d’escalier)</a:t>
            </a:r>
            <a:endParaRPr i="1" sz="2800">
              <a:solidFill>
                <a:srgbClr val="7F7F7F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Ballon ECS thermodynamiques sur air extrait</a:t>
            </a:r>
            <a:endParaRPr i="1" sz="2800">
              <a:solidFill>
                <a:srgbClr val="7F7F7F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Test d’infiltrométrie après remplacement des MEX d’un appartement témoin prévu au marché des entreprises</a:t>
            </a:r>
            <a:endParaRPr i="1" sz="2800">
              <a:solidFill>
                <a:srgbClr val="7F7F7F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Pas de climatisation</a:t>
            </a:r>
            <a:endParaRPr i="1" sz="2800">
              <a:solidFill>
                <a:srgbClr val="7F7F7F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Surventilation nocturne (faible épaisseur des bâtiments, fenêtres des chambres donnant sur des façades à l’abri des bruits routiers)</a:t>
            </a:r>
            <a:endParaRPr i="1" sz="2800">
              <a:solidFill>
                <a:srgbClr val="7F7F7F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Brises soleil orientables pour les façades recevant des rayonnements solaires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29"/>
          <p:cNvSpPr txBox="1"/>
          <p:nvPr/>
        </p:nvSpPr>
        <p:spPr>
          <a:xfrm>
            <a:off x="304800" y="9410700"/>
            <a:ext cx="16928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625" name="Google Shape;625;p2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6" name="Google Shape;626;p2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30"/>
          <p:cNvSpPr txBox="1"/>
          <p:nvPr/>
        </p:nvSpPr>
        <p:spPr>
          <a:xfrm>
            <a:off x="381000" y="1686375"/>
            <a:ext cx="99468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D</a:t>
            </a: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ispositions prises dans le thème Energie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Performance énergétique stade APS</a:t>
            </a:r>
            <a:r>
              <a:rPr i="1" lang="fr-FR" sz="2800">
                <a:solidFill>
                  <a:srgbClr val="7F7F7F"/>
                </a:solidFill>
              </a:rPr>
              <a:t> </a:t>
            </a: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285750" lvl="2" marL="12000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UbatA 1.773 =&gt; 0.846~0.817 W/m².K</a:t>
            </a:r>
            <a:endParaRPr i="1" sz="2800">
              <a:solidFill>
                <a:srgbClr val="7F7F7F"/>
              </a:solidFill>
            </a:endParaRPr>
          </a:p>
          <a:p>
            <a:pPr indent="-285750" lvl="2" marL="12000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UbatB 1.528 =&gt; 0.805~0.783</a:t>
            </a:r>
            <a:r>
              <a:rPr i="1" lang="fr-FR" sz="2800">
                <a:solidFill>
                  <a:srgbClr val="7F7F7F"/>
                </a:solidFill>
              </a:rPr>
              <a:t> W/m².K</a:t>
            </a:r>
            <a:endParaRPr i="1" sz="2800">
              <a:solidFill>
                <a:srgbClr val="7F7F7F"/>
              </a:solidFill>
            </a:endParaRPr>
          </a:p>
          <a:p>
            <a:pPr indent="-285750" lvl="2" marL="12000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Déper. bâtA 44.4 =&gt; ~28kW 		gain 37%</a:t>
            </a:r>
            <a:endParaRPr i="1" sz="2800">
              <a:solidFill>
                <a:srgbClr val="7F7F7F"/>
              </a:solidFill>
            </a:endParaRPr>
          </a:p>
          <a:p>
            <a:pPr indent="-285750" lvl="2" marL="12000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Déper. bâtB 46.8 =&gt; ~16.5kW 	gain 35%</a:t>
            </a:r>
            <a:endParaRPr/>
          </a:p>
        </p:txBody>
      </p:sp>
      <p:sp>
        <p:nvSpPr>
          <p:cNvPr id="633" name="Google Shape;633;p30"/>
          <p:cNvSpPr txBox="1"/>
          <p:nvPr/>
        </p:nvSpPr>
        <p:spPr>
          <a:xfrm>
            <a:off x="304800" y="9410700"/>
            <a:ext cx="17334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634" name="Google Shape;634;p3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5" name="Google Shape;635;p30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636" name="Google Shape;636;p30"/>
          <p:cNvSpPr txBox="1"/>
          <p:nvPr/>
        </p:nvSpPr>
        <p:spPr>
          <a:xfrm>
            <a:off x="220150" y="5140875"/>
            <a:ext cx="291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Batiment A</a:t>
            </a:r>
            <a:endParaRPr/>
          </a:p>
        </p:txBody>
      </p:sp>
      <p:sp>
        <p:nvSpPr>
          <p:cNvPr id="637" name="Google Shape;637;p30"/>
          <p:cNvSpPr txBox="1"/>
          <p:nvPr/>
        </p:nvSpPr>
        <p:spPr>
          <a:xfrm>
            <a:off x="9025925" y="5167450"/>
            <a:ext cx="291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Batiment B</a:t>
            </a:r>
            <a:endParaRPr/>
          </a:p>
        </p:txBody>
      </p:sp>
      <p:pic>
        <p:nvPicPr>
          <p:cNvPr id="638" name="Google Shape;638;p30"/>
          <p:cNvPicPr preferRelativeResize="0"/>
          <p:nvPr/>
        </p:nvPicPr>
        <p:blipFill rotWithShape="1">
          <a:blip r:embed="rId4">
            <a:alphaModFix/>
          </a:blip>
          <a:srcRect b="0" l="0" r="72380" t="12679"/>
          <a:stretch/>
        </p:blipFill>
        <p:spPr>
          <a:xfrm>
            <a:off x="18622000" y="4311775"/>
            <a:ext cx="2282399" cy="43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0"/>
          <p:cNvPicPr preferRelativeResize="0"/>
          <p:nvPr/>
        </p:nvPicPr>
        <p:blipFill rotWithShape="1">
          <a:blip r:embed="rId4">
            <a:alphaModFix/>
          </a:blip>
          <a:srcRect b="0" l="33373" r="0" t="0"/>
          <a:stretch/>
        </p:blipFill>
        <p:spPr>
          <a:xfrm>
            <a:off x="4218150" y="5008925"/>
            <a:ext cx="4807774" cy="43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30"/>
          <p:cNvSpPr txBox="1"/>
          <p:nvPr/>
        </p:nvSpPr>
        <p:spPr>
          <a:xfrm>
            <a:off x="8562225" y="2119950"/>
            <a:ext cx="9439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1" marL="742839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Objectif Bdf : niveau BBC rénovation effinergie pour logement chauffés à l’effet joules (conso. 115x1.3=149.5kWh/m²/an)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Objectif RIVP révisé étiquette C</a:t>
            </a:r>
            <a:endParaRPr>
              <a:solidFill>
                <a:schemeClr val="dk1"/>
              </a:solidFill>
            </a:endParaRPr>
          </a:p>
          <a:p>
            <a:pPr indent="-285750" lvl="1" marL="742839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Mission EVA vise l’évaluation de l’impact de la rénovation sur les consommations d’énergie</a:t>
            </a:r>
            <a:endParaRPr/>
          </a:p>
        </p:txBody>
      </p:sp>
      <p:sp>
        <p:nvSpPr>
          <p:cNvPr id="641" name="Google Shape;641;p30"/>
          <p:cNvSpPr/>
          <p:nvPr/>
        </p:nvSpPr>
        <p:spPr>
          <a:xfrm>
            <a:off x="5021900" y="5921925"/>
            <a:ext cx="533400" cy="5334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30"/>
          <p:cNvSpPr/>
          <p:nvPr/>
        </p:nvSpPr>
        <p:spPr>
          <a:xfrm>
            <a:off x="4743100" y="7657875"/>
            <a:ext cx="533400" cy="5334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30"/>
          <p:cNvSpPr txBox="1"/>
          <p:nvPr/>
        </p:nvSpPr>
        <p:spPr>
          <a:xfrm>
            <a:off x="5436238" y="5834625"/>
            <a:ext cx="203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existant</a:t>
            </a:r>
            <a:endParaRPr sz="3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30"/>
          <p:cNvSpPr txBox="1"/>
          <p:nvPr/>
        </p:nvSpPr>
        <p:spPr>
          <a:xfrm>
            <a:off x="5188263" y="7458475"/>
            <a:ext cx="203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projet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30"/>
          <p:cNvPicPr preferRelativeResize="0"/>
          <p:nvPr/>
        </p:nvPicPr>
        <p:blipFill rotWithShape="1">
          <a:blip r:embed="rId4">
            <a:alphaModFix/>
          </a:blip>
          <a:srcRect b="0" l="33373" r="0" t="0"/>
          <a:stretch/>
        </p:blipFill>
        <p:spPr>
          <a:xfrm>
            <a:off x="13368625" y="4994625"/>
            <a:ext cx="4807774" cy="43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0"/>
          <p:cNvSpPr/>
          <p:nvPr/>
        </p:nvSpPr>
        <p:spPr>
          <a:xfrm>
            <a:off x="14156975" y="6201025"/>
            <a:ext cx="533400" cy="5334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30"/>
          <p:cNvSpPr/>
          <p:nvPr/>
        </p:nvSpPr>
        <p:spPr>
          <a:xfrm>
            <a:off x="13969775" y="7414975"/>
            <a:ext cx="533400" cy="5334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30"/>
          <p:cNvSpPr txBox="1"/>
          <p:nvPr/>
        </p:nvSpPr>
        <p:spPr>
          <a:xfrm>
            <a:off x="14586713" y="6206125"/>
            <a:ext cx="203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existant</a:t>
            </a:r>
            <a:endParaRPr sz="3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30"/>
          <p:cNvSpPr txBox="1"/>
          <p:nvPr/>
        </p:nvSpPr>
        <p:spPr>
          <a:xfrm>
            <a:off x="14338738" y="7367975"/>
            <a:ext cx="203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projet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p30"/>
          <p:cNvPicPr preferRelativeResize="0"/>
          <p:nvPr/>
        </p:nvPicPr>
        <p:blipFill rotWithShape="1">
          <a:blip r:embed="rId5">
            <a:alphaModFix/>
          </a:blip>
          <a:srcRect b="17800" l="2103" r="1834" t="46026"/>
          <a:stretch/>
        </p:blipFill>
        <p:spPr>
          <a:xfrm>
            <a:off x="801300" y="6009375"/>
            <a:ext cx="3280850" cy="12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30"/>
          <p:cNvPicPr preferRelativeResize="0"/>
          <p:nvPr/>
        </p:nvPicPr>
        <p:blipFill rotWithShape="1">
          <a:blip r:embed="rId6">
            <a:alphaModFix/>
          </a:blip>
          <a:srcRect b="42466" l="2187" r="3933" t="36978"/>
          <a:stretch/>
        </p:blipFill>
        <p:spPr>
          <a:xfrm>
            <a:off x="823975" y="7573575"/>
            <a:ext cx="3206325" cy="7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30"/>
          <p:cNvPicPr preferRelativeResize="0"/>
          <p:nvPr/>
        </p:nvPicPr>
        <p:blipFill rotWithShape="1">
          <a:blip r:embed="rId7">
            <a:alphaModFix/>
          </a:blip>
          <a:srcRect b="42216" l="1040" r="9289" t="37229"/>
          <a:stretch/>
        </p:blipFill>
        <p:spPr>
          <a:xfrm>
            <a:off x="801300" y="8604375"/>
            <a:ext cx="3062351" cy="7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30"/>
          <p:cNvSpPr txBox="1"/>
          <p:nvPr/>
        </p:nvSpPr>
        <p:spPr>
          <a:xfrm>
            <a:off x="2289375" y="7383275"/>
            <a:ext cx="235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000">
                <a:solidFill>
                  <a:srgbClr val="7F7F7F"/>
                </a:solidFill>
              </a:rPr>
              <a:t>scénario 1</a:t>
            </a:r>
            <a:endParaRPr sz="600"/>
          </a:p>
        </p:txBody>
      </p:sp>
      <p:sp>
        <p:nvSpPr>
          <p:cNvPr id="654" name="Google Shape;654;p30"/>
          <p:cNvSpPr txBox="1"/>
          <p:nvPr/>
        </p:nvSpPr>
        <p:spPr>
          <a:xfrm>
            <a:off x="2289375" y="8396975"/>
            <a:ext cx="235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000">
                <a:solidFill>
                  <a:srgbClr val="7F7F7F"/>
                </a:solidFill>
              </a:rPr>
              <a:t>scénario 2</a:t>
            </a:r>
            <a:endParaRPr sz="600"/>
          </a:p>
        </p:txBody>
      </p:sp>
      <p:sp>
        <p:nvSpPr>
          <p:cNvPr id="655" name="Google Shape;655;p30"/>
          <p:cNvSpPr txBox="1"/>
          <p:nvPr/>
        </p:nvSpPr>
        <p:spPr>
          <a:xfrm>
            <a:off x="2387200" y="5612050"/>
            <a:ext cx="235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000">
                <a:solidFill>
                  <a:srgbClr val="7F7F7F"/>
                </a:solidFill>
              </a:rPr>
              <a:t>existant</a:t>
            </a:r>
            <a:endParaRPr sz="600"/>
          </a:p>
        </p:txBody>
      </p:sp>
      <p:pic>
        <p:nvPicPr>
          <p:cNvPr id="656" name="Google Shape;656;p30"/>
          <p:cNvPicPr preferRelativeResize="0"/>
          <p:nvPr/>
        </p:nvPicPr>
        <p:blipFill rotWithShape="1">
          <a:blip r:embed="rId8">
            <a:alphaModFix/>
          </a:blip>
          <a:srcRect b="25802" l="1004" r="9325" t="40068"/>
          <a:stretch/>
        </p:blipFill>
        <p:spPr>
          <a:xfrm>
            <a:off x="9686850" y="6104650"/>
            <a:ext cx="3062351" cy="11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0"/>
          <p:cNvSpPr txBox="1"/>
          <p:nvPr/>
        </p:nvSpPr>
        <p:spPr>
          <a:xfrm>
            <a:off x="11107450" y="7461875"/>
            <a:ext cx="235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000">
                <a:solidFill>
                  <a:srgbClr val="7F7F7F"/>
                </a:solidFill>
              </a:rPr>
              <a:t>scénario 1</a:t>
            </a:r>
            <a:endParaRPr sz="600"/>
          </a:p>
        </p:txBody>
      </p:sp>
      <p:sp>
        <p:nvSpPr>
          <p:cNvPr id="658" name="Google Shape;658;p30"/>
          <p:cNvSpPr txBox="1"/>
          <p:nvPr/>
        </p:nvSpPr>
        <p:spPr>
          <a:xfrm>
            <a:off x="11107450" y="8475575"/>
            <a:ext cx="235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000">
                <a:solidFill>
                  <a:srgbClr val="7F7F7F"/>
                </a:solidFill>
              </a:rPr>
              <a:t>scénario 2</a:t>
            </a:r>
            <a:endParaRPr sz="600"/>
          </a:p>
        </p:txBody>
      </p:sp>
      <p:sp>
        <p:nvSpPr>
          <p:cNvPr id="659" name="Google Shape;659;p30"/>
          <p:cNvSpPr txBox="1"/>
          <p:nvPr/>
        </p:nvSpPr>
        <p:spPr>
          <a:xfrm>
            <a:off x="11205275" y="5690650"/>
            <a:ext cx="235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000">
                <a:solidFill>
                  <a:srgbClr val="7F7F7F"/>
                </a:solidFill>
              </a:rPr>
              <a:t>existant</a:t>
            </a:r>
            <a:endParaRPr sz="600"/>
          </a:p>
        </p:txBody>
      </p:sp>
      <p:pic>
        <p:nvPicPr>
          <p:cNvPr id="660" name="Google Shape;660;p30"/>
          <p:cNvPicPr preferRelativeResize="0"/>
          <p:nvPr/>
        </p:nvPicPr>
        <p:blipFill rotWithShape="1">
          <a:blip r:embed="rId9">
            <a:alphaModFix/>
          </a:blip>
          <a:srcRect b="41745" l="1332" r="23828" t="36637"/>
          <a:stretch/>
        </p:blipFill>
        <p:spPr>
          <a:xfrm>
            <a:off x="9670125" y="8629733"/>
            <a:ext cx="2439113" cy="68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0"/>
          <p:cNvPicPr preferRelativeResize="0"/>
          <p:nvPr/>
        </p:nvPicPr>
        <p:blipFill rotWithShape="1">
          <a:blip r:embed="rId10">
            <a:alphaModFix/>
          </a:blip>
          <a:srcRect b="42149" l="1242" r="23918" t="36233"/>
          <a:stretch/>
        </p:blipFill>
        <p:spPr>
          <a:xfrm>
            <a:off x="9659025" y="7610976"/>
            <a:ext cx="2439113" cy="683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1"/>
          <p:cNvSpPr txBox="1"/>
          <p:nvPr/>
        </p:nvSpPr>
        <p:spPr>
          <a:xfrm>
            <a:off x="304800" y="9410700"/>
            <a:ext cx="169839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668" name="Google Shape;668;p3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9" name="Google Shape;669;p31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670" name="Google Shape;670;p31"/>
          <p:cNvPicPr preferRelativeResize="0"/>
          <p:nvPr/>
        </p:nvPicPr>
        <p:blipFill rotWithShape="1">
          <a:blip r:embed="rId4">
            <a:alphaModFix/>
          </a:blip>
          <a:srcRect b="11944" l="8250" r="47723" t="17790"/>
          <a:stretch/>
        </p:blipFill>
        <p:spPr>
          <a:xfrm>
            <a:off x="381000" y="1963315"/>
            <a:ext cx="6550851" cy="739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1"/>
          <p:cNvPicPr preferRelativeResize="0"/>
          <p:nvPr/>
        </p:nvPicPr>
        <p:blipFill rotWithShape="1">
          <a:blip r:embed="rId4">
            <a:alphaModFix/>
          </a:blip>
          <a:srcRect b="44631" l="53491" r="2483" t="14835"/>
          <a:stretch/>
        </p:blipFill>
        <p:spPr>
          <a:xfrm>
            <a:off x="10329000" y="1963322"/>
            <a:ext cx="6550851" cy="4264237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1"/>
          <p:cNvSpPr txBox="1"/>
          <p:nvPr/>
        </p:nvSpPr>
        <p:spPr>
          <a:xfrm>
            <a:off x="959050" y="1435765"/>
            <a:ext cx="433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Volumes chauffés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673" name="Google Shape;673;p31"/>
          <p:cNvSpPr txBox="1"/>
          <p:nvPr/>
        </p:nvSpPr>
        <p:spPr>
          <a:xfrm>
            <a:off x="7211825" y="1435765"/>
            <a:ext cx="433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Espaces de tampons thermiques</a:t>
            </a:r>
            <a:endParaRPr b="1" sz="1800">
              <a:solidFill>
                <a:srgbClr val="7F7F7F"/>
              </a:solidFill>
            </a:endParaRPr>
          </a:p>
        </p:txBody>
      </p:sp>
      <p:pic>
        <p:nvPicPr>
          <p:cNvPr id="674" name="Google Shape;674;p31"/>
          <p:cNvPicPr preferRelativeResize="0"/>
          <p:nvPr/>
        </p:nvPicPr>
        <p:blipFill rotWithShape="1">
          <a:blip r:embed="rId5">
            <a:alphaModFix/>
          </a:blip>
          <a:srcRect b="48497" l="13560" r="50383" t="12629"/>
          <a:stretch/>
        </p:blipFill>
        <p:spPr>
          <a:xfrm>
            <a:off x="7658375" y="5123475"/>
            <a:ext cx="3425449" cy="26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1"/>
          <p:cNvPicPr preferRelativeResize="0"/>
          <p:nvPr/>
        </p:nvPicPr>
        <p:blipFill rotWithShape="1">
          <a:blip r:embed="rId4">
            <a:alphaModFix/>
          </a:blip>
          <a:srcRect b="30943" l="53491" r="31873" t="55452"/>
          <a:stretch/>
        </p:blipFill>
        <p:spPr>
          <a:xfrm>
            <a:off x="8985450" y="3443500"/>
            <a:ext cx="2177603" cy="14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1"/>
          <p:cNvPicPr preferRelativeResize="0"/>
          <p:nvPr/>
        </p:nvPicPr>
        <p:blipFill rotWithShape="1">
          <a:blip r:embed="rId4">
            <a:alphaModFix/>
          </a:blip>
          <a:srcRect b="30943" l="72095" r="11790" t="55452"/>
          <a:stretch/>
        </p:blipFill>
        <p:spPr>
          <a:xfrm>
            <a:off x="14890950" y="4874700"/>
            <a:ext cx="2397676" cy="14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1"/>
          <p:cNvSpPr txBox="1"/>
          <p:nvPr/>
        </p:nvSpPr>
        <p:spPr>
          <a:xfrm>
            <a:off x="8151225" y="7812265"/>
            <a:ext cx="433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extrait façade sur cour du bâtiment A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678" name="Google Shape;678;p31"/>
          <p:cNvSpPr txBox="1"/>
          <p:nvPr/>
        </p:nvSpPr>
        <p:spPr>
          <a:xfrm>
            <a:off x="9318950" y="3279623"/>
            <a:ext cx="18441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bâtiment A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679" name="Google Shape;679;p31"/>
          <p:cNvSpPr txBox="1"/>
          <p:nvPr/>
        </p:nvSpPr>
        <p:spPr>
          <a:xfrm>
            <a:off x="15656675" y="4739923"/>
            <a:ext cx="18441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bâtiment B</a:t>
            </a:r>
            <a:endParaRPr b="1" sz="1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g29b8731826b_2_52"/>
          <p:cNvPicPr preferRelativeResize="0"/>
          <p:nvPr/>
        </p:nvPicPr>
        <p:blipFill rotWithShape="1">
          <a:blip r:embed="rId3">
            <a:alphaModFix/>
          </a:blip>
          <a:srcRect b="10355" l="47293" r="28723" t="79699"/>
          <a:stretch/>
        </p:blipFill>
        <p:spPr>
          <a:xfrm>
            <a:off x="6438525" y="8047772"/>
            <a:ext cx="3831900" cy="112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29b8731826b_2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g29b8731826b_2_52"/>
          <p:cNvSpPr txBox="1"/>
          <p:nvPr/>
        </p:nvSpPr>
        <p:spPr>
          <a:xfrm>
            <a:off x="304800" y="9410700"/>
            <a:ext cx="168729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687" name="Google Shape;687;g29b8731826b_2_5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8" name="Google Shape;688;g29b8731826b_2_5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689" name="Google Shape;689;g29b8731826b_2_52"/>
          <p:cNvPicPr preferRelativeResize="0"/>
          <p:nvPr/>
        </p:nvPicPr>
        <p:blipFill rotWithShape="1">
          <a:blip r:embed="rId3">
            <a:alphaModFix/>
          </a:blip>
          <a:srcRect b="28594" l="10951" r="26360" t="28340"/>
          <a:stretch/>
        </p:blipFill>
        <p:spPr>
          <a:xfrm>
            <a:off x="2591125" y="1491700"/>
            <a:ext cx="13497851" cy="655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29b8731826b_2_52"/>
          <p:cNvPicPr preferRelativeResize="0"/>
          <p:nvPr/>
        </p:nvPicPr>
        <p:blipFill rotWithShape="1">
          <a:blip r:embed="rId3">
            <a:alphaModFix/>
          </a:blip>
          <a:srcRect b="10897" l="13635" r="59868" t="79156"/>
          <a:stretch/>
        </p:blipFill>
        <p:spPr>
          <a:xfrm>
            <a:off x="10573028" y="7658944"/>
            <a:ext cx="5705196" cy="1514058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29b8731826b_2_52"/>
          <p:cNvSpPr txBox="1"/>
          <p:nvPr/>
        </p:nvSpPr>
        <p:spPr>
          <a:xfrm>
            <a:off x="491075" y="8231315"/>
            <a:ext cx="433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Stratégie d’ITE avec traitement partiel de la problématique des balcons (ponts thermiques)</a:t>
            </a:r>
            <a:endParaRPr b="1" sz="1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du jour</a:t>
            </a:r>
            <a:endParaRPr/>
          </a:p>
        </p:txBody>
      </p:sp>
      <p:sp>
        <p:nvSpPr>
          <p:cNvPr id="186" name="Google Shape;186;p4"/>
          <p:cNvSpPr txBox="1"/>
          <p:nvPr/>
        </p:nvSpPr>
        <p:spPr>
          <a:xfrm>
            <a:off x="4427251" y="7295971"/>
            <a:ext cx="18288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</a:rPr>
              <a:t>Stéphanie Benz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cheffe de projet experte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RIVP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87" name="Google Shape;187;p4"/>
          <p:cNvSpPr txBox="1"/>
          <p:nvPr/>
        </p:nvSpPr>
        <p:spPr>
          <a:xfrm>
            <a:off x="7796700" y="7295975"/>
            <a:ext cx="25575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</a:rPr>
              <a:t>Ivan</a:t>
            </a:r>
            <a:endParaRPr sz="2400">
              <a:solidFill>
                <a:srgbClr val="C1DF1B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</a:rPr>
              <a:t>Fouquet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architecte accompagnateur bdf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fair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88" name="Google Shape;188;p4"/>
          <p:cNvSpPr txBox="1"/>
          <p:nvPr/>
        </p:nvSpPr>
        <p:spPr>
          <a:xfrm>
            <a:off x="11894851" y="7295970"/>
            <a:ext cx="18288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</a:rPr>
              <a:t>Baptiste François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architecte chef de projet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fair</a:t>
            </a:r>
            <a:endParaRPr sz="2400">
              <a:solidFill>
                <a:schemeClr val="dk1"/>
              </a:solidFill>
            </a:endParaRPr>
          </a:p>
        </p:txBody>
      </p:sp>
      <p:cxnSp>
        <p:nvCxnSpPr>
          <p:cNvPr id="189" name="Google Shape;189;p4"/>
          <p:cNvCxnSpPr/>
          <p:nvPr/>
        </p:nvCxnSpPr>
        <p:spPr>
          <a:xfrm>
            <a:off x="2464500" y="6838770"/>
            <a:ext cx="133590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" name="Google Shape;190;p4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191" name="Google Shape;191;p4"/>
          <p:cNvPicPr preferRelativeResize="0"/>
          <p:nvPr/>
        </p:nvPicPr>
        <p:blipFill rotWithShape="1">
          <a:blip r:embed="rId4">
            <a:alphaModFix/>
          </a:blip>
          <a:srcRect b="20521" l="4677" r="25191" t="0"/>
          <a:stretch/>
        </p:blipFill>
        <p:spPr>
          <a:xfrm>
            <a:off x="7899700" y="3598600"/>
            <a:ext cx="2056230" cy="237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37674" y="3598600"/>
            <a:ext cx="2223073" cy="24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0350" y="2333725"/>
            <a:ext cx="3587650" cy="4444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g29b8731826b_2_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g29b8731826b_2_67"/>
          <p:cNvSpPr txBox="1"/>
          <p:nvPr/>
        </p:nvSpPr>
        <p:spPr>
          <a:xfrm>
            <a:off x="304800" y="9410700"/>
            <a:ext cx="168309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698" name="Google Shape;698;g29b8731826b_2_6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9" name="Google Shape;699;g29b8731826b_2_67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700" name="Google Shape;700;g29b8731826b_2_67"/>
          <p:cNvPicPr preferRelativeResize="0"/>
          <p:nvPr/>
        </p:nvPicPr>
        <p:blipFill rotWithShape="1">
          <a:blip r:embed="rId4">
            <a:alphaModFix/>
          </a:blip>
          <a:srcRect b="32843" l="0" r="0" t="16613"/>
          <a:stretch/>
        </p:blipFill>
        <p:spPr>
          <a:xfrm>
            <a:off x="1584000" y="1697951"/>
            <a:ext cx="15120000" cy="540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29b8731826b_2_67"/>
          <p:cNvPicPr preferRelativeResize="0"/>
          <p:nvPr/>
        </p:nvPicPr>
        <p:blipFill rotWithShape="1">
          <a:blip r:embed="rId4">
            <a:alphaModFix/>
          </a:blip>
          <a:srcRect b="10961" l="34214" r="0" t="68124"/>
          <a:stretch/>
        </p:blipFill>
        <p:spPr>
          <a:xfrm>
            <a:off x="6757200" y="7102350"/>
            <a:ext cx="9946798" cy="2236298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29b8731826b_2_67"/>
          <p:cNvSpPr txBox="1"/>
          <p:nvPr/>
        </p:nvSpPr>
        <p:spPr>
          <a:xfrm>
            <a:off x="1155425" y="1328640"/>
            <a:ext cx="433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1800">
                <a:solidFill>
                  <a:srgbClr val="7F7F7F"/>
                </a:solidFill>
              </a:rPr>
              <a:t>Bâtiment A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Façade sur rue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703" name="Google Shape;703;g29b8731826b_2_67"/>
          <p:cNvSpPr txBox="1"/>
          <p:nvPr/>
        </p:nvSpPr>
        <p:spPr>
          <a:xfrm>
            <a:off x="1074000" y="7799850"/>
            <a:ext cx="3498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</a:rPr>
              <a:t>Isolation des allèges</a:t>
            </a:r>
            <a:endParaRPr i="1" sz="24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4" name="Google Shape;704;g29b8731826b_2_67"/>
          <p:cNvCxnSpPr/>
          <p:nvPr/>
        </p:nvCxnSpPr>
        <p:spPr>
          <a:xfrm>
            <a:off x="4572000" y="8062200"/>
            <a:ext cx="44274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5" name="Google Shape;705;g29b8731826b_2_67"/>
          <p:cNvSpPr/>
          <p:nvPr/>
        </p:nvSpPr>
        <p:spPr>
          <a:xfrm>
            <a:off x="8933800" y="7570725"/>
            <a:ext cx="906300" cy="906300"/>
          </a:xfrm>
          <a:prstGeom prst="ellipse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g29b8731826b_2_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g29b8731826b_2_102"/>
          <p:cNvSpPr txBox="1"/>
          <p:nvPr/>
        </p:nvSpPr>
        <p:spPr>
          <a:xfrm>
            <a:off x="304800" y="9410700"/>
            <a:ext cx="168729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712" name="Google Shape;712;g29b8731826b_2_10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3" name="Google Shape;713;g29b8731826b_2_10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714" name="Google Shape;714;g29b8731826b_2_102"/>
          <p:cNvPicPr preferRelativeResize="0"/>
          <p:nvPr/>
        </p:nvPicPr>
        <p:blipFill rotWithShape="1">
          <a:blip r:embed="rId4">
            <a:alphaModFix/>
          </a:blip>
          <a:srcRect b="33876" l="11374" r="15616" t="12901"/>
          <a:stretch/>
        </p:blipFill>
        <p:spPr>
          <a:xfrm>
            <a:off x="3624325" y="1083125"/>
            <a:ext cx="11039350" cy="569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g29b8731826b_2_102"/>
          <p:cNvPicPr preferRelativeResize="0"/>
          <p:nvPr/>
        </p:nvPicPr>
        <p:blipFill rotWithShape="1">
          <a:blip r:embed="rId4">
            <a:alphaModFix/>
          </a:blip>
          <a:srcRect b="11861" l="53828" r="15614" t="66705"/>
          <a:stretch/>
        </p:blipFill>
        <p:spPr>
          <a:xfrm>
            <a:off x="10518925" y="6947225"/>
            <a:ext cx="4620324" cy="229285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g29b8731826b_2_102"/>
          <p:cNvSpPr txBox="1"/>
          <p:nvPr/>
        </p:nvSpPr>
        <p:spPr>
          <a:xfrm>
            <a:off x="1155425" y="1328640"/>
            <a:ext cx="433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1800">
                <a:solidFill>
                  <a:srgbClr val="7F7F7F"/>
                </a:solidFill>
              </a:rPr>
              <a:t>Bâtiment A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Façade sur cour 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717" name="Google Shape;717;g29b8731826b_2_102"/>
          <p:cNvSpPr txBox="1"/>
          <p:nvPr/>
        </p:nvSpPr>
        <p:spPr>
          <a:xfrm>
            <a:off x="1074000" y="7799850"/>
            <a:ext cx="349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</a:rPr>
              <a:t>fermeture du volume de l’escalier</a:t>
            </a:r>
            <a:endParaRPr i="1" sz="24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8" name="Google Shape;718;g29b8731826b_2_102"/>
          <p:cNvCxnSpPr/>
          <p:nvPr/>
        </p:nvCxnSpPr>
        <p:spPr>
          <a:xfrm>
            <a:off x="4572000" y="8062200"/>
            <a:ext cx="44274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9" name="Google Shape;719;g29b8731826b_2_102"/>
          <p:cNvSpPr/>
          <p:nvPr/>
        </p:nvSpPr>
        <p:spPr>
          <a:xfrm>
            <a:off x="12497475" y="5140200"/>
            <a:ext cx="1248000" cy="1248000"/>
          </a:xfrm>
          <a:prstGeom prst="ellipse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0" name="Google Shape;720;g29b8731826b_2_102"/>
          <p:cNvCxnSpPr>
            <a:endCxn id="719" idx="3"/>
          </p:cNvCxnSpPr>
          <p:nvPr/>
        </p:nvCxnSpPr>
        <p:spPr>
          <a:xfrm flipH="1" rot="10800000">
            <a:off x="8974940" y="6205435"/>
            <a:ext cx="3705300" cy="18660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g29b8731826b_2_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29b8731826b_2_110"/>
          <p:cNvSpPr txBox="1"/>
          <p:nvPr/>
        </p:nvSpPr>
        <p:spPr>
          <a:xfrm>
            <a:off x="304800" y="9410700"/>
            <a:ext cx="167889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727" name="Google Shape;727;g29b8731826b_2_11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8" name="Google Shape;728;g29b8731826b_2_110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729" name="Google Shape;729;g29b8731826b_2_110"/>
          <p:cNvPicPr preferRelativeResize="0"/>
          <p:nvPr/>
        </p:nvPicPr>
        <p:blipFill rotWithShape="1">
          <a:blip r:embed="rId4">
            <a:alphaModFix/>
          </a:blip>
          <a:srcRect b="33601" l="5617" r="7832" t="13139"/>
          <a:stretch/>
        </p:blipFill>
        <p:spPr>
          <a:xfrm>
            <a:off x="2600750" y="1181100"/>
            <a:ext cx="13086500" cy="56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9b8731826b_2_110"/>
          <p:cNvPicPr preferRelativeResize="0"/>
          <p:nvPr/>
        </p:nvPicPr>
        <p:blipFill rotWithShape="1">
          <a:blip r:embed="rId4">
            <a:alphaModFix/>
          </a:blip>
          <a:srcRect b="10827" l="33881" r="7833" t="67093"/>
          <a:stretch/>
        </p:blipFill>
        <p:spPr>
          <a:xfrm>
            <a:off x="6874575" y="6973125"/>
            <a:ext cx="8812677" cy="236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g29b8731826b_2_110"/>
          <p:cNvSpPr txBox="1"/>
          <p:nvPr/>
        </p:nvSpPr>
        <p:spPr>
          <a:xfrm>
            <a:off x="1155425" y="1328640"/>
            <a:ext cx="433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Bâtiment B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Façade sur cour 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732" name="Google Shape;732;g29b8731826b_2_110"/>
          <p:cNvSpPr txBox="1"/>
          <p:nvPr/>
        </p:nvSpPr>
        <p:spPr>
          <a:xfrm>
            <a:off x="1074000" y="7799850"/>
            <a:ext cx="349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</a:rPr>
              <a:t>traitement du C+D dans la menuiserie</a:t>
            </a:r>
            <a:endParaRPr i="1" sz="24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3" name="Google Shape;733;g29b8731826b_2_110"/>
          <p:cNvCxnSpPr/>
          <p:nvPr/>
        </p:nvCxnSpPr>
        <p:spPr>
          <a:xfrm>
            <a:off x="4572000" y="8062200"/>
            <a:ext cx="15360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4" name="Google Shape;734;g29b8731826b_2_110"/>
          <p:cNvSpPr/>
          <p:nvPr/>
        </p:nvSpPr>
        <p:spPr>
          <a:xfrm>
            <a:off x="7145325" y="4444725"/>
            <a:ext cx="771300" cy="771300"/>
          </a:xfrm>
          <a:prstGeom prst="ellipse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5" name="Google Shape;735;g29b8731826b_2_110"/>
          <p:cNvCxnSpPr>
            <a:endCxn id="734" idx="3"/>
          </p:cNvCxnSpPr>
          <p:nvPr/>
        </p:nvCxnSpPr>
        <p:spPr>
          <a:xfrm flipH="1" rot="10800000">
            <a:off x="6047479" y="5103071"/>
            <a:ext cx="1210800" cy="2970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g29b8731826b_2_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g29b8731826b_2_118"/>
          <p:cNvSpPr txBox="1"/>
          <p:nvPr/>
        </p:nvSpPr>
        <p:spPr>
          <a:xfrm>
            <a:off x="304800" y="9410700"/>
            <a:ext cx="16970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742" name="Google Shape;742;g29b8731826b_2_11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3" name="Google Shape;743;g29b8731826b_2_118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744" name="Google Shape;744;g29b8731826b_2_118"/>
          <p:cNvPicPr preferRelativeResize="0"/>
          <p:nvPr/>
        </p:nvPicPr>
        <p:blipFill rotWithShape="1">
          <a:blip r:embed="rId4">
            <a:alphaModFix/>
          </a:blip>
          <a:srcRect b="33177" l="11185" r="15655" t="15597"/>
          <a:stretch/>
        </p:blipFill>
        <p:spPr>
          <a:xfrm>
            <a:off x="3826575" y="1311725"/>
            <a:ext cx="11061427" cy="546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29b8731826b_2_118"/>
          <p:cNvPicPr preferRelativeResize="0"/>
          <p:nvPr/>
        </p:nvPicPr>
        <p:blipFill rotWithShape="1">
          <a:blip r:embed="rId4">
            <a:alphaModFix/>
          </a:blip>
          <a:srcRect b="11674" l="51750" r="15655" t="68510"/>
          <a:stretch/>
        </p:blipFill>
        <p:spPr>
          <a:xfrm>
            <a:off x="9959826" y="6923426"/>
            <a:ext cx="4928174" cy="21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g29b8731826b_2_118"/>
          <p:cNvSpPr txBox="1"/>
          <p:nvPr/>
        </p:nvSpPr>
        <p:spPr>
          <a:xfrm>
            <a:off x="1155425" y="1328640"/>
            <a:ext cx="433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Bâtiment B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Façade côté arrière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747" name="Google Shape;747;g29b8731826b_2_118"/>
          <p:cNvSpPr txBox="1"/>
          <p:nvPr/>
        </p:nvSpPr>
        <p:spPr>
          <a:xfrm>
            <a:off x="1074000" y="7799850"/>
            <a:ext cx="349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</a:rPr>
              <a:t>maintien du volume tampon sans ITE</a:t>
            </a:r>
            <a:endParaRPr i="1" sz="24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8" name="Google Shape;748;g29b8731826b_2_118"/>
          <p:cNvCxnSpPr/>
          <p:nvPr/>
        </p:nvCxnSpPr>
        <p:spPr>
          <a:xfrm>
            <a:off x="4572000" y="8062200"/>
            <a:ext cx="11082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9" name="Google Shape;749;g29b8731826b_2_118"/>
          <p:cNvSpPr/>
          <p:nvPr/>
        </p:nvSpPr>
        <p:spPr>
          <a:xfrm>
            <a:off x="8974950" y="4519500"/>
            <a:ext cx="1248000" cy="1248000"/>
          </a:xfrm>
          <a:prstGeom prst="ellipse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0" name="Google Shape;750;g29b8731826b_2_118"/>
          <p:cNvCxnSpPr>
            <a:endCxn id="749" idx="3"/>
          </p:cNvCxnSpPr>
          <p:nvPr/>
        </p:nvCxnSpPr>
        <p:spPr>
          <a:xfrm flipH="1" rot="10800000">
            <a:off x="5666315" y="5584735"/>
            <a:ext cx="3491400" cy="24801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2"/>
          <p:cNvSpPr/>
          <p:nvPr/>
        </p:nvSpPr>
        <p:spPr>
          <a:xfrm>
            <a:off x="896471" y="1585705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6" name="Google Shape;75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32"/>
          <p:cNvSpPr/>
          <p:nvPr/>
        </p:nvSpPr>
        <p:spPr>
          <a:xfrm>
            <a:off x="896471" y="1585705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amme.gif" id="758" name="Google Shape;75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648" y="1545194"/>
            <a:ext cx="571504" cy="66701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32"/>
          <p:cNvSpPr/>
          <p:nvPr/>
        </p:nvSpPr>
        <p:spPr>
          <a:xfrm>
            <a:off x="896471" y="539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12097871" y="539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12125321" y="1593278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6506135" y="158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6535271" y="5421974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886947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12088345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12125321" y="1593277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6506135" y="1577740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6525746" y="543030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32"/>
          <p:cNvSpPr txBox="1"/>
          <p:nvPr/>
        </p:nvSpPr>
        <p:spPr>
          <a:xfrm>
            <a:off x="886945" y="1617090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CHAUFFAGE</a:t>
            </a:r>
            <a:endParaRPr/>
          </a:p>
        </p:txBody>
      </p:sp>
      <p:sp>
        <p:nvSpPr>
          <p:cNvPr id="770" name="Google Shape;770;p32"/>
          <p:cNvSpPr txBox="1"/>
          <p:nvPr/>
        </p:nvSpPr>
        <p:spPr>
          <a:xfrm>
            <a:off x="905995" y="5443601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REFROIDISSEMENT</a:t>
            </a:r>
            <a:endParaRPr/>
          </a:p>
        </p:txBody>
      </p:sp>
      <p:sp>
        <p:nvSpPr>
          <p:cNvPr id="771" name="Google Shape;771;p32"/>
          <p:cNvSpPr txBox="1"/>
          <p:nvPr/>
        </p:nvSpPr>
        <p:spPr>
          <a:xfrm>
            <a:off x="12097869" y="5422535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ÉCLAIRAGE</a:t>
            </a:r>
            <a:endParaRPr/>
          </a:p>
        </p:txBody>
      </p:sp>
      <p:sp>
        <p:nvSpPr>
          <p:cNvPr id="772" name="Google Shape;772;p32"/>
          <p:cNvSpPr txBox="1"/>
          <p:nvPr/>
        </p:nvSpPr>
        <p:spPr>
          <a:xfrm>
            <a:off x="12134847" y="1632999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VENTILATION</a:t>
            </a:r>
            <a:endParaRPr/>
          </a:p>
        </p:txBody>
      </p:sp>
      <p:sp>
        <p:nvSpPr>
          <p:cNvPr id="773" name="Google Shape;773;p32"/>
          <p:cNvSpPr txBox="1"/>
          <p:nvPr/>
        </p:nvSpPr>
        <p:spPr>
          <a:xfrm>
            <a:off x="6487085" y="1609127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ECS</a:t>
            </a:r>
            <a:endParaRPr/>
          </a:p>
        </p:txBody>
      </p:sp>
      <p:sp>
        <p:nvSpPr>
          <p:cNvPr id="774" name="Google Shape;774;p32"/>
          <p:cNvSpPr txBox="1"/>
          <p:nvPr/>
        </p:nvSpPr>
        <p:spPr>
          <a:xfrm>
            <a:off x="6535269" y="5459644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PRODUCTION D’ÉNERGIE</a:t>
            </a:r>
            <a:endParaRPr/>
          </a:p>
        </p:txBody>
      </p:sp>
      <p:pic>
        <p:nvPicPr>
          <p:cNvPr descr="FLOCON.gif" id="775" name="Google Shape;77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5476" y="5415770"/>
            <a:ext cx="547200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OULE.gif" id="776" name="Google Shape;77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15626" y="5489119"/>
            <a:ext cx="342902" cy="428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til.gif" id="777" name="Google Shape;77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828027" y="1653572"/>
            <a:ext cx="439071" cy="458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UTTE.gif" id="778" name="Google Shape;77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54599" y="1609127"/>
            <a:ext cx="500066" cy="500066"/>
          </a:xfrm>
          <a:prstGeom prst="rect">
            <a:avLst/>
          </a:prstGeom>
          <a:solidFill>
            <a:srgbClr val="C1DF1B"/>
          </a:solidFill>
          <a:ln>
            <a:noFill/>
          </a:ln>
        </p:spPr>
      </p:pic>
      <p:pic>
        <p:nvPicPr>
          <p:cNvPr descr="panneau solaire.gif" id="779" name="Google Shape;779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431032" y="5517888"/>
            <a:ext cx="357190" cy="391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olienne.gif" id="780" name="Google Shape;780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73842" y="5480468"/>
            <a:ext cx="357190" cy="50499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32"/>
          <p:cNvSpPr txBox="1"/>
          <p:nvPr/>
        </p:nvSpPr>
        <p:spPr>
          <a:xfrm>
            <a:off x="1345764" y="3005050"/>
            <a:ext cx="4358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Radiateur </a:t>
            </a:r>
            <a:r>
              <a:rPr i="1" lang="fr-FR" sz="2800">
                <a:solidFill>
                  <a:srgbClr val="7F7F7F"/>
                </a:solidFill>
              </a:rPr>
              <a:t>électriques</a:t>
            </a:r>
            <a:r>
              <a:rPr i="1" lang="fr-FR" sz="2800">
                <a:solidFill>
                  <a:srgbClr val="7F7F7F"/>
                </a:solidFill>
              </a:rPr>
              <a:t> à inertie (pas de modif. existant)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32"/>
          <p:cNvSpPr txBox="1"/>
          <p:nvPr/>
        </p:nvSpPr>
        <p:spPr>
          <a:xfrm>
            <a:off x="12686875" y="2566677"/>
            <a:ext cx="41148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VMC simple flux hygro A</a:t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en été, surventilation nocturne</a:t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783" name="Google Shape;783;p32"/>
          <p:cNvSpPr txBox="1"/>
          <p:nvPr/>
        </p:nvSpPr>
        <p:spPr>
          <a:xfrm>
            <a:off x="2247700" y="7134225"/>
            <a:ext cx="2828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pas de système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32"/>
          <p:cNvSpPr txBox="1"/>
          <p:nvPr/>
        </p:nvSpPr>
        <p:spPr>
          <a:xfrm>
            <a:off x="12262238" y="6119250"/>
            <a:ext cx="50019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LED, luminaires ext. n’éclairant que les circulations dont la source lumineuse peut-être remplacée + détecteur en parties communes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32"/>
          <p:cNvSpPr txBox="1"/>
          <p:nvPr/>
        </p:nvSpPr>
        <p:spPr>
          <a:xfrm>
            <a:off x="7391460" y="3005050"/>
            <a:ext cx="3353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Ballons ECS thermodynamique sur air extrait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32"/>
          <p:cNvSpPr txBox="1"/>
          <p:nvPr/>
        </p:nvSpPr>
        <p:spPr>
          <a:xfrm>
            <a:off x="7791049" y="7027917"/>
            <a:ext cx="25542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non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32"/>
          <p:cNvSpPr txBox="1"/>
          <p:nvPr/>
        </p:nvSpPr>
        <p:spPr>
          <a:xfrm>
            <a:off x="886945" y="957120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systèmes mis en œuvre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32"/>
          <p:cNvSpPr txBox="1"/>
          <p:nvPr/>
        </p:nvSpPr>
        <p:spPr>
          <a:xfrm>
            <a:off x="304800" y="9410700"/>
            <a:ext cx="170592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789" name="Google Shape;789;p3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0" name="Google Shape;790;p3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33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Eau</a:t>
            </a:r>
            <a:endParaRPr/>
          </a:p>
        </p:txBody>
      </p:sp>
      <p:cxnSp>
        <p:nvCxnSpPr>
          <p:cNvPr id="797" name="Google Shape;797;p33"/>
          <p:cNvCxnSpPr/>
          <p:nvPr/>
        </p:nvCxnSpPr>
        <p:spPr>
          <a:xfrm>
            <a:off x="16611600" y="9563100"/>
            <a:ext cx="1088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98" name="Google Shape;798;p33"/>
          <p:cNvPicPr preferRelativeResize="0"/>
          <p:nvPr/>
        </p:nvPicPr>
        <p:blipFill rotWithShape="1">
          <a:blip r:embed="rId4">
            <a:alphaModFix/>
          </a:blip>
          <a:srcRect b="136" l="18298" r="18298" t="-136"/>
          <a:stretch/>
        </p:blipFill>
        <p:spPr>
          <a:xfrm>
            <a:off x="0" y="-40105"/>
            <a:ext cx="9144000" cy="10327107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33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34"/>
          <p:cNvSpPr txBox="1"/>
          <p:nvPr/>
        </p:nvSpPr>
        <p:spPr>
          <a:xfrm>
            <a:off x="4533900" y="2476500"/>
            <a:ext cx="131664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Eau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Toiture partiellement non végétalisée pour récupération EP destinée à l’arrosage gravitaire du mur végétal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Réduction des débits des robinetteries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désimperméabilisation partielle de la cour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pas de produits phytosanitaires utilisés pour l’entretien du jardin et du mur végétal</a:t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34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/>
          </a:p>
        </p:txBody>
      </p:sp>
      <p:cxnSp>
        <p:nvCxnSpPr>
          <p:cNvPr id="807" name="Google Shape;807;p34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8" name="Google Shape;808;p34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g29b8731826b_2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g29b8731826b_2_159"/>
          <p:cNvSpPr txBox="1"/>
          <p:nvPr/>
        </p:nvSpPr>
        <p:spPr>
          <a:xfrm>
            <a:off x="304800" y="9410700"/>
            <a:ext cx="171105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/>
          </a:p>
        </p:txBody>
      </p:sp>
      <p:cxnSp>
        <p:nvCxnSpPr>
          <p:cNvPr id="815" name="Google Shape;815;g29b8731826b_2_15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6" name="Google Shape;816;g29b8731826b_2_15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817" name="Google Shape;817;g29b8731826b_2_159"/>
          <p:cNvPicPr preferRelativeResize="0"/>
          <p:nvPr/>
        </p:nvPicPr>
        <p:blipFill rotWithShape="1">
          <a:blip r:embed="rId4">
            <a:alphaModFix/>
          </a:blip>
          <a:srcRect b="51702" l="11543" r="22903" t="17946"/>
          <a:stretch/>
        </p:blipFill>
        <p:spPr>
          <a:xfrm>
            <a:off x="716450" y="2091350"/>
            <a:ext cx="17215401" cy="5635602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g29b8731826b_2_159"/>
          <p:cNvSpPr/>
          <p:nvPr/>
        </p:nvSpPr>
        <p:spPr>
          <a:xfrm>
            <a:off x="8163450" y="2401950"/>
            <a:ext cx="4985100" cy="2173800"/>
          </a:xfrm>
          <a:prstGeom prst="rect">
            <a:avLst/>
          </a:prstGeom>
          <a:noFill/>
          <a:ln cap="flat" cmpd="sng" w="38100">
            <a:solidFill>
              <a:srgbClr val="C1DF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g29b8731826b_2_159"/>
          <p:cNvSpPr txBox="1"/>
          <p:nvPr/>
        </p:nvSpPr>
        <p:spPr>
          <a:xfrm>
            <a:off x="1528150" y="7726940"/>
            <a:ext cx="433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Plan RDC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820" name="Google Shape;820;g29b8731826b_2_159"/>
          <p:cNvSpPr txBox="1"/>
          <p:nvPr/>
        </p:nvSpPr>
        <p:spPr>
          <a:xfrm>
            <a:off x="8163450" y="1942865"/>
            <a:ext cx="433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Création de la pleine terre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821" name="Google Shape;821;g29b8731826b_2_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926533">
            <a:off x="16508550" y="7405750"/>
            <a:ext cx="532400" cy="8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g29b8731826b_2_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g29b8731826b_2_146"/>
          <p:cNvSpPr txBox="1"/>
          <p:nvPr/>
        </p:nvSpPr>
        <p:spPr>
          <a:xfrm>
            <a:off x="304800" y="9410700"/>
            <a:ext cx="169845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/>
          </a:p>
        </p:txBody>
      </p:sp>
      <p:cxnSp>
        <p:nvCxnSpPr>
          <p:cNvPr id="828" name="Google Shape;828;g29b8731826b_2_146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9" name="Google Shape;829;g29b8731826b_2_146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830" name="Google Shape;830;g29b8731826b_2_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591" y="2088100"/>
            <a:ext cx="5407139" cy="27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g29b8731826b_2_146"/>
          <p:cNvSpPr txBox="1"/>
          <p:nvPr/>
        </p:nvSpPr>
        <p:spPr>
          <a:xfrm>
            <a:off x="615025" y="4843875"/>
            <a:ext cx="4476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Températures et précipitations à Paris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44.5mm de moyenne de pluie mensuelle à Paris, soit 2m3 d’EP récupérable moyen sur 45m² de toiture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mois le plus sec, sept. 32mm soit potentiel de 1.44m3/mois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mois le plus pluvieux, déc. 63mm soit potentiel de 2.8m3/mois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832" name="Google Shape;832;g29b8731826b_2_146"/>
          <p:cNvPicPr preferRelativeResize="0"/>
          <p:nvPr/>
        </p:nvPicPr>
        <p:blipFill rotWithShape="1">
          <a:blip r:embed="rId5">
            <a:alphaModFix/>
          </a:blip>
          <a:srcRect b="10553" l="4525" r="6037" t="8572"/>
          <a:stretch/>
        </p:blipFill>
        <p:spPr>
          <a:xfrm>
            <a:off x="5228908" y="1235375"/>
            <a:ext cx="12548890" cy="80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g29b8731826b_2_146"/>
          <p:cNvPicPr preferRelativeResize="0"/>
          <p:nvPr/>
        </p:nvPicPr>
        <p:blipFill rotWithShape="1">
          <a:blip r:embed="rId5">
            <a:alphaModFix/>
          </a:blip>
          <a:srcRect b="10553" l="4525" r="6037" t="8572"/>
          <a:stretch/>
        </p:blipFill>
        <p:spPr>
          <a:xfrm>
            <a:off x="5540933" y="1284363"/>
            <a:ext cx="12548890" cy="80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g29b8731826b_2_1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18859">
            <a:off x="17019744" y="6042331"/>
            <a:ext cx="343913" cy="528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36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36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36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36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Matériaux et autres ressources</a:t>
            </a:r>
            <a:endParaRPr/>
          </a:p>
        </p:txBody>
      </p:sp>
      <p:cxnSp>
        <p:nvCxnSpPr>
          <p:cNvPr id="844" name="Google Shape;844;p36"/>
          <p:cNvCxnSpPr/>
          <p:nvPr/>
        </p:nvCxnSpPr>
        <p:spPr>
          <a:xfrm>
            <a:off x="11277600" y="9563100"/>
            <a:ext cx="6422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5" name="Google Shape;845;p36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Sommaire</a:t>
            </a:r>
            <a:endParaRPr/>
          </a:p>
        </p:txBody>
      </p:sp>
      <p:sp>
        <p:nvSpPr>
          <p:cNvPr id="199" name="Google Shape;199;p5"/>
          <p:cNvSpPr txBox="1"/>
          <p:nvPr/>
        </p:nvSpPr>
        <p:spPr>
          <a:xfrm>
            <a:off x="1828800" y="2388900"/>
            <a:ext cx="13925100" cy="55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Contexte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l'opération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Des réponses particulières et adaptées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enjeux identifiés et les choix déterminants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réponses adaptées aux 7 thématiques de la démarche BDF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Annexes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/>
          </a:p>
        </p:txBody>
      </p:sp>
      <p:pic>
        <p:nvPicPr>
          <p:cNvPr id="200" name="Google Shape;20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37"/>
          <p:cNvSpPr txBox="1"/>
          <p:nvPr/>
        </p:nvSpPr>
        <p:spPr>
          <a:xfrm>
            <a:off x="4572000" y="2942900"/>
            <a:ext cx="126222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Matériaux et Autres ressources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Programme précisant :</a:t>
            </a:r>
            <a:endParaRPr i="1" sz="2800">
              <a:solidFill>
                <a:srgbClr val="7F7F7F"/>
              </a:solidFill>
            </a:endParaRPr>
          </a:p>
          <a:p>
            <a:pPr indent="-4064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■"/>
            </a:pPr>
            <a:r>
              <a:rPr i="1" lang="fr-FR" sz="2800">
                <a:solidFill>
                  <a:srgbClr val="7F7F7F"/>
                </a:solidFill>
              </a:rPr>
              <a:t>isolant biosourcé de façades en premier choix + option thermo-industrielle en option</a:t>
            </a:r>
            <a:endParaRPr i="1" sz="2800">
              <a:solidFill>
                <a:srgbClr val="7F7F7F"/>
              </a:solidFill>
            </a:endParaRPr>
          </a:p>
          <a:p>
            <a:pPr indent="-4064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■"/>
            </a:pPr>
            <a:r>
              <a:rPr i="1" lang="fr-FR" sz="2800">
                <a:solidFill>
                  <a:srgbClr val="7F7F7F"/>
                </a:solidFill>
              </a:rPr>
              <a:t>menuiseries bois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Réemploi de dalles béton et gravillons de protection d’étanchéité 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Recherche dans l’économie circulaire d’éléments en réemploi pour la mise en oeuvre du mur végétalisé (piste partielle chez Emmaüs habitat)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Menuiseries, éléments de serrurerie insérés dans l’économie circulaire</a:t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852" name="Google Shape;852;p37"/>
          <p:cNvSpPr txBox="1"/>
          <p:nvPr/>
        </p:nvSpPr>
        <p:spPr>
          <a:xfrm>
            <a:off x="304800" y="9410700"/>
            <a:ext cx="16889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853" name="Google Shape;853;p3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4" name="Google Shape;854;p37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g29f3c8e3017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g29f3c8e3017_0_9"/>
          <p:cNvSpPr txBox="1"/>
          <p:nvPr/>
        </p:nvSpPr>
        <p:spPr>
          <a:xfrm>
            <a:off x="304800" y="9410700"/>
            <a:ext cx="17012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861" name="Google Shape;861;g29f3c8e3017_0_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2" name="Google Shape;862;g29f3c8e3017_0_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863" name="Google Shape;863;g29f3c8e3017_0_9"/>
          <p:cNvPicPr preferRelativeResize="0"/>
          <p:nvPr/>
        </p:nvPicPr>
        <p:blipFill rotWithShape="1">
          <a:blip r:embed="rId4">
            <a:alphaModFix/>
          </a:blip>
          <a:srcRect b="14416" l="8194" r="13686" t="32150"/>
          <a:stretch/>
        </p:blipFill>
        <p:spPr>
          <a:xfrm>
            <a:off x="5717675" y="2845779"/>
            <a:ext cx="8771973" cy="424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g29f3c8e3017_0_9"/>
          <p:cNvPicPr preferRelativeResize="0"/>
          <p:nvPr/>
        </p:nvPicPr>
        <p:blipFill rotWithShape="1">
          <a:blip r:embed="rId5">
            <a:alphaModFix/>
          </a:blip>
          <a:srcRect b="49145" l="2831" r="82337" t="42128"/>
          <a:stretch/>
        </p:blipFill>
        <p:spPr>
          <a:xfrm>
            <a:off x="3018205" y="7089799"/>
            <a:ext cx="1667046" cy="13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g29f3c8e3017_0_9"/>
          <p:cNvPicPr preferRelativeResize="0"/>
          <p:nvPr/>
        </p:nvPicPr>
        <p:blipFill rotWithShape="1">
          <a:blip r:embed="rId5">
            <a:alphaModFix/>
          </a:blip>
          <a:srcRect b="49268" l="19209" r="67212" t="44877"/>
          <a:stretch/>
        </p:blipFill>
        <p:spPr>
          <a:xfrm>
            <a:off x="5502845" y="7101098"/>
            <a:ext cx="2275080" cy="138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g29f3c8e3017_0_9"/>
          <p:cNvSpPr txBox="1"/>
          <p:nvPr/>
        </p:nvSpPr>
        <p:spPr>
          <a:xfrm>
            <a:off x="3062950" y="8488402"/>
            <a:ext cx="223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PUR (terrasse suivant ep. dispo.)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867" name="Google Shape;867;g29f3c8e3017_0_9"/>
          <p:cNvSpPr txBox="1"/>
          <p:nvPr/>
        </p:nvSpPr>
        <p:spPr>
          <a:xfrm>
            <a:off x="5410208" y="8488400"/>
            <a:ext cx="433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Sous-couche acoustique liège ?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(sol du RDC - B0)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868" name="Google Shape;868;g29f3c8e3017_0_9"/>
          <p:cNvPicPr preferRelativeResize="0"/>
          <p:nvPr/>
        </p:nvPicPr>
        <p:blipFill rotWithShape="1">
          <a:blip r:embed="rId5">
            <a:alphaModFix/>
          </a:blip>
          <a:srcRect b="50055" l="82098" r="5116" t="44344"/>
          <a:stretch/>
        </p:blipFill>
        <p:spPr>
          <a:xfrm>
            <a:off x="9795927" y="7118850"/>
            <a:ext cx="2239122" cy="138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29f3c8e3017_0_9"/>
          <p:cNvSpPr txBox="1"/>
          <p:nvPr/>
        </p:nvSpPr>
        <p:spPr>
          <a:xfrm>
            <a:off x="9697650" y="8488400"/>
            <a:ext cx="622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Laine de roche sur panneau de fibre de bois ciment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(sous-face 11.5cm Risolant=3.05)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870" name="Google Shape;870;g29f3c8e3017_0_9"/>
          <p:cNvPicPr preferRelativeResize="0"/>
          <p:nvPr/>
        </p:nvPicPr>
        <p:blipFill rotWithShape="1">
          <a:blip r:embed="rId6">
            <a:alphaModFix/>
          </a:blip>
          <a:srcRect b="0" l="0" r="0" t="9090"/>
          <a:stretch/>
        </p:blipFill>
        <p:spPr>
          <a:xfrm>
            <a:off x="9245325" y="1183237"/>
            <a:ext cx="2717681" cy="16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g29f3c8e3017_0_9"/>
          <p:cNvSpPr txBox="1"/>
          <p:nvPr/>
        </p:nvSpPr>
        <p:spPr>
          <a:xfrm>
            <a:off x="12035050" y="2208300"/>
            <a:ext cx="450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verre cellulaire sous toiture végétalisée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(toiture terrasse 18cm Risolant=5)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872" name="Google Shape;872;g29f3c8e3017_0_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8750" y="2208300"/>
            <a:ext cx="1719975" cy="22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g29f3c8e3017_0_9"/>
          <p:cNvSpPr txBox="1"/>
          <p:nvPr/>
        </p:nvSpPr>
        <p:spPr>
          <a:xfrm>
            <a:off x="3062958" y="4462513"/>
            <a:ext cx="433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fibre de bois sous enduit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(ITE 16cm Risolant=3.81)</a:t>
            </a:r>
            <a:endParaRPr sz="1800">
              <a:solidFill>
                <a:srgbClr val="7F7F7F"/>
              </a:solidFill>
            </a:endParaRPr>
          </a:p>
        </p:txBody>
      </p:sp>
      <p:grpSp>
        <p:nvGrpSpPr>
          <p:cNvPr id="874" name="Google Shape;874;g29f3c8e3017_0_9"/>
          <p:cNvGrpSpPr/>
          <p:nvPr/>
        </p:nvGrpSpPr>
        <p:grpSpPr>
          <a:xfrm>
            <a:off x="4247150" y="2807488"/>
            <a:ext cx="8135350" cy="4365363"/>
            <a:chOff x="4247150" y="2807488"/>
            <a:chExt cx="8135350" cy="4365363"/>
          </a:xfrm>
        </p:grpSpPr>
        <p:cxnSp>
          <p:nvCxnSpPr>
            <p:cNvPr id="875" name="Google Shape;875;g29f3c8e3017_0_9"/>
            <p:cNvCxnSpPr/>
            <p:nvPr/>
          </p:nvCxnSpPr>
          <p:spPr>
            <a:xfrm>
              <a:off x="7425350" y="6398925"/>
              <a:ext cx="0" cy="6822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76" name="Google Shape;876;g29f3c8e3017_0_9"/>
            <p:cNvSpPr/>
            <p:nvPr/>
          </p:nvSpPr>
          <p:spPr>
            <a:xfrm>
              <a:off x="9160050" y="5580500"/>
              <a:ext cx="3222450" cy="1187350"/>
            </a:xfrm>
            <a:custGeom>
              <a:rect b="b" l="l" r="r" t="t"/>
              <a:pathLst>
                <a:path extrusionOk="0" h="47494" w="128898">
                  <a:moveTo>
                    <a:pt x="0" y="0"/>
                  </a:moveTo>
                  <a:lnTo>
                    <a:pt x="0" y="47494"/>
                  </a:lnTo>
                  <a:lnTo>
                    <a:pt x="128607" y="47494"/>
                  </a:lnTo>
                  <a:lnTo>
                    <a:pt x="128898" y="16547"/>
                  </a:lnTo>
                </a:path>
              </a:pathLst>
            </a:cu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877" name="Google Shape;877;g29f3c8e3017_0_9"/>
            <p:cNvCxnSpPr/>
            <p:nvPr/>
          </p:nvCxnSpPr>
          <p:spPr>
            <a:xfrm>
              <a:off x="11381600" y="6767850"/>
              <a:ext cx="0" cy="4050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8" name="Google Shape;878;g29f3c8e3017_0_9"/>
            <p:cNvCxnSpPr/>
            <p:nvPr/>
          </p:nvCxnSpPr>
          <p:spPr>
            <a:xfrm>
              <a:off x="10604163" y="2807488"/>
              <a:ext cx="0" cy="3252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79" name="Google Shape;879;g29f3c8e3017_0_9"/>
            <p:cNvSpPr/>
            <p:nvPr/>
          </p:nvSpPr>
          <p:spPr>
            <a:xfrm>
              <a:off x="4247150" y="5450800"/>
              <a:ext cx="2757225" cy="1562527"/>
            </a:xfrm>
            <a:custGeom>
              <a:rect b="b" l="l" r="r" t="t"/>
              <a:pathLst>
                <a:path extrusionOk="0" h="51134" w="110289">
                  <a:moveTo>
                    <a:pt x="110289" y="15040"/>
                  </a:moveTo>
                  <a:lnTo>
                    <a:pt x="110289" y="0"/>
                  </a:lnTo>
                  <a:lnTo>
                    <a:pt x="0" y="0"/>
                  </a:lnTo>
                  <a:lnTo>
                    <a:pt x="0" y="51134"/>
                  </a:lnTo>
                </a:path>
              </a:pathLst>
            </a:cu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80" name="Google Shape;880;g29f3c8e3017_0_9"/>
            <p:cNvSpPr/>
            <p:nvPr/>
          </p:nvSpPr>
          <p:spPr>
            <a:xfrm>
              <a:off x="4923925" y="3521750"/>
              <a:ext cx="2280975" cy="589050"/>
            </a:xfrm>
            <a:custGeom>
              <a:rect b="b" l="l" r="r" t="t"/>
              <a:pathLst>
                <a:path extrusionOk="0" h="23562" w="91239">
                  <a:moveTo>
                    <a:pt x="91239" y="23562"/>
                  </a:moveTo>
                  <a:lnTo>
                    <a:pt x="69683" y="0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81" name="Google Shape;881;g29f3c8e3017_0_9"/>
            <p:cNvSpPr/>
            <p:nvPr/>
          </p:nvSpPr>
          <p:spPr>
            <a:xfrm>
              <a:off x="8839200" y="3118550"/>
              <a:ext cx="3400775" cy="500950"/>
            </a:xfrm>
            <a:custGeom>
              <a:rect b="b" l="l" r="r" t="t"/>
              <a:pathLst>
                <a:path extrusionOk="0" h="20038" w="136031">
                  <a:moveTo>
                    <a:pt x="0" y="18345"/>
                  </a:moveTo>
                  <a:lnTo>
                    <a:pt x="0" y="0"/>
                  </a:lnTo>
                  <a:lnTo>
                    <a:pt x="136031" y="0"/>
                  </a:lnTo>
                  <a:lnTo>
                    <a:pt x="136031" y="20038"/>
                  </a:lnTo>
                </a:path>
              </a:pathLst>
            </a:cu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g29f3c8e3017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g29f3c8e3017_0_47"/>
          <p:cNvSpPr txBox="1"/>
          <p:nvPr/>
        </p:nvSpPr>
        <p:spPr>
          <a:xfrm>
            <a:off x="304800" y="9410700"/>
            <a:ext cx="16135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888" name="Google Shape;888;g29f3c8e3017_0_4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9" name="Google Shape;889;g29f3c8e3017_0_47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890" name="Google Shape;890;g29f3c8e3017_0_47"/>
          <p:cNvPicPr preferRelativeResize="0"/>
          <p:nvPr/>
        </p:nvPicPr>
        <p:blipFill rotWithShape="1">
          <a:blip r:embed="rId4">
            <a:alphaModFix/>
          </a:blip>
          <a:srcRect b="11979" l="25037" r="11798" t="21655"/>
          <a:stretch/>
        </p:blipFill>
        <p:spPr>
          <a:xfrm>
            <a:off x="1801400" y="2356175"/>
            <a:ext cx="8020372" cy="5957698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g29f3c8e3017_0_47"/>
          <p:cNvSpPr txBox="1"/>
          <p:nvPr/>
        </p:nvSpPr>
        <p:spPr>
          <a:xfrm>
            <a:off x="8466765" y="2261125"/>
            <a:ext cx="450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gravillons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pour protection </a:t>
            </a:r>
            <a:r>
              <a:rPr lang="fr-FR" sz="1800">
                <a:solidFill>
                  <a:srgbClr val="7F7F7F"/>
                </a:solidFill>
              </a:rPr>
              <a:t>étanchéité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892" name="Google Shape;892;g29f3c8e3017_0_47"/>
          <p:cNvSpPr txBox="1"/>
          <p:nvPr/>
        </p:nvSpPr>
        <p:spPr>
          <a:xfrm>
            <a:off x="8466765" y="4836463"/>
            <a:ext cx="450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clôture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pour support de mur végétalisé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893" name="Google Shape;893;g29f3c8e3017_0_47"/>
          <p:cNvSpPr txBox="1"/>
          <p:nvPr/>
        </p:nvSpPr>
        <p:spPr>
          <a:xfrm>
            <a:off x="8466765" y="7483425"/>
            <a:ext cx="450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dalle béton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pour bordures </a:t>
            </a:r>
            <a:endParaRPr sz="1800">
              <a:solidFill>
                <a:srgbClr val="7F7F7F"/>
              </a:solidFill>
            </a:endParaRPr>
          </a:p>
        </p:txBody>
      </p:sp>
      <p:sp>
        <p:nvSpPr>
          <p:cNvPr id="894" name="Google Shape;894;g29f3c8e3017_0_47"/>
          <p:cNvSpPr txBox="1"/>
          <p:nvPr/>
        </p:nvSpPr>
        <p:spPr>
          <a:xfrm>
            <a:off x="8381419" y="1595525"/>
            <a:ext cx="450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Réemploi de …</a:t>
            </a:r>
            <a:endParaRPr b="1" sz="1800">
              <a:solidFill>
                <a:srgbClr val="7F7F7F"/>
              </a:solidFill>
            </a:endParaRPr>
          </a:p>
        </p:txBody>
      </p:sp>
      <p:sp>
        <p:nvSpPr>
          <p:cNvPr id="895" name="Google Shape;895;g29f3c8e3017_0_47"/>
          <p:cNvSpPr/>
          <p:nvPr/>
        </p:nvSpPr>
        <p:spPr>
          <a:xfrm>
            <a:off x="7883350" y="2890925"/>
            <a:ext cx="5017175" cy="751975"/>
          </a:xfrm>
          <a:custGeom>
            <a:rect b="b" l="l" r="r" t="t"/>
            <a:pathLst>
              <a:path extrusionOk="0" h="30079" w="200687">
                <a:moveTo>
                  <a:pt x="0" y="30079"/>
                </a:moveTo>
                <a:lnTo>
                  <a:pt x="36095" y="668"/>
                </a:lnTo>
                <a:lnTo>
                  <a:pt x="200687" y="0"/>
                </a:lnTo>
              </a:path>
            </a:pathLst>
          </a:cu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6" name="Google Shape;896;g29f3c8e3017_0_47"/>
          <p:cNvSpPr/>
          <p:nvPr/>
        </p:nvSpPr>
        <p:spPr>
          <a:xfrm>
            <a:off x="5443600" y="5467400"/>
            <a:ext cx="7570550" cy="735275"/>
          </a:xfrm>
          <a:custGeom>
            <a:rect b="b" l="l" r="r" t="t"/>
            <a:pathLst>
              <a:path extrusionOk="0" h="29411" w="302822">
                <a:moveTo>
                  <a:pt x="0" y="29411"/>
                </a:moveTo>
                <a:lnTo>
                  <a:pt x="36095" y="0"/>
                </a:lnTo>
                <a:lnTo>
                  <a:pt x="302822" y="546"/>
                </a:lnTo>
              </a:path>
            </a:pathLst>
          </a:cu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7" name="Google Shape;897;g29f3c8e3017_0_47"/>
          <p:cNvSpPr/>
          <p:nvPr/>
        </p:nvSpPr>
        <p:spPr>
          <a:xfrm>
            <a:off x="3888875" y="7411825"/>
            <a:ext cx="8994950" cy="735275"/>
          </a:xfrm>
          <a:custGeom>
            <a:rect b="b" l="l" r="r" t="t"/>
            <a:pathLst>
              <a:path extrusionOk="0" h="29411" w="359798">
                <a:moveTo>
                  <a:pt x="0" y="0"/>
                </a:moveTo>
                <a:lnTo>
                  <a:pt x="36095" y="29411"/>
                </a:lnTo>
                <a:lnTo>
                  <a:pt x="359798" y="29048"/>
                </a:lnTo>
              </a:path>
            </a:pathLst>
          </a:cu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898" name="Google Shape;898;g29f3c8e3017_0_47"/>
          <p:cNvPicPr preferRelativeResize="0"/>
          <p:nvPr/>
        </p:nvPicPr>
        <p:blipFill rotWithShape="1">
          <a:blip r:embed="rId5">
            <a:alphaModFix/>
          </a:blip>
          <a:srcRect b="24659" l="46438" r="40374" t="64021"/>
          <a:stretch/>
        </p:blipFill>
        <p:spPr>
          <a:xfrm>
            <a:off x="13387850" y="7071675"/>
            <a:ext cx="3052600" cy="196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29f3c8e3017_0_47"/>
          <p:cNvPicPr preferRelativeResize="0"/>
          <p:nvPr/>
        </p:nvPicPr>
        <p:blipFill rotWithShape="1">
          <a:blip r:embed="rId6">
            <a:alphaModFix/>
          </a:blip>
          <a:srcRect b="29473" l="0" r="0" t="0"/>
          <a:stretch/>
        </p:blipFill>
        <p:spPr>
          <a:xfrm>
            <a:off x="13976475" y="4062650"/>
            <a:ext cx="1714699" cy="262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29f3c8e3017_0_47"/>
          <p:cNvPicPr preferRelativeResize="0"/>
          <p:nvPr/>
        </p:nvPicPr>
        <p:blipFill rotWithShape="1">
          <a:blip r:embed="rId7">
            <a:alphaModFix/>
          </a:blip>
          <a:srcRect b="0" l="0" r="47360" t="52803"/>
          <a:stretch/>
        </p:blipFill>
        <p:spPr>
          <a:xfrm>
            <a:off x="13387850" y="1595517"/>
            <a:ext cx="3052600" cy="2052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39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39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39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39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Confort et santé</a:t>
            </a:r>
            <a:endParaRPr/>
          </a:p>
        </p:txBody>
      </p:sp>
      <p:cxnSp>
        <p:nvCxnSpPr>
          <p:cNvPr id="910" name="Google Shape;910;p39"/>
          <p:cNvCxnSpPr/>
          <p:nvPr/>
        </p:nvCxnSpPr>
        <p:spPr>
          <a:xfrm>
            <a:off x="14173200" y="9563100"/>
            <a:ext cx="35272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11" name="Google Shape;911;p39"/>
          <p:cNvPicPr preferRelativeResize="0"/>
          <p:nvPr/>
        </p:nvPicPr>
        <p:blipFill rotWithShape="1">
          <a:blip r:embed="rId7">
            <a:alphaModFix/>
          </a:blip>
          <a:srcRect b="0" l="17731" r="23483" t="0"/>
          <a:stretch/>
        </p:blipFill>
        <p:spPr>
          <a:xfrm>
            <a:off x="-11727" y="0"/>
            <a:ext cx="9144002" cy="10313068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3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40"/>
          <p:cNvSpPr txBox="1"/>
          <p:nvPr/>
        </p:nvSpPr>
        <p:spPr>
          <a:xfrm>
            <a:off x="4572000" y="3145050"/>
            <a:ext cx="129672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Confort et Santé: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Profiter de la faible épaisseur des bâtiments pour inciter à la surventilation nocture (BSO)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Végétalisation du mur pignon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Vérification en STD du confort effectif, objectif d’inconfort limité &lt; 100h/an (inconfort = temp. opérative &gt; 28°C)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Maintien l’accueil du vent dominant d’été qui balaye la cour intérieure / Le mur pignon apporte une protection face au vent dominant d’hiver 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Tous produits mis en oeuvre de qualité de l’air A+ (et écolabel européen le cas échéant)</a:t>
            </a:r>
            <a:endParaRPr/>
          </a:p>
        </p:txBody>
      </p:sp>
      <p:sp>
        <p:nvSpPr>
          <p:cNvPr id="919" name="Google Shape;919;p40"/>
          <p:cNvSpPr txBox="1"/>
          <p:nvPr/>
        </p:nvSpPr>
        <p:spPr>
          <a:xfrm>
            <a:off x="304800" y="9410700"/>
            <a:ext cx="17234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920" name="Google Shape;920;p4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1" name="Google Shape;921;p40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g29b8731826b_2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g29b8731826b_2_194"/>
          <p:cNvSpPr txBox="1"/>
          <p:nvPr/>
        </p:nvSpPr>
        <p:spPr>
          <a:xfrm>
            <a:off x="304800" y="9410700"/>
            <a:ext cx="17395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928" name="Google Shape;928;g29b8731826b_2_194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9" name="Google Shape;929;g29b8731826b_2_194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930" name="Google Shape;930;g29b8731826b_2_194"/>
          <p:cNvSpPr txBox="1"/>
          <p:nvPr/>
        </p:nvSpPr>
        <p:spPr>
          <a:xfrm>
            <a:off x="12217675" y="5873335"/>
            <a:ext cx="35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Étude de solarisation</a:t>
            </a:r>
            <a:endParaRPr b="1" sz="1800">
              <a:solidFill>
                <a:srgbClr val="7F7F7F"/>
              </a:solidFill>
            </a:endParaRPr>
          </a:p>
        </p:txBody>
      </p:sp>
      <p:pic>
        <p:nvPicPr>
          <p:cNvPr id="931" name="Google Shape;931;g29b8731826b_2_194"/>
          <p:cNvPicPr preferRelativeResize="0"/>
          <p:nvPr/>
        </p:nvPicPr>
        <p:blipFill rotWithShape="1">
          <a:blip r:embed="rId4">
            <a:alphaModFix/>
          </a:blip>
          <a:srcRect b="12905" l="70729" r="18758" t="67165"/>
          <a:stretch/>
        </p:blipFill>
        <p:spPr>
          <a:xfrm>
            <a:off x="11880300" y="6451430"/>
            <a:ext cx="1952625" cy="261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g29b8731826b_2_194"/>
          <p:cNvPicPr preferRelativeResize="0"/>
          <p:nvPr/>
        </p:nvPicPr>
        <p:blipFill rotWithShape="1">
          <a:blip r:embed="rId4">
            <a:alphaModFix/>
          </a:blip>
          <a:srcRect b="10882" l="7886" r="30404" t="12961"/>
          <a:stretch/>
        </p:blipFill>
        <p:spPr>
          <a:xfrm>
            <a:off x="1444600" y="1222825"/>
            <a:ext cx="9223240" cy="804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g29b8731826b_2_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g29b8731826b_2_210"/>
          <p:cNvSpPr txBox="1"/>
          <p:nvPr/>
        </p:nvSpPr>
        <p:spPr>
          <a:xfrm>
            <a:off x="304800" y="9410700"/>
            <a:ext cx="16613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939" name="Google Shape;939;g29b8731826b_2_21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0" name="Google Shape;940;g29b8731826b_2_210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941" name="Google Shape;941;g29b8731826b_2_210"/>
          <p:cNvSpPr txBox="1"/>
          <p:nvPr/>
        </p:nvSpPr>
        <p:spPr>
          <a:xfrm>
            <a:off x="1369850" y="8355580"/>
            <a:ext cx="10210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protection solaire en saison chaude : simulation d’ensoleillement au 21 juin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*temp d’exposition au soleil direct 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942" name="Google Shape;942;g29b8731826b_2_210"/>
          <p:cNvPicPr preferRelativeResize="0"/>
          <p:nvPr/>
        </p:nvPicPr>
        <p:blipFill rotWithShape="1">
          <a:blip r:embed="rId4">
            <a:alphaModFix/>
          </a:blip>
          <a:srcRect b="29029" l="7198" r="7403" t="21448"/>
          <a:stretch/>
        </p:blipFill>
        <p:spPr>
          <a:xfrm>
            <a:off x="1369852" y="1907555"/>
            <a:ext cx="15548319" cy="63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41"/>
          <p:cNvSpPr txBox="1"/>
          <p:nvPr/>
        </p:nvSpPr>
        <p:spPr>
          <a:xfrm>
            <a:off x="3377453" y="4341638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Plan/schéma de principe</a:t>
            </a:r>
            <a:endParaRPr/>
          </a:p>
        </p:txBody>
      </p:sp>
      <p:sp>
        <p:nvSpPr>
          <p:cNvPr id="949" name="Google Shape;949;p41"/>
          <p:cNvSpPr txBox="1"/>
          <p:nvPr/>
        </p:nvSpPr>
        <p:spPr>
          <a:xfrm>
            <a:off x="11853582" y="4341638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Plan/schéma de principe</a:t>
            </a:r>
            <a:endParaRPr/>
          </a:p>
        </p:txBody>
      </p:sp>
      <p:sp>
        <p:nvSpPr>
          <p:cNvPr id="950" name="Google Shape;950;p41"/>
          <p:cNvSpPr txBox="1"/>
          <p:nvPr/>
        </p:nvSpPr>
        <p:spPr>
          <a:xfrm>
            <a:off x="304800" y="9410700"/>
            <a:ext cx="166353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951" name="Google Shape;951;p4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2" name="Google Shape;952;p41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953" name="Google Shape;953;p41"/>
          <p:cNvPicPr preferRelativeResize="0"/>
          <p:nvPr/>
        </p:nvPicPr>
        <p:blipFill rotWithShape="1">
          <a:blip r:embed="rId4">
            <a:alphaModFix/>
          </a:blip>
          <a:srcRect b="15084" l="0" r="0" t="15077"/>
          <a:stretch/>
        </p:blipFill>
        <p:spPr>
          <a:xfrm>
            <a:off x="943037" y="1083125"/>
            <a:ext cx="16401915" cy="80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41"/>
          <p:cNvSpPr txBox="1"/>
          <p:nvPr/>
        </p:nvSpPr>
        <p:spPr>
          <a:xfrm>
            <a:off x="860750" y="1359655"/>
            <a:ext cx="1021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stratégie de confort d’été</a:t>
            </a:r>
            <a:endParaRPr sz="1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42"/>
          <p:cNvSpPr txBox="1"/>
          <p:nvPr/>
        </p:nvSpPr>
        <p:spPr>
          <a:xfrm>
            <a:off x="381000" y="0"/>
            <a:ext cx="100965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Points forts du projet</a:t>
            </a:r>
            <a:endParaRPr/>
          </a:p>
        </p:txBody>
      </p:sp>
      <p:sp>
        <p:nvSpPr>
          <p:cNvPr id="961" name="Google Shape;961;p42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sp>
        <p:nvSpPr>
          <p:cNvPr id="962" name="Google Shape;962;p42"/>
          <p:cNvSpPr txBox="1"/>
          <p:nvPr/>
        </p:nvSpPr>
        <p:spPr>
          <a:xfrm>
            <a:off x="4572000" y="4097550"/>
            <a:ext cx="129672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Rénovation thermique performante d’un bâtiment à l’écriture architecturale caractéristique (Jacques Ripault architecte, 1987) ;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Mobiliser des matériaux biosourcés (Volonté du MO, y compris dans la structure du marché) ;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Végétaliser et désimperméabiliser le coeur d’îlot en secteur dense;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La MOE fait remonter à la RIVP des situations de précarités traitées par le responsable technique de secteur (RTS)</a:t>
            </a:r>
            <a:endParaRPr i="1" sz="2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43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</a:t>
            </a:r>
            <a:endParaRPr/>
          </a:p>
        </p:txBody>
      </p:sp>
      <p:sp>
        <p:nvSpPr>
          <p:cNvPr id="969" name="Google Shape;969;p43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970" name="Google Shape;970;p43"/>
          <p:cNvPicPr preferRelativeResize="0"/>
          <p:nvPr/>
        </p:nvPicPr>
        <p:blipFill rotWithShape="1">
          <a:blip r:embed="rId4">
            <a:alphaModFix/>
          </a:blip>
          <a:srcRect b="0" l="24041" r="0" t="13058"/>
          <a:stretch/>
        </p:blipFill>
        <p:spPr>
          <a:xfrm>
            <a:off x="291625" y="2266275"/>
            <a:ext cx="8261202" cy="668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6976" y="7580575"/>
            <a:ext cx="3786876" cy="23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43"/>
          <p:cNvSpPr txBox="1"/>
          <p:nvPr/>
        </p:nvSpPr>
        <p:spPr>
          <a:xfrm>
            <a:off x="630875" y="8081575"/>
            <a:ext cx="3507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Prémices d’un quartier moineau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mur végétal en pleine terre et nichoirs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(en projet : contact auprès des écoles pour suivi du retour des moineaux)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973" name="Google Shape;973;p43"/>
          <p:cNvPicPr preferRelativeResize="0"/>
          <p:nvPr/>
        </p:nvPicPr>
        <p:blipFill rotWithShape="1">
          <a:blip r:embed="rId6">
            <a:alphaModFix/>
          </a:blip>
          <a:srcRect b="14699" l="53966" r="20015" t="17120"/>
          <a:stretch/>
        </p:blipFill>
        <p:spPr>
          <a:xfrm>
            <a:off x="13021125" y="1357850"/>
            <a:ext cx="4407951" cy="8167151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43"/>
          <p:cNvSpPr txBox="1"/>
          <p:nvPr/>
        </p:nvSpPr>
        <p:spPr>
          <a:xfrm>
            <a:off x="14977250" y="8081575"/>
            <a:ext cx="3185700" cy="203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Traitement différencié des toitures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toitures végétalisées majoritaires, récupération des EP sur 45m² pour l’arrosage gravitaire du mur végétal</a:t>
            </a:r>
            <a:endParaRPr sz="1800">
              <a:solidFill>
                <a:srgbClr val="7F7F7F"/>
              </a:solidFill>
            </a:endParaRPr>
          </a:p>
        </p:txBody>
      </p:sp>
      <p:pic>
        <p:nvPicPr>
          <p:cNvPr id="975" name="Google Shape;975;p43"/>
          <p:cNvPicPr preferRelativeResize="0"/>
          <p:nvPr/>
        </p:nvPicPr>
        <p:blipFill rotWithShape="1">
          <a:blip r:embed="rId7">
            <a:alphaModFix/>
          </a:blip>
          <a:srcRect b="44091" l="60981" r="16944" t="14835"/>
          <a:stretch/>
        </p:blipFill>
        <p:spPr>
          <a:xfrm>
            <a:off x="8552835" y="2561875"/>
            <a:ext cx="3657564" cy="4811776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43"/>
          <p:cNvSpPr txBox="1"/>
          <p:nvPr/>
        </p:nvSpPr>
        <p:spPr>
          <a:xfrm>
            <a:off x="9194113" y="8081575"/>
            <a:ext cx="3185700" cy="120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fr-FR" sz="1800">
                <a:solidFill>
                  <a:srgbClr val="7F7F7F"/>
                </a:solidFill>
              </a:rPr>
              <a:t>Gestion de l’isolation de volumes complexes en ITE</a:t>
            </a:r>
            <a:endParaRPr b="1"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800">
                <a:solidFill>
                  <a:srgbClr val="7F7F7F"/>
                </a:solidFill>
              </a:rPr>
              <a:t>création d’espaces de tampons thermiques</a:t>
            </a:r>
            <a:endParaRPr sz="1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6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08" name="Google Shape;208;p6"/>
          <p:cNvSpPr txBox="1"/>
          <p:nvPr/>
        </p:nvSpPr>
        <p:spPr>
          <a:xfrm>
            <a:off x="533400" y="1638300"/>
            <a:ext cx="610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09" name="Google Shape;209;p6"/>
          <p:cNvSpPr txBox="1"/>
          <p:nvPr/>
        </p:nvSpPr>
        <p:spPr>
          <a:xfrm>
            <a:off x="5295900" y="4762500"/>
            <a:ext cx="7696200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dans son environnement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(échelle grand territoire)</a:t>
            </a:r>
            <a:endParaRPr/>
          </a:p>
        </p:txBody>
      </p:sp>
      <p:sp>
        <p:nvSpPr>
          <p:cNvPr id="210" name="Google Shape;210;p6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4">
            <a:alphaModFix/>
          </a:blip>
          <a:srcRect b="27054" l="10087" r="8492" t="13183"/>
          <a:stretch/>
        </p:blipFill>
        <p:spPr>
          <a:xfrm>
            <a:off x="762000" y="2476500"/>
            <a:ext cx="1661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6"/>
          <p:cNvSpPr/>
          <p:nvPr/>
        </p:nvSpPr>
        <p:spPr>
          <a:xfrm>
            <a:off x="11148300" y="5473450"/>
            <a:ext cx="281700" cy="281700"/>
          </a:xfrm>
          <a:prstGeom prst="ellipse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 txBox="1"/>
          <p:nvPr/>
        </p:nvSpPr>
        <p:spPr>
          <a:xfrm>
            <a:off x="10374751" y="5828896"/>
            <a:ext cx="1828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</a:rPr>
              <a:t>Rue Bisson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14" name="Google Shape;214;p6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215" name="Google Shape;215;p6"/>
          <p:cNvSpPr txBox="1"/>
          <p:nvPr/>
        </p:nvSpPr>
        <p:spPr>
          <a:xfrm>
            <a:off x="18754455" y="5231950"/>
            <a:ext cx="1192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</a:t>
            </a:r>
            <a:r>
              <a:rPr b="1" i="1" lang="fr-FR" sz="2800">
                <a:solidFill>
                  <a:srgbClr val="7F7F7F"/>
                </a:solidFill>
              </a:rPr>
              <a:t>à l’échelle territoire</a:t>
            </a:r>
            <a:endParaRPr/>
          </a:p>
        </p:txBody>
      </p:sp>
      <p:pic>
        <p:nvPicPr>
          <p:cNvPr id="216" name="Google Shape;216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0" y="8670200"/>
            <a:ext cx="388700" cy="7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44"/>
          <p:cNvSpPr txBox="1"/>
          <p:nvPr/>
        </p:nvSpPr>
        <p:spPr>
          <a:xfrm>
            <a:off x="381000" y="0"/>
            <a:ext cx="76167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Radar BDF</a:t>
            </a:r>
            <a:endParaRPr/>
          </a:p>
        </p:txBody>
      </p:sp>
      <p:graphicFrame>
        <p:nvGraphicFramePr>
          <p:cNvPr id="983" name="Google Shape;983;p44"/>
          <p:cNvGraphicFramePr/>
          <p:nvPr/>
        </p:nvGraphicFramePr>
        <p:xfrm>
          <a:off x="2133600" y="2095500"/>
          <a:ext cx="13335000" cy="7772400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984" name="Google Shape;984;p44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985" name="Google Shape;98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162" y="1570374"/>
            <a:ext cx="18023674" cy="88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g29b8731826b_2_2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g29b8731826b_2_239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992" name="Google Shape;992;g29b8731826b_2_239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993" name="Google Shape;993;g29b8731826b_2_23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994" name="Google Shape;994;g29b8731826b_2_239"/>
          <p:cNvPicPr preferRelativeResize="0"/>
          <p:nvPr/>
        </p:nvPicPr>
        <p:blipFill rotWithShape="1">
          <a:blip r:embed="rId4">
            <a:alphaModFix/>
          </a:blip>
          <a:srcRect b="13483" l="6632" r="22045" t="17584"/>
          <a:stretch/>
        </p:blipFill>
        <p:spPr>
          <a:xfrm>
            <a:off x="2981738" y="1718675"/>
            <a:ext cx="12324536" cy="807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g29b8731826b_2_239"/>
          <p:cNvPicPr preferRelativeResize="0"/>
          <p:nvPr/>
        </p:nvPicPr>
        <p:blipFill rotWithShape="1">
          <a:blip r:embed="rId4">
            <a:alphaModFix/>
          </a:blip>
          <a:srcRect b="47984" l="81885" r="8647" t="41763"/>
          <a:stretch/>
        </p:blipFill>
        <p:spPr>
          <a:xfrm>
            <a:off x="12155775" y="5611450"/>
            <a:ext cx="2854246" cy="209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g29b8731826b_2_258"/>
          <p:cNvPicPr preferRelativeResize="0"/>
          <p:nvPr/>
        </p:nvPicPr>
        <p:blipFill rotWithShape="1">
          <a:blip r:embed="rId3">
            <a:alphaModFix/>
          </a:blip>
          <a:srcRect b="14186" l="8267" r="25109" t="15824"/>
          <a:stretch/>
        </p:blipFill>
        <p:spPr>
          <a:xfrm>
            <a:off x="3387588" y="1448050"/>
            <a:ext cx="11512827" cy="8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g29b8731826b_2_2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g29b8731826b_2_258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03" name="Google Shape;1003;g29b8731826b_2_258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04" name="Google Shape;1004;g29b8731826b_2_258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1005" name="Google Shape;1005;g29b8731826b_2_258"/>
          <p:cNvPicPr preferRelativeResize="0"/>
          <p:nvPr/>
        </p:nvPicPr>
        <p:blipFill rotWithShape="1">
          <a:blip r:embed="rId5">
            <a:alphaModFix/>
          </a:blip>
          <a:srcRect b="47984" l="81885" r="8647" t="41763"/>
          <a:stretch/>
        </p:blipFill>
        <p:spPr>
          <a:xfrm>
            <a:off x="14900425" y="6791725"/>
            <a:ext cx="2854246" cy="209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g29b8731826b_2_2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g29b8731826b_2_275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12" name="Google Shape;1012;g29b8731826b_2_275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13" name="Google Shape;1013;g29b8731826b_2_275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1014" name="Google Shape;1014;g29b8731826b_2_275"/>
          <p:cNvPicPr preferRelativeResize="0"/>
          <p:nvPr/>
        </p:nvPicPr>
        <p:blipFill rotWithShape="1">
          <a:blip r:embed="rId4">
            <a:alphaModFix/>
          </a:blip>
          <a:srcRect b="17918" l="7666" r="24245" t="21851"/>
          <a:stretch/>
        </p:blipFill>
        <p:spPr>
          <a:xfrm>
            <a:off x="3261238" y="1681400"/>
            <a:ext cx="11765519" cy="735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g29b8731826b_2_275"/>
          <p:cNvPicPr preferRelativeResize="0"/>
          <p:nvPr/>
        </p:nvPicPr>
        <p:blipFill rotWithShape="1">
          <a:blip r:embed="rId5">
            <a:alphaModFix/>
          </a:blip>
          <a:srcRect b="52056" l="81885" r="8647" t="41763"/>
          <a:stretch/>
        </p:blipFill>
        <p:spPr>
          <a:xfrm>
            <a:off x="12172500" y="2650425"/>
            <a:ext cx="2854252" cy="1263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g29b8731826b_2_2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g29b8731826b_2_291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22" name="Google Shape;1022;g29b8731826b_2_291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23" name="Google Shape;1023;g29b8731826b_2_291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1024" name="Google Shape;1024;g29b8731826b_2_291"/>
          <p:cNvPicPr preferRelativeResize="0"/>
          <p:nvPr/>
        </p:nvPicPr>
        <p:blipFill rotWithShape="1">
          <a:blip r:embed="rId4">
            <a:alphaModFix/>
          </a:blip>
          <a:srcRect b="30819" l="10469" r="24582" t="29366"/>
          <a:stretch/>
        </p:blipFill>
        <p:spPr>
          <a:xfrm>
            <a:off x="3532537" y="2456826"/>
            <a:ext cx="11222927" cy="486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g29b8731826b_2_291"/>
          <p:cNvPicPr preferRelativeResize="0"/>
          <p:nvPr/>
        </p:nvPicPr>
        <p:blipFill rotWithShape="1">
          <a:blip r:embed="rId5">
            <a:alphaModFix/>
          </a:blip>
          <a:srcRect b="47984" l="81885" r="8647" t="41763"/>
          <a:stretch/>
        </p:blipFill>
        <p:spPr>
          <a:xfrm>
            <a:off x="11901225" y="7320750"/>
            <a:ext cx="2854246" cy="209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g29b8731826b_2_307"/>
          <p:cNvPicPr preferRelativeResize="0"/>
          <p:nvPr/>
        </p:nvPicPr>
        <p:blipFill rotWithShape="1">
          <a:blip r:embed="rId3">
            <a:alphaModFix/>
          </a:blip>
          <a:srcRect b="36261" l="15564" r="31368" t="24956"/>
          <a:stretch/>
        </p:blipFill>
        <p:spPr>
          <a:xfrm>
            <a:off x="4572000" y="1775551"/>
            <a:ext cx="9628201" cy="49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g29b8731826b_2_3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g29b8731826b_2_307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33" name="Google Shape;1033;g29b8731826b_2_307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34" name="Google Shape;1034;g29b8731826b_2_307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1035" name="Google Shape;1035;g29b8731826b_2_307"/>
          <p:cNvPicPr preferRelativeResize="0"/>
          <p:nvPr/>
        </p:nvPicPr>
        <p:blipFill rotWithShape="1">
          <a:blip r:embed="rId3">
            <a:alphaModFix/>
          </a:blip>
          <a:srcRect b="10963" l="15564" r="61017" t="67606"/>
          <a:stretch/>
        </p:blipFill>
        <p:spPr>
          <a:xfrm>
            <a:off x="4953000" y="6870476"/>
            <a:ext cx="3399178" cy="220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g29b8731826b_2_307"/>
          <p:cNvPicPr preferRelativeResize="0"/>
          <p:nvPr/>
        </p:nvPicPr>
        <p:blipFill rotWithShape="1">
          <a:blip r:embed="rId5">
            <a:alphaModFix/>
          </a:blip>
          <a:srcRect b="5624" l="9407" r="64553" t="89039"/>
          <a:stretch/>
        </p:blipFill>
        <p:spPr>
          <a:xfrm>
            <a:off x="9708025" y="9160574"/>
            <a:ext cx="4724398" cy="69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g29b8731826b_2_307"/>
          <p:cNvPicPr preferRelativeResize="0"/>
          <p:nvPr/>
        </p:nvPicPr>
        <p:blipFill rotWithShape="1">
          <a:blip r:embed="rId3">
            <a:alphaModFix/>
          </a:blip>
          <a:srcRect b="10963" l="44863" r="31718" t="67606"/>
          <a:stretch/>
        </p:blipFill>
        <p:spPr>
          <a:xfrm>
            <a:off x="10418675" y="6870476"/>
            <a:ext cx="3399178" cy="220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g29b8731826b_2_315"/>
          <p:cNvPicPr preferRelativeResize="0"/>
          <p:nvPr/>
        </p:nvPicPr>
        <p:blipFill rotWithShape="1">
          <a:blip r:embed="rId3">
            <a:alphaModFix/>
          </a:blip>
          <a:srcRect b="37131" l="7523" r="22688" t="22495"/>
          <a:stretch/>
        </p:blipFill>
        <p:spPr>
          <a:xfrm>
            <a:off x="3264050" y="1890850"/>
            <a:ext cx="12662052" cy="52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g29b8731826b_2_3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g29b8731826b_2_315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45" name="Google Shape;1045;g29b8731826b_2_315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46" name="Google Shape;1046;g29b8731826b_2_315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1047" name="Google Shape;1047;g29b8731826b_2_315"/>
          <p:cNvPicPr preferRelativeResize="0"/>
          <p:nvPr/>
        </p:nvPicPr>
        <p:blipFill rotWithShape="1">
          <a:blip r:embed="rId3">
            <a:alphaModFix/>
          </a:blip>
          <a:srcRect b="13686" l="7523" r="69917" t="68174"/>
          <a:stretch/>
        </p:blipFill>
        <p:spPr>
          <a:xfrm>
            <a:off x="3698900" y="7247250"/>
            <a:ext cx="2865075" cy="16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g29b8731826b_2_315"/>
          <p:cNvPicPr preferRelativeResize="0"/>
          <p:nvPr/>
        </p:nvPicPr>
        <p:blipFill rotWithShape="1">
          <a:blip r:embed="rId3">
            <a:alphaModFix/>
          </a:blip>
          <a:srcRect b="5624" l="9407" r="64553" t="89039"/>
          <a:stretch/>
        </p:blipFill>
        <p:spPr>
          <a:xfrm>
            <a:off x="9708025" y="9160574"/>
            <a:ext cx="4724398" cy="69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g29b8731826b_2_315"/>
          <p:cNvPicPr preferRelativeResize="0"/>
          <p:nvPr/>
        </p:nvPicPr>
        <p:blipFill rotWithShape="1">
          <a:blip r:embed="rId3">
            <a:alphaModFix/>
          </a:blip>
          <a:srcRect b="13686" l="34100" r="43340" t="68174"/>
          <a:stretch/>
        </p:blipFill>
        <p:spPr>
          <a:xfrm>
            <a:off x="8419975" y="7247250"/>
            <a:ext cx="2865075" cy="16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g29b8731826b_2_315"/>
          <p:cNvPicPr preferRelativeResize="0"/>
          <p:nvPr/>
        </p:nvPicPr>
        <p:blipFill rotWithShape="1">
          <a:blip r:embed="rId3">
            <a:alphaModFix/>
          </a:blip>
          <a:srcRect b="13686" l="56366" r="22470" t="68174"/>
          <a:stretch/>
        </p:blipFill>
        <p:spPr>
          <a:xfrm>
            <a:off x="12407350" y="7247250"/>
            <a:ext cx="2687698" cy="165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g29b8731826b_2_2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g29b8731826b_2_299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57" name="Google Shape;1057;g29b8731826b_2_299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58" name="Google Shape;1058;g29b8731826b_2_299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1059" name="Google Shape;1059;g29b8731826b_2_299"/>
          <p:cNvPicPr preferRelativeResize="0"/>
          <p:nvPr/>
        </p:nvPicPr>
        <p:blipFill rotWithShape="1">
          <a:blip r:embed="rId4">
            <a:alphaModFix/>
          </a:blip>
          <a:srcRect b="35057" l="27552" r="43568" t="32281"/>
          <a:stretch/>
        </p:blipFill>
        <p:spPr>
          <a:xfrm>
            <a:off x="6812447" y="2532050"/>
            <a:ext cx="4990275" cy="395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g29b8731826b_2_299"/>
          <p:cNvPicPr preferRelativeResize="0"/>
          <p:nvPr/>
        </p:nvPicPr>
        <p:blipFill rotWithShape="1">
          <a:blip r:embed="rId4">
            <a:alphaModFix/>
          </a:blip>
          <a:srcRect b="5184" l="27552" r="40686" t="88066"/>
          <a:stretch/>
        </p:blipFill>
        <p:spPr>
          <a:xfrm>
            <a:off x="6314325" y="8763000"/>
            <a:ext cx="5488399" cy="81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g29b8731826b_2_299"/>
          <p:cNvPicPr preferRelativeResize="0"/>
          <p:nvPr/>
        </p:nvPicPr>
        <p:blipFill rotWithShape="1">
          <a:blip r:embed="rId4">
            <a:alphaModFix/>
          </a:blip>
          <a:srcRect b="13508" l="27552" r="40686" t="65128"/>
          <a:stretch/>
        </p:blipFill>
        <p:spPr>
          <a:xfrm>
            <a:off x="7112225" y="6482838"/>
            <a:ext cx="4390717" cy="2067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g29b8731826b_2_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g29b8731826b_2_283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68" name="Google Shape;1068;g29b8731826b_2_283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69" name="Google Shape;1069;g29b8731826b_2_283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1070" name="Google Shape;1070;g29b8731826b_2_283"/>
          <p:cNvPicPr preferRelativeResize="0"/>
          <p:nvPr/>
        </p:nvPicPr>
        <p:blipFill rotWithShape="1">
          <a:blip r:embed="rId4">
            <a:alphaModFix/>
          </a:blip>
          <a:srcRect b="11090" l="11823" r="26912" t="27639"/>
          <a:stretch/>
        </p:blipFill>
        <p:spPr>
          <a:xfrm>
            <a:off x="3959900" y="1866450"/>
            <a:ext cx="10586798" cy="74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g29b8731826b_2_2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g29b8731826b_2_267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77" name="Google Shape;1077;g29b8731826b_2_267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78" name="Google Shape;1078;g29b8731826b_2_267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  <p:pic>
        <p:nvPicPr>
          <p:cNvPr id="1079" name="Google Shape;1079;g29b8731826b_2_267"/>
          <p:cNvPicPr preferRelativeResize="0"/>
          <p:nvPr/>
        </p:nvPicPr>
        <p:blipFill rotWithShape="1">
          <a:blip r:embed="rId4">
            <a:alphaModFix/>
          </a:blip>
          <a:srcRect b="27867" l="7519" r="27095" t="22341"/>
          <a:stretch/>
        </p:blipFill>
        <p:spPr>
          <a:xfrm>
            <a:off x="3494575" y="1895100"/>
            <a:ext cx="11298852" cy="608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g29b8731826b_2_267"/>
          <p:cNvPicPr preferRelativeResize="0"/>
          <p:nvPr/>
        </p:nvPicPr>
        <p:blipFill rotWithShape="1">
          <a:blip r:embed="rId4">
            <a:alphaModFix/>
          </a:blip>
          <a:srcRect b="5889" l="7519" r="27095" t="81556"/>
          <a:stretch/>
        </p:blipFill>
        <p:spPr>
          <a:xfrm>
            <a:off x="3494575" y="8196876"/>
            <a:ext cx="11298852" cy="153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24" name="Google Shape;224;p7"/>
          <p:cNvSpPr txBox="1"/>
          <p:nvPr/>
        </p:nvSpPr>
        <p:spPr>
          <a:xfrm>
            <a:off x="533400" y="1638300"/>
            <a:ext cx="663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25" name="Google Shape;225;p7"/>
          <p:cNvSpPr txBox="1"/>
          <p:nvPr/>
        </p:nvSpPr>
        <p:spPr>
          <a:xfrm>
            <a:off x="19132055" y="4762500"/>
            <a:ext cx="1192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dans son environnement</a:t>
            </a:r>
            <a:endParaRPr/>
          </a:p>
        </p:txBody>
      </p:sp>
      <p:sp>
        <p:nvSpPr>
          <p:cNvPr id="226" name="Google Shape;226;p7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227" name="Google Shape;227;p7"/>
          <p:cNvPicPr preferRelativeResize="0"/>
          <p:nvPr/>
        </p:nvPicPr>
        <p:blipFill rotWithShape="1">
          <a:blip r:embed="rId4">
            <a:alphaModFix/>
          </a:blip>
          <a:srcRect b="12744" l="1057" r="6971" t="19751"/>
          <a:stretch/>
        </p:blipFill>
        <p:spPr>
          <a:xfrm>
            <a:off x="762000" y="2476500"/>
            <a:ext cx="1661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/>
          <p:nvPr/>
        </p:nvSpPr>
        <p:spPr>
          <a:xfrm>
            <a:off x="8651875" y="5069650"/>
            <a:ext cx="617750" cy="814450"/>
          </a:xfrm>
          <a:custGeom>
            <a:rect b="b" l="l" r="r" t="t"/>
            <a:pathLst>
              <a:path extrusionOk="0" h="32578" w="24710">
                <a:moveTo>
                  <a:pt x="16979" y="32578"/>
                </a:moveTo>
                <a:lnTo>
                  <a:pt x="0" y="0"/>
                </a:lnTo>
                <a:lnTo>
                  <a:pt x="9525" y="690"/>
                </a:lnTo>
                <a:lnTo>
                  <a:pt x="24710" y="28575"/>
                </a:lnTo>
                <a:close/>
              </a:path>
            </a:pathLst>
          </a:custGeom>
          <a:noFill/>
          <a:ln cap="flat" cmpd="sng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Google Shape;229;p7"/>
          <p:cNvSpPr txBox="1"/>
          <p:nvPr/>
        </p:nvSpPr>
        <p:spPr>
          <a:xfrm>
            <a:off x="5245926" y="4495400"/>
            <a:ext cx="704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</a:rPr>
              <a:t>23 </a:t>
            </a:r>
            <a:r>
              <a:rPr b="1" lang="fr-FR" sz="2400">
                <a:solidFill>
                  <a:schemeClr val="lt1"/>
                </a:solidFill>
              </a:rPr>
              <a:t>Rue Bisson, 75020 Paris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230" name="Google Shape;230;p7"/>
          <p:cNvSpPr txBox="1"/>
          <p:nvPr/>
        </p:nvSpPr>
        <p:spPr>
          <a:xfrm>
            <a:off x="19132050" y="4762500"/>
            <a:ext cx="7924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fr-FR" sz="2800">
                <a:solidFill>
                  <a:srgbClr val="7F7F7F"/>
                </a:solidFill>
              </a:rPr>
              <a:t>Avec points d’intérêt mentionnés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231" name="Google Shape;231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0" y="8670200"/>
            <a:ext cx="388700" cy="7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Google Shape;1085;p45"/>
          <p:cNvPicPr preferRelativeResize="0"/>
          <p:nvPr/>
        </p:nvPicPr>
        <p:blipFill rotWithShape="1">
          <a:blip r:embed="rId3">
            <a:alphaModFix/>
          </a:blip>
          <a:srcRect b="12658" l="13558" r="27773" t="14129"/>
          <a:stretch/>
        </p:blipFill>
        <p:spPr>
          <a:xfrm>
            <a:off x="4737075" y="1083125"/>
            <a:ext cx="10137902" cy="894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45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1088" name="Google Shape;1088;p45"/>
          <p:cNvSpPr txBox="1"/>
          <p:nvPr/>
        </p:nvSpPr>
        <p:spPr>
          <a:xfrm>
            <a:off x="18446197" y="4235559"/>
            <a:ext cx="9183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1089" name="Google Shape;1089;p45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Paris (Île-de-France) - Conception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8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38" name="Google Shape;238;p8"/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39" name="Google Shape;239;p8"/>
          <p:cNvSpPr txBox="1"/>
          <p:nvPr/>
        </p:nvSpPr>
        <p:spPr>
          <a:xfrm>
            <a:off x="19132050" y="4762500"/>
            <a:ext cx="79248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(plan délimitant la parcelle et implantation du bâtiment pré-existant. Ajouter vue piéton en cas de réhabilitation)</a:t>
            </a:r>
            <a:endParaRPr/>
          </a:p>
        </p:txBody>
      </p:sp>
      <p:pic>
        <p:nvPicPr>
          <p:cNvPr id="240" name="Google Shape;240;p8"/>
          <p:cNvPicPr preferRelativeResize="0"/>
          <p:nvPr/>
        </p:nvPicPr>
        <p:blipFill rotWithShape="1">
          <a:blip r:embed="rId4">
            <a:alphaModFix/>
          </a:blip>
          <a:srcRect b="14088" l="30031" r="27532" t="17319"/>
          <a:stretch/>
        </p:blipFill>
        <p:spPr>
          <a:xfrm>
            <a:off x="692300" y="2476500"/>
            <a:ext cx="7542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sp>
        <p:nvSpPr>
          <p:cNvPr id="242" name="Google Shape;242;p8"/>
          <p:cNvSpPr txBox="1"/>
          <p:nvPr/>
        </p:nvSpPr>
        <p:spPr>
          <a:xfrm>
            <a:off x="18617175" y="4612225"/>
            <a:ext cx="1148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Illustration(s) de la parcelle dans son environnement</a:t>
            </a:r>
            <a:endParaRPr/>
          </a:p>
        </p:txBody>
      </p:sp>
      <p:pic>
        <p:nvPicPr>
          <p:cNvPr id="243" name="Google Shape;24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18899" y="2472000"/>
            <a:ext cx="4493848" cy="599177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8"/>
          <p:cNvSpPr/>
          <p:nvPr/>
        </p:nvSpPr>
        <p:spPr>
          <a:xfrm>
            <a:off x="3019575" y="4483500"/>
            <a:ext cx="1731430" cy="2286568"/>
          </a:xfrm>
          <a:custGeom>
            <a:rect b="b" l="l" r="r" t="t"/>
            <a:pathLst>
              <a:path extrusionOk="0" h="32578" w="24710">
                <a:moveTo>
                  <a:pt x="16979" y="32578"/>
                </a:moveTo>
                <a:lnTo>
                  <a:pt x="0" y="0"/>
                </a:lnTo>
                <a:lnTo>
                  <a:pt x="9525" y="690"/>
                </a:lnTo>
                <a:lnTo>
                  <a:pt x="24710" y="28575"/>
                </a:lnTo>
                <a:close/>
              </a:path>
            </a:pathLst>
          </a:cu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45" name="Google Shape;245;p8"/>
          <p:cNvGrpSpPr/>
          <p:nvPr/>
        </p:nvGrpSpPr>
        <p:grpSpPr>
          <a:xfrm rot="-495750">
            <a:off x="4977233" y="6184089"/>
            <a:ext cx="1063150" cy="969762"/>
            <a:chOff x="5964125" y="6340800"/>
            <a:chExt cx="1367803" cy="1185839"/>
          </a:xfrm>
        </p:grpSpPr>
        <p:sp>
          <p:nvSpPr>
            <p:cNvPr id="246" name="Google Shape;246;p8"/>
            <p:cNvSpPr/>
            <p:nvPr/>
          </p:nvSpPr>
          <p:spPr>
            <a:xfrm>
              <a:off x="5964125" y="6340800"/>
              <a:ext cx="1040425" cy="766325"/>
            </a:xfrm>
            <a:custGeom>
              <a:rect b="b" l="l" r="r" t="t"/>
              <a:pathLst>
                <a:path extrusionOk="0" h="30653" w="41617">
                  <a:moveTo>
                    <a:pt x="0" y="30653"/>
                  </a:moveTo>
                  <a:lnTo>
                    <a:pt x="41617" y="30653"/>
                  </a:lnTo>
                  <a:lnTo>
                    <a:pt x="13042" y="0"/>
                  </a:lnTo>
                </a:path>
              </a:pathLst>
            </a:cu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7" name="Google Shape;247;p8"/>
            <p:cNvSpPr/>
            <p:nvPr/>
          </p:nvSpPr>
          <p:spPr>
            <a:xfrm rot="-6135390">
              <a:off x="6340263" y="6528991"/>
              <a:ext cx="883231" cy="933896"/>
            </a:xfrm>
            <a:prstGeom prst="arc">
              <a:avLst>
                <a:gd fmla="val 16200000" name="adj1"/>
                <a:gd fmla="val 20489137" name="adj2"/>
              </a:avLst>
            </a:prstGeom>
            <a:noFill/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8"/>
          <p:cNvSpPr txBox="1"/>
          <p:nvPr/>
        </p:nvSpPr>
        <p:spPr>
          <a:xfrm rot="-1821199">
            <a:off x="1406096" y="7865963"/>
            <a:ext cx="2119997" cy="369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</a:rPr>
              <a:t>Rue Bisson</a:t>
            </a:r>
            <a:endParaRPr sz="1800">
              <a:solidFill>
                <a:schemeClr val="lt1"/>
              </a:solidFill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 rot="3158500">
            <a:off x="3598192" y="5424250"/>
            <a:ext cx="747696" cy="682072"/>
            <a:chOff x="5964125" y="6340800"/>
            <a:chExt cx="1367803" cy="1185839"/>
          </a:xfrm>
        </p:grpSpPr>
        <p:sp>
          <p:nvSpPr>
            <p:cNvPr id="250" name="Google Shape;250;p8"/>
            <p:cNvSpPr/>
            <p:nvPr/>
          </p:nvSpPr>
          <p:spPr>
            <a:xfrm>
              <a:off x="5964125" y="6340800"/>
              <a:ext cx="1040425" cy="766325"/>
            </a:xfrm>
            <a:custGeom>
              <a:rect b="b" l="l" r="r" t="t"/>
              <a:pathLst>
                <a:path extrusionOk="0" h="30653" w="41617">
                  <a:moveTo>
                    <a:pt x="0" y="30653"/>
                  </a:moveTo>
                  <a:lnTo>
                    <a:pt x="41617" y="30653"/>
                  </a:lnTo>
                  <a:lnTo>
                    <a:pt x="13042" y="0"/>
                  </a:lnTo>
                </a:path>
              </a:pathLst>
            </a:cu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1" name="Google Shape;251;p8"/>
            <p:cNvSpPr/>
            <p:nvPr/>
          </p:nvSpPr>
          <p:spPr>
            <a:xfrm rot="-6135390">
              <a:off x="6340263" y="6528991"/>
              <a:ext cx="883231" cy="933896"/>
            </a:xfrm>
            <a:prstGeom prst="arc">
              <a:avLst>
                <a:gd fmla="val 16200000" name="adj1"/>
                <a:gd fmla="val 20489137" name="adj2"/>
              </a:avLst>
            </a:prstGeom>
            <a:noFill/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8"/>
          <p:cNvSpPr txBox="1"/>
          <p:nvPr/>
        </p:nvSpPr>
        <p:spPr>
          <a:xfrm rot="-1820748">
            <a:off x="4914141" y="5961683"/>
            <a:ext cx="2270705" cy="4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accent3"/>
                </a:solidFill>
              </a:rPr>
              <a:t>vue 1</a:t>
            </a:r>
            <a:endParaRPr b="1" sz="2400">
              <a:solidFill>
                <a:schemeClr val="accent3"/>
              </a:solidFill>
            </a:endParaRPr>
          </a:p>
        </p:txBody>
      </p:sp>
      <p:sp>
        <p:nvSpPr>
          <p:cNvPr id="253" name="Google Shape;253;p8"/>
          <p:cNvSpPr txBox="1"/>
          <p:nvPr/>
        </p:nvSpPr>
        <p:spPr>
          <a:xfrm rot="-1820748">
            <a:off x="1610141" y="6286408"/>
            <a:ext cx="2270705" cy="4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accent3"/>
                </a:solidFill>
              </a:rPr>
              <a:t>vue 2</a:t>
            </a:r>
            <a:endParaRPr b="1" sz="2400">
              <a:solidFill>
                <a:schemeClr val="accent3"/>
              </a:solidFill>
            </a:endParaRPr>
          </a:p>
        </p:txBody>
      </p:sp>
      <p:sp>
        <p:nvSpPr>
          <p:cNvPr id="254" name="Google Shape;254;p8"/>
          <p:cNvSpPr txBox="1"/>
          <p:nvPr/>
        </p:nvSpPr>
        <p:spPr>
          <a:xfrm rot="1036">
            <a:off x="8518907" y="8464374"/>
            <a:ext cx="398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Vue 1 : façade sur rue (Bât.A)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255" name="Google Shape;25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47825" y="2488300"/>
            <a:ext cx="4493848" cy="599181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8"/>
          <p:cNvSpPr txBox="1"/>
          <p:nvPr/>
        </p:nvSpPr>
        <p:spPr>
          <a:xfrm rot="1036">
            <a:off x="13296582" y="8464374"/>
            <a:ext cx="398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Vue 2 : façade sur cour (Bât. B)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57" name="Google Shape;257;p8"/>
          <p:cNvSpPr txBox="1"/>
          <p:nvPr/>
        </p:nvSpPr>
        <p:spPr>
          <a:xfrm rot="3973908">
            <a:off x="4989552" y="3657569"/>
            <a:ext cx="2119903" cy="369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</a:rPr>
              <a:t>Rue de Tourtille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258" name="Google Shape;258;p8"/>
          <p:cNvCxnSpPr/>
          <p:nvPr/>
        </p:nvCxnSpPr>
        <p:spPr>
          <a:xfrm flipH="1" rot="-5400000">
            <a:off x="2992375" y="4467475"/>
            <a:ext cx="809100" cy="809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8"/>
          <p:cNvCxnSpPr/>
          <p:nvPr/>
        </p:nvCxnSpPr>
        <p:spPr>
          <a:xfrm>
            <a:off x="2495050" y="3329525"/>
            <a:ext cx="505800" cy="11379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8"/>
          <p:cNvCxnSpPr/>
          <p:nvPr/>
        </p:nvCxnSpPr>
        <p:spPr>
          <a:xfrm flipH="1">
            <a:off x="2534750" y="3152525"/>
            <a:ext cx="421500" cy="1770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8"/>
          <p:cNvCxnSpPr/>
          <p:nvPr/>
        </p:nvCxnSpPr>
        <p:spPr>
          <a:xfrm>
            <a:off x="3009225" y="3203100"/>
            <a:ext cx="649200" cy="12981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62" name="Google Shape;262;p8"/>
          <p:cNvSpPr txBox="1"/>
          <p:nvPr/>
        </p:nvSpPr>
        <p:spPr>
          <a:xfrm rot="-1366173">
            <a:off x="876458" y="3101842"/>
            <a:ext cx="2120015" cy="3695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</a:rPr>
              <a:t>Rue Ramponeau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63" name="Google Shape;263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9777" y="8589160"/>
            <a:ext cx="421500" cy="802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29e5d895396_1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29e5d895396_1_5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71" name="Google Shape;271;g29e5d895396_1_5"/>
          <p:cNvSpPr txBox="1"/>
          <p:nvPr/>
        </p:nvSpPr>
        <p:spPr>
          <a:xfrm>
            <a:off x="533400" y="1638300"/>
            <a:ext cx="426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72" name="Google Shape;272;g29e5d895396_1_5"/>
          <p:cNvSpPr txBox="1"/>
          <p:nvPr>
            <p:ph type="title"/>
          </p:nvPr>
        </p:nvSpPr>
        <p:spPr>
          <a:xfrm>
            <a:off x="5979300" y="549725"/>
            <a:ext cx="994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Plan Climat rue Bisson – Paris (Île-de-France) - Conception</a:t>
            </a:r>
            <a:endParaRPr/>
          </a:p>
        </p:txBody>
      </p:sp>
      <p:pic>
        <p:nvPicPr>
          <p:cNvPr id="273" name="Google Shape;273;g29e5d895396_1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37200"/>
            <a:ext cx="8839200" cy="70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9e5d895396_1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0" y="1333500"/>
            <a:ext cx="8991601" cy="669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9e5d895396_1_5"/>
          <p:cNvSpPr txBox="1"/>
          <p:nvPr/>
        </p:nvSpPr>
        <p:spPr>
          <a:xfrm rot="1036">
            <a:off x="9144007" y="9164224"/>
            <a:ext cx="398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Vue depuis le sud : côté rue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76" name="Google Shape;276;g29e5d895396_1_5"/>
          <p:cNvSpPr txBox="1"/>
          <p:nvPr/>
        </p:nvSpPr>
        <p:spPr>
          <a:xfrm rot="1036">
            <a:off x="14152807" y="8177524"/>
            <a:ext cx="398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Vue depuis le nord : coeur d’îlot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77" name="Google Shape;277;g29e5d895396_1_5"/>
          <p:cNvSpPr txBox="1"/>
          <p:nvPr/>
        </p:nvSpPr>
        <p:spPr>
          <a:xfrm rot="-1657219">
            <a:off x="2068329" y="7958328"/>
            <a:ext cx="2119884" cy="369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</a:rPr>
              <a:t>Rue Bisson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EME EKOPOLI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