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y="10287000" cx="18288000"/>
  <p:notesSz cx="6858000" cy="9144000"/>
  <p:embeddedFontLst>
    <p:embeddedFont>
      <p:font typeface="Lato"/>
      <p:regular r:id="rId56"/>
      <p:bold r:id="rId57"/>
      <p:italic r:id="rId58"/>
      <p:boldItalic r:id="rId59"/>
    </p:embeddedFont>
    <p:embeddedFont>
      <p:font typeface="Stardos Stencil"/>
      <p:regular r:id="rId60"/>
      <p:bold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62" roundtripDataSignature="AMtx7mg+HaMLgH3nzrMKDQ08PaeqhGc6e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Benoit Roulin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F81668A-37EF-44C4-A8F4-27620EE1BA6B}">
  <a:tblStyle styleId="{7F81668A-37EF-44C4-A8F4-27620EE1BA6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commentAuthors" Target="commentAuthors.xml"/><Relationship Id="rId6" Type="http://schemas.openxmlformats.org/officeDocument/2006/relationships/slideMaster" Target="slideMasters/slideMaster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customschemas.google.com/relationships/presentationmetadata" Target="metadata"/><Relationship Id="rId61" Type="http://schemas.openxmlformats.org/officeDocument/2006/relationships/font" Target="fonts/StardosStencil-bold.fnt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font" Target="fonts/StardosStencil-regular.fntdata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font" Target="fonts/Lato-bold.fntdata"/><Relationship Id="rId12" Type="http://schemas.openxmlformats.org/officeDocument/2006/relationships/slide" Target="slides/slide5.xml"/><Relationship Id="rId56" Type="http://schemas.openxmlformats.org/officeDocument/2006/relationships/font" Target="fonts/Lato-regular.fntdata"/><Relationship Id="rId15" Type="http://schemas.openxmlformats.org/officeDocument/2006/relationships/slide" Target="slides/slide8.xml"/><Relationship Id="rId59" Type="http://schemas.openxmlformats.org/officeDocument/2006/relationships/font" Target="fonts/Lato-boldItalic.fntdata"/><Relationship Id="rId14" Type="http://schemas.openxmlformats.org/officeDocument/2006/relationships/slide" Target="slides/slide7.xml"/><Relationship Id="rId58" Type="http://schemas.openxmlformats.org/officeDocument/2006/relationships/font" Target="fonts/Lato-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6-19T09:51:37.489">
    <p:pos x="10" y="10"/>
    <p:text>Explication mode constructif, ou est le bois, quid de la limitation du béton, etc...</p:text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A0a9UrgM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" name="Google Shape;355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57c2559054_0_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257c2559054_0_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257c2559054_0_8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2" name="Google Shape;39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" name="Google Shape;421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2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6" name="Google Shape;45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2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4" name="Google Shape;50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3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7" name="Google Shape;557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586a9c4f59_3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586a9c4f59_3_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7" name="Google Shape;667;g2586a9c4f59_3_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2586a9c4f59_3_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2586a9c4f59_3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4" name="Google Shape;674;g2586a9c4f59_3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2586a9c4f59_3_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2586a9c4f59_3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g2586a9c4f59_3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2586a9c4f59_3_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2586a9c4f59_3_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8" name="Google Shape;688;g2586a9c4f59_3_4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2586a9c4f59_3_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2586a9c4f59_3_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g2586a9c4f59_3_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2586a9c4f59_3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2586a9c4f59_3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g2586a9c4f59_3_5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586a9c4f59_3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2586a9c4f59_3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9" name="Google Shape;709;g2586a9c4f59_3_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586a9c4f59_3_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2586a9c4f59_3_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g2586a9c4f59_3_6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586a9c4f59_3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2586a9c4f59_3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3" name="Google Shape;723;g2586a9c4f59_3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586a9c4f59_3_7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2586a9c4f59_3_7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g2586a9c4f59_3_7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586a9c4f59_3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586a9c4f59_3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g2586a9c4f59_3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586a9c4f59_3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" name="Google Shape;743;g2586a9c4f59_3_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4" name="Google Shape;744;g2586a9c4f59_3_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5">
  <p:cSld name="Style 5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3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" name="Google Shape;17;p43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3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43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Ekopolis">
  <p:cSld name="Agenda Ekopoli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2"/>
          <p:cNvSpPr txBox="1"/>
          <p:nvPr/>
        </p:nvSpPr>
        <p:spPr>
          <a:xfrm>
            <a:off x="1028700" y="768283"/>
            <a:ext cx="5160960" cy="24352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2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800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L'agenda</a:t>
            </a:r>
            <a:endParaRPr/>
          </a:p>
          <a:p>
            <a:pPr indent="0" lvl="0" marL="0" marR="0" rtl="0" algn="l">
              <a:lnSpc>
                <a:spcPct val="106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800">
                <a:solidFill>
                  <a:srgbClr val="1A1B18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Ekopolis</a:t>
            </a:r>
            <a:endParaRPr/>
          </a:p>
        </p:txBody>
      </p:sp>
      <p:sp>
        <p:nvSpPr>
          <p:cNvPr id="80" name="Google Shape;80;p52"/>
          <p:cNvSpPr/>
          <p:nvPr/>
        </p:nvSpPr>
        <p:spPr>
          <a:xfrm rot="10800000">
            <a:off x="15906198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52"/>
          <p:cNvSpPr/>
          <p:nvPr/>
        </p:nvSpPr>
        <p:spPr>
          <a:xfrm>
            <a:off x="9305655" y="6289600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2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52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541870" y="1249492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52"/>
          <p:cNvSpPr/>
          <p:nvPr/>
        </p:nvSpPr>
        <p:spPr>
          <a:xfrm>
            <a:off x="9305655" y="2166202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52"/>
          <p:cNvSpPr/>
          <p:nvPr/>
        </p:nvSpPr>
        <p:spPr>
          <a:xfrm>
            <a:off x="1028700" y="4615524"/>
            <a:ext cx="4692562" cy="29774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52"/>
          <p:cNvSpPr txBox="1"/>
          <p:nvPr/>
        </p:nvSpPr>
        <p:spPr>
          <a:xfrm>
            <a:off x="914400" y="9029700"/>
            <a:ext cx="10306048" cy="1261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Retrouvez tous nos événements sur </a:t>
            </a:r>
            <a:r>
              <a:rPr lang="fr-FR" sz="4000">
                <a:solidFill>
                  <a:srgbClr val="C2DF1A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www.ekopolis.fr ! </a:t>
            </a:r>
            <a:endParaRPr sz="3600">
              <a:solidFill>
                <a:srgbClr val="C2DF1A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52"/>
          <p:cNvSpPr txBox="1"/>
          <p:nvPr>
            <p:ph type="title"/>
          </p:nvPr>
        </p:nvSpPr>
        <p:spPr>
          <a:xfrm>
            <a:off x="1028700" y="3695700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2"/>
          <p:cNvSpPr txBox="1"/>
          <p:nvPr/>
        </p:nvSpPr>
        <p:spPr>
          <a:xfrm>
            <a:off x="8999084" y="1396133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89" name="Google Shape;89;p52"/>
          <p:cNvSpPr txBox="1"/>
          <p:nvPr/>
        </p:nvSpPr>
        <p:spPr>
          <a:xfrm>
            <a:off x="9144000" y="5497367"/>
            <a:ext cx="5953124" cy="619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90" name="Google Shape;90;p52"/>
          <p:cNvSpPr txBox="1"/>
          <p:nvPr>
            <p:ph idx="1" type="body"/>
          </p:nvPr>
        </p:nvSpPr>
        <p:spPr>
          <a:xfrm>
            <a:off x="1028181" y="4982147"/>
            <a:ext cx="65151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52"/>
          <p:cNvSpPr txBox="1"/>
          <p:nvPr>
            <p:ph idx="2" type="body"/>
          </p:nvPr>
        </p:nvSpPr>
        <p:spPr>
          <a:xfrm>
            <a:off x="9328659" y="2584299"/>
            <a:ext cx="6010275" cy="25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52"/>
          <p:cNvSpPr txBox="1"/>
          <p:nvPr>
            <p:ph idx="3" type="body"/>
          </p:nvPr>
        </p:nvSpPr>
        <p:spPr>
          <a:xfrm>
            <a:off x="9305655" y="6715459"/>
            <a:ext cx="6010275" cy="2221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5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5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7" name="Google Shape;97;p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5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5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5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5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Disposition personnalisée">
  <p:cSld name="2_Disposition personnalisée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5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5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5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4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de garde">
  <p:cSld name="Page de gard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26;p45"/>
          <p:cNvGrpSpPr/>
          <p:nvPr/>
        </p:nvGrpSpPr>
        <p:grpSpPr>
          <a:xfrm>
            <a:off x="1008484" y="2400300"/>
            <a:ext cx="9106020" cy="6660491"/>
            <a:chOff x="-26955" y="-863125"/>
            <a:chExt cx="12141360" cy="8880655"/>
          </a:xfrm>
        </p:grpSpPr>
        <p:sp>
          <p:nvSpPr>
            <p:cNvPr id="27" name="Google Shape;27;p45"/>
            <p:cNvSpPr/>
            <p:nvPr/>
          </p:nvSpPr>
          <p:spPr>
            <a:xfrm>
              <a:off x="0" y="7976075"/>
              <a:ext cx="12114405" cy="41455"/>
            </a:xfrm>
            <a:prstGeom prst="rect">
              <a:avLst/>
            </a:prstGeom>
            <a:solidFill>
              <a:srgbClr val="C1DF1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45"/>
            <p:cNvSpPr txBox="1"/>
            <p:nvPr/>
          </p:nvSpPr>
          <p:spPr>
            <a:xfrm>
              <a:off x="-26955" y="-863125"/>
              <a:ext cx="10847355" cy="548526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2500">
                  <a:solidFill>
                    <a:srgbClr val="1A1B18"/>
                  </a:solidFill>
                  <a:latin typeface="Stardos Stencil"/>
                  <a:ea typeface="Stardos Stencil"/>
                  <a:cs typeface="Stardos Stencil"/>
                  <a:sym typeface="Stardos Stencil"/>
                </a:rPr>
                <a:t>Ekopolis</a:t>
              </a:r>
              <a:endParaRPr/>
            </a:p>
            <a:p>
              <a:pPr indent="0" lvl="0" marL="0" marR="0" rtl="0" algn="l">
                <a:lnSpc>
                  <a:spcPct val="1037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5400">
                  <a:solidFill>
                    <a:srgbClr val="1A1B18"/>
                  </a:solidFill>
                  <a:latin typeface="Arial"/>
                  <a:ea typeface="Arial"/>
                  <a:cs typeface="Arial"/>
                  <a:sym typeface="Arial"/>
                </a:rPr>
                <a:t>Pôle de ressources francilien pour l'aménagement et la construction durables</a:t>
              </a:r>
              <a:endParaRPr/>
            </a:p>
          </p:txBody>
        </p:sp>
      </p:grpSp>
      <p:pic>
        <p:nvPicPr>
          <p:cNvPr id="29" name="Google Shape;29;p45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1600" y="558000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8484" y="6896100"/>
            <a:ext cx="3238500" cy="145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1">
  <p:cSld name="Style 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6"/>
          <p:cNvSpPr/>
          <p:nvPr/>
        </p:nvSpPr>
        <p:spPr>
          <a:xfrm>
            <a:off x="12533225" y="6776020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46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670111" y="556333"/>
            <a:ext cx="949604" cy="9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6"/>
          <p:cNvSpPr/>
          <p:nvPr/>
        </p:nvSpPr>
        <p:spPr>
          <a:xfrm>
            <a:off x="1322886" y="2050429"/>
            <a:ext cx="4611775" cy="2682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46"/>
          <p:cNvSpPr txBox="1"/>
          <p:nvPr>
            <p:ph idx="1" type="body"/>
          </p:nvPr>
        </p:nvSpPr>
        <p:spPr>
          <a:xfrm>
            <a:off x="5934661" y="7399321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46"/>
          <p:cNvSpPr txBox="1"/>
          <p:nvPr>
            <p:ph idx="2" type="body"/>
          </p:nvPr>
        </p:nvSpPr>
        <p:spPr>
          <a:xfrm>
            <a:off x="1327062" y="2673730"/>
            <a:ext cx="11206163" cy="24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46"/>
          <p:cNvSpPr txBox="1"/>
          <p:nvPr>
            <p:ph type="title"/>
          </p:nvPr>
        </p:nvSpPr>
        <p:spPr>
          <a:xfrm>
            <a:off x="1322886" y="6469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6"/>
          <p:cNvSpPr txBox="1"/>
          <p:nvPr/>
        </p:nvSpPr>
        <p:spPr>
          <a:xfrm>
            <a:off x="8914099" y="537257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2">
  <p:cSld name="Style 2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47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47"/>
          <p:cNvSpPr/>
          <p:nvPr/>
        </p:nvSpPr>
        <p:spPr>
          <a:xfrm>
            <a:off x="9206820" y="3282404"/>
            <a:ext cx="28575" cy="54000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47"/>
          <p:cNvSpPr txBox="1"/>
          <p:nvPr>
            <p:ph idx="1" type="body"/>
          </p:nvPr>
        </p:nvSpPr>
        <p:spPr>
          <a:xfrm>
            <a:off x="1021511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47"/>
          <p:cNvSpPr txBox="1"/>
          <p:nvPr>
            <p:ph idx="2" type="body"/>
          </p:nvPr>
        </p:nvSpPr>
        <p:spPr>
          <a:xfrm>
            <a:off x="9724504" y="3369251"/>
            <a:ext cx="76962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47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3">
  <p:cSld name="Style 3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48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48"/>
          <p:cNvSpPr/>
          <p:nvPr/>
        </p:nvSpPr>
        <p:spPr>
          <a:xfrm>
            <a:off x="1143001" y="3695700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48"/>
          <p:cNvSpPr/>
          <p:nvPr/>
        </p:nvSpPr>
        <p:spPr>
          <a:xfrm>
            <a:off x="1143001" y="7445403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48"/>
          <p:cNvSpPr txBox="1"/>
          <p:nvPr>
            <p:ph idx="1" type="body"/>
          </p:nvPr>
        </p:nvSpPr>
        <p:spPr>
          <a:xfrm>
            <a:off x="1143000" y="4025381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8"/>
          <p:cNvSpPr txBox="1"/>
          <p:nvPr>
            <p:ph idx="2" type="body"/>
          </p:nvPr>
        </p:nvSpPr>
        <p:spPr>
          <a:xfrm>
            <a:off x="1143000" y="7810500"/>
            <a:ext cx="16078200" cy="18109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8"/>
          <p:cNvSpPr txBox="1"/>
          <p:nvPr>
            <p:ph type="title"/>
          </p:nvPr>
        </p:nvSpPr>
        <p:spPr>
          <a:xfrm>
            <a:off x="2209800" y="1104599"/>
            <a:ext cx="8229600" cy="9289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8"/>
          <p:cNvSpPr txBox="1"/>
          <p:nvPr/>
        </p:nvSpPr>
        <p:spPr>
          <a:xfrm>
            <a:off x="1143000" y="2735851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  <p:sp>
        <p:nvSpPr>
          <p:cNvPr id="53" name="Google Shape;53;p48"/>
          <p:cNvSpPr txBox="1"/>
          <p:nvPr/>
        </p:nvSpPr>
        <p:spPr>
          <a:xfrm>
            <a:off x="1143000" y="6450250"/>
            <a:ext cx="9296400" cy="65493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1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fr-FR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Modifiez le style du titre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4">
  <p:cSld name="Style 4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9"/>
          <p:cNvSpPr/>
          <p:nvPr/>
        </p:nvSpPr>
        <p:spPr>
          <a:xfrm>
            <a:off x="2518300" y="1028700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49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028700" y="1104600"/>
            <a:ext cx="949777" cy="92896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49"/>
          <p:cNvSpPr/>
          <p:nvPr/>
        </p:nvSpPr>
        <p:spPr>
          <a:xfrm>
            <a:off x="12496800" y="2084292"/>
            <a:ext cx="4871768" cy="24882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49"/>
          <p:cNvSpPr txBox="1"/>
          <p:nvPr>
            <p:ph idx="1" type="body"/>
          </p:nvPr>
        </p:nvSpPr>
        <p:spPr>
          <a:xfrm>
            <a:off x="3086697" y="3330570"/>
            <a:ext cx="14239457" cy="6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49"/>
          <p:cNvSpPr txBox="1"/>
          <p:nvPr>
            <p:ph idx="2" type="body"/>
          </p:nvPr>
        </p:nvSpPr>
        <p:spPr>
          <a:xfrm>
            <a:off x="6896549" y="2400300"/>
            <a:ext cx="10434638" cy="639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49"/>
          <p:cNvSpPr txBox="1"/>
          <p:nvPr>
            <p:ph type="title"/>
          </p:nvPr>
        </p:nvSpPr>
        <p:spPr>
          <a:xfrm>
            <a:off x="9029700" y="65016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">
  <p:cSld name="Style QBDF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0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50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38225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50"/>
          <p:cNvSpPr txBox="1"/>
          <p:nvPr>
            <p:ph idx="1" type="body"/>
          </p:nvPr>
        </p:nvSpPr>
        <p:spPr>
          <a:xfrm>
            <a:off x="914400" y="2965450"/>
            <a:ext cx="13944600" cy="6292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50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yle QBDF - Projet">
  <p:cSld name="Style QBDF - Proje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1"/>
          <p:cNvSpPr/>
          <p:nvPr/>
        </p:nvSpPr>
        <p:spPr>
          <a:xfrm rot="10800000">
            <a:off x="15741031" y="1014413"/>
            <a:ext cx="28575" cy="82296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51"/>
          <p:cNvPicPr preferRelativeResize="0"/>
          <p:nvPr/>
        </p:nvPicPr>
        <p:blipFill rotWithShape="1">
          <a:blip r:embed="rId2">
            <a:alphaModFix/>
          </a:blip>
          <a:srcRect b="0" l="0" r="69143" t="0"/>
          <a:stretch/>
        </p:blipFill>
        <p:spPr>
          <a:xfrm>
            <a:off x="16351370" y="1058992"/>
            <a:ext cx="949777" cy="928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206502" y="1028700"/>
            <a:ext cx="2243648" cy="100822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51"/>
          <p:cNvSpPr txBox="1"/>
          <p:nvPr>
            <p:ph type="title"/>
          </p:nvPr>
        </p:nvSpPr>
        <p:spPr>
          <a:xfrm>
            <a:off x="914400" y="9312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51"/>
          <p:cNvSpPr/>
          <p:nvPr>
            <p:ph idx="2" type="pic"/>
          </p:nvPr>
        </p:nvSpPr>
        <p:spPr>
          <a:xfrm>
            <a:off x="1066800" y="2293938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51"/>
          <p:cNvSpPr/>
          <p:nvPr>
            <p:ph idx="3" type="pic"/>
          </p:nvPr>
        </p:nvSpPr>
        <p:spPr>
          <a:xfrm>
            <a:off x="1066800" y="5951245"/>
            <a:ext cx="5210175" cy="331311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51"/>
          <p:cNvSpPr txBox="1"/>
          <p:nvPr>
            <p:ph idx="1" type="body"/>
          </p:nvPr>
        </p:nvSpPr>
        <p:spPr>
          <a:xfrm>
            <a:off x="7086600" y="2492375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1"/>
          <p:cNvSpPr txBox="1"/>
          <p:nvPr>
            <p:ph idx="4" type="body"/>
          </p:nvPr>
        </p:nvSpPr>
        <p:spPr>
          <a:xfrm>
            <a:off x="7086600" y="6090692"/>
            <a:ext cx="6846887" cy="12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51"/>
          <p:cNvSpPr txBox="1"/>
          <p:nvPr>
            <p:ph idx="5" type="body"/>
          </p:nvPr>
        </p:nvSpPr>
        <p:spPr>
          <a:xfrm>
            <a:off x="7086600" y="4000500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51"/>
          <p:cNvSpPr txBox="1"/>
          <p:nvPr>
            <p:ph idx="6" type="body"/>
          </p:nvPr>
        </p:nvSpPr>
        <p:spPr>
          <a:xfrm>
            <a:off x="7086600" y="7594866"/>
            <a:ext cx="6846887" cy="9050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4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7" Type="http://schemas.openxmlformats.org/officeDocument/2006/relationships/image" Target="../media/image9.png"/><Relationship Id="rId8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5" Type="http://schemas.openxmlformats.org/officeDocument/2006/relationships/image" Target="../media/image3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5" Type="http://schemas.openxmlformats.org/officeDocument/2006/relationships/image" Target="../media/image7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5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5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png"/><Relationship Id="rId4" Type="http://schemas.openxmlformats.org/officeDocument/2006/relationships/image" Target="../media/image5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26.png"/><Relationship Id="rId5" Type="http://schemas.openxmlformats.org/officeDocument/2006/relationships/image" Target="../media/image4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34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Relationship Id="rId4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jpg"/><Relationship Id="rId4" Type="http://schemas.openxmlformats.org/officeDocument/2006/relationships/image" Target="../media/image5.png"/><Relationship Id="rId5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.png"/><Relationship Id="rId4" Type="http://schemas.openxmlformats.org/officeDocument/2006/relationships/image" Target="../media/image38.jpg"/><Relationship Id="rId5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Relationship Id="rId4" Type="http://schemas.openxmlformats.org/officeDocument/2006/relationships/image" Target="../media/image39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.png"/><Relationship Id="rId4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comments" Target="../comments/comment1.xml"/><Relationship Id="rId4" Type="http://schemas.openxmlformats.org/officeDocument/2006/relationships/image" Target="../media/image5.png"/><Relationship Id="rId5" Type="http://schemas.openxmlformats.org/officeDocument/2006/relationships/image" Target="../media/image50.png"/><Relationship Id="rId6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.png"/><Relationship Id="rId4" Type="http://schemas.openxmlformats.org/officeDocument/2006/relationships/image" Target="../media/image3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Relationship Id="rId4" Type="http://schemas.openxmlformats.org/officeDocument/2006/relationships/image" Target="../media/image57.png"/><Relationship Id="rId5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.png"/><Relationship Id="rId4" Type="http://schemas.openxmlformats.org/officeDocument/2006/relationships/image" Target="../media/image51.gif"/><Relationship Id="rId5" Type="http://schemas.openxmlformats.org/officeDocument/2006/relationships/image" Target="../media/image43.gif"/><Relationship Id="rId6" Type="http://schemas.openxmlformats.org/officeDocument/2006/relationships/image" Target="../media/image52.gif"/><Relationship Id="rId7" Type="http://schemas.openxmlformats.org/officeDocument/2006/relationships/image" Target="../media/image49.gif"/><Relationship Id="rId8" Type="http://schemas.openxmlformats.org/officeDocument/2006/relationships/image" Target="../media/image53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.png"/><Relationship Id="rId4" Type="http://schemas.openxmlformats.org/officeDocument/2006/relationships/image" Target="../media/image5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.png"/><Relationship Id="rId4" Type="http://schemas.openxmlformats.org/officeDocument/2006/relationships/image" Target="../media/image3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9.jpg"/><Relationship Id="rId5" Type="http://schemas.openxmlformats.org/officeDocument/2006/relationships/image" Target="../media/image17.jpg"/><Relationship Id="rId6" Type="http://schemas.openxmlformats.org/officeDocument/2006/relationships/image" Target="../media/image69.png"/><Relationship Id="rId7" Type="http://schemas.openxmlformats.org/officeDocument/2006/relationships/image" Target="../media/image1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9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6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4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Relationship Id="rId4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3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21.jpg"/><Relationship Id="rId5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0214" y="4000500"/>
            <a:ext cx="3276600" cy="14723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 txBox="1"/>
          <p:nvPr>
            <p:ph type="title"/>
          </p:nvPr>
        </p:nvSpPr>
        <p:spPr>
          <a:xfrm>
            <a:off x="1143000" y="952500"/>
            <a:ext cx="6172200" cy="24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EB5302"/>
              </a:buClr>
              <a:buSzPts val="6000"/>
              <a:buFont typeface="Arial"/>
              <a:buNone/>
            </a:pP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La démarche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Bâtiments durables </a:t>
            </a:r>
            <a:b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6000">
                <a:solidFill>
                  <a:srgbClr val="EB5302"/>
                </a:solidFill>
                <a:latin typeface="Arial"/>
                <a:ea typeface="Arial"/>
                <a:cs typeface="Arial"/>
                <a:sym typeface="Arial"/>
              </a:rPr>
              <a:t>franciliens</a:t>
            </a:r>
            <a:endParaRPr/>
          </a:p>
        </p:txBody>
      </p:sp>
      <p:sp>
        <p:nvSpPr>
          <p:cNvPr id="128" name="Google Shape;128;p1"/>
          <p:cNvSpPr txBox="1"/>
          <p:nvPr/>
        </p:nvSpPr>
        <p:spPr>
          <a:xfrm>
            <a:off x="4751614" y="3543300"/>
            <a:ext cx="4876800" cy="358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L’intelligence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collective pour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B2C6"/>
              </a:buClr>
              <a:buSzPts val="6000"/>
              <a:buFont typeface="Arial"/>
              <a:buNone/>
            </a:pPr>
            <a:r>
              <a:rPr b="0" i="1" lang="fr-FR" sz="6000" u="none" cap="none" strike="noStrike">
                <a:solidFill>
                  <a:srgbClr val="2AB2C6"/>
                </a:solidFill>
                <a:latin typeface="Arial"/>
                <a:ea typeface="Arial"/>
                <a:cs typeface="Arial"/>
                <a:sym typeface="Arial"/>
              </a:rPr>
              <a:t>mieux bâtir</a:t>
            </a:r>
            <a:endParaRPr/>
          </a:p>
        </p:txBody>
      </p:sp>
      <p:sp>
        <p:nvSpPr>
          <p:cNvPr id="129" name="Google Shape;129;p1"/>
          <p:cNvSpPr txBox="1"/>
          <p:nvPr/>
        </p:nvSpPr>
        <p:spPr>
          <a:xfrm>
            <a:off x="4751625" y="8749725"/>
            <a:ext cx="10564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Commission phase conception du 11 Juillet 2023 </a:t>
            </a:r>
            <a:endParaRPr/>
          </a:p>
        </p:txBody>
      </p:sp>
      <p:pic>
        <p:nvPicPr>
          <p:cNvPr id="130" name="Google Shape;13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951758" y="3236664"/>
            <a:ext cx="1206999" cy="6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071715" y="8142525"/>
            <a:ext cx="595921" cy="34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6039349" y="4215761"/>
            <a:ext cx="1470321" cy="260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951758" y="6323773"/>
            <a:ext cx="1225894" cy="597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849600" y="7277100"/>
            <a:ext cx="1430210" cy="52292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"/>
          <p:cNvSpPr txBox="1"/>
          <p:nvPr/>
        </p:nvSpPr>
        <p:spPr>
          <a:xfrm>
            <a:off x="15957980" y="2597349"/>
            <a:ext cx="21335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Ekopolis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est soutenue par :</a:t>
            </a:r>
            <a:endParaRPr/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9">
            <a:alphaModFix/>
          </a:blip>
          <a:srcRect b="22636" l="14327" r="16950" t="21276"/>
          <a:stretch/>
        </p:blipFill>
        <p:spPr>
          <a:xfrm>
            <a:off x="15951758" y="4826347"/>
            <a:ext cx="813016" cy="52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951758" y="5706045"/>
            <a:ext cx="1548608" cy="275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1"/>
          <p:cNvSpPr txBox="1"/>
          <p:nvPr/>
        </p:nvSpPr>
        <p:spPr>
          <a:xfrm>
            <a:off x="2286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 sz="6000"/>
          </a:p>
        </p:txBody>
      </p:sp>
      <p:sp>
        <p:nvSpPr>
          <p:cNvPr id="280" name="Google Shape;280;p11"/>
          <p:cNvSpPr txBox="1"/>
          <p:nvPr/>
        </p:nvSpPr>
        <p:spPr>
          <a:xfrm>
            <a:off x="228601" y="1458200"/>
            <a:ext cx="843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Projet de ZAC PYTHON DUVERNOIS de ZCCS</a:t>
            </a:r>
            <a:endParaRPr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p11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/>
          </a:p>
        </p:txBody>
      </p:sp>
      <p:cxnSp>
        <p:nvCxnSpPr>
          <p:cNvPr id="282" name="Google Shape;282;p11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3" name="Google Shape;283;p11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pic>
        <p:nvPicPr>
          <p:cNvPr id="284" name="Google Shape;28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250700"/>
            <a:ext cx="17872435" cy="700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5"/>
          <p:cNvSpPr txBox="1"/>
          <p:nvPr/>
        </p:nvSpPr>
        <p:spPr>
          <a:xfrm>
            <a:off x="304800" y="0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Morphologie</a:t>
            </a:r>
            <a:endParaRPr sz="6000"/>
          </a:p>
        </p:txBody>
      </p:sp>
      <p:sp>
        <p:nvSpPr>
          <p:cNvPr id="292" name="Google Shape;292;p15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</a:rPr>
              <a:t>Gestion de projet</a:t>
            </a: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 Territoire et site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Solidaire · Énergie · Eau · Matériaux et autres ressources · Confort et santé </a:t>
            </a:r>
            <a:endParaRPr/>
          </a:p>
        </p:txBody>
      </p:sp>
      <p:cxnSp>
        <p:nvCxnSpPr>
          <p:cNvPr id="293" name="Google Shape;293;p15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4" name="Google Shape;294;p15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9275" y="1790700"/>
            <a:ext cx="14429445" cy="7010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6"/>
          <p:cNvSpPr txBox="1"/>
          <p:nvPr/>
        </p:nvSpPr>
        <p:spPr>
          <a:xfrm>
            <a:off x="304803" y="-323062"/>
            <a:ext cx="108867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Percées visuelles</a:t>
            </a:r>
            <a:endParaRPr sz="6000"/>
          </a:p>
        </p:txBody>
      </p:sp>
      <p:sp>
        <p:nvSpPr>
          <p:cNvPr id="303" name="Google Shape;303;p16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</a:rPr>
              <a:t>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Territoire et site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Solidaire · Énergie · Eau · Matériaux et autres ressources · Confort et santé </a:t>
            </a:r>
            <a:endParaRPr/>
          </a:p>
        </p:txBody>
      </p:sp>
      <p:cxnSp>
        <p:nvCxnSpPr>
          <p:cNvPr id="304" name="Google Shape;304;p16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p16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pic>
        <p:nvPicPr>
          <p:cNvPr id="306" name="Google Shape;30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86650" y="1589625"/>
            <a:ext cx="14023281" cy="7333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8"/>
          <p:cNvSpPr txBox="1"/>
          <p:nvPr/>
        </p:nvSpPr>
        <p:spPr>
          <a:xfrm>
            <a:off x="457200" y="0"/>
            <a:ext cx="10049100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Conception bioclimatique </a:t>
            </a:r>
            <a:endParaRPr sz="6000"/>
          </a:p>
        </p:txBody>
      </p:sp>
      <p:sp>
        <p:nvSpPr>
          <p:cNvPr id="313" name="Google Shape;313;p18"/>
          <p:cNvSpPr txBox="1"/>
          <p:nvPr/>
        </p:nvSpPr>
        <p:spPr>
          <a:xfrm>
            <a:off x="533400" y="1400865"/>
            <a:ext cx="563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Seuils &amp; diversité des espaces extérieurs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p18"/>
          <p:cNvPicPr preferRelativeResize="0"/>
          <p:nvPr/>
        </p:nvPicPr>
        <p:blipFill rotWithShape="1">
          <a:blip r:embed="rId4">
            <a:alphaModFix/>
          </a:blip>
          <a:srcRect b="14011" l="89192" r="0" t="80652"/>
          <a:stretch/>
        </p:blipFill>
        <p:spPr>
          <a:xfrm>
            <a:off x="16002000" y="8425555"/>
            <a:ext cx="1981200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8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</a:rPr>
              <a:t>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</a:t>
            </a:r>
            <a:r>
              <a:rPr lang="fr-FR" sz="2400">
                <a:solidFill>
                  <a:srgbClr val="C2DF1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Territoire et site </a:t>
            </a:r>
            <a:r>
              <a:rPr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Solidaire · Énergie · Eau · Matériaux et autres ressources · 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Confort et santé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cxnSp>
        <p:nvCxnSpPr>
          <p:cNvPr id="316" name="Google Shape;316;p18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7" name="Google Shape;317;p18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pic>
        <p:nvPicPr>
          <p:cNvPr id="318" name="Google Shape;3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0288" y="1804263"/>
            <a:ext cx="12756014" cy="716280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8"/>
          <p:cNvSpPr txBox="1"/>
          <p:nvPr/>
        </p:nvSpPr>
        <p:spPr>
          <a:xfrm>
            <a:off x="13633200" y="9001125"/>
            <a:ext cx="15390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>
                <a:latin typeface="Calibri"/>
                <a:ea typeface="Calibri"/>
                <a:cs typeface="Calibri"/>
                <a:sym typeface="Calibri"/>
              </a:rPr>
              <a:t>vent dominants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0" name="Google Shape;320;p18"/>
          <p:cNvCxnSpPr/>
          <p:nvPr/>
        </p:nvCxnSpPr>
        <p:spPr>
          <a:xfrm rot="5400000">
            <a:off x="5244600" y="3564050"/>
            <a:ext cx="7250100" cy="3273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18"/>
          <p:cNvSpPr txBox="1"/>
          <p:nvPr/>
        </p:nvSpPr>
        <p:spPr>
          <a:xfrm>
            <a:off x="7106075" y="8924950"/>
            <a:ext cx="62376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Faille qui permet le passage des vents estivaux</a:t>
            </a:r>
            <a:r>
              <a:rPr b="1" lang="fr-FR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8"/>
          <p:cNvSpPr/>
          <p:nvPr/>
        </p:nvSpPr>
        <p:spPr>
          <a:xfrm>
            <a:off x="10342225" y="1278638"/>
            <a:ext cx="263100" cy="613800"/>
          </a:xfrm>
          <a:prstGeom prst="triangl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8"/>
          <p:cNvSpPr/>
          <p:nvPr/>
        </p:nvSpPr>
        <p:spPr>
          <a:xfrm>
            <a:off x="3492325" y="2582825"/>
            <a:ext cx="10783800" cy="5702400"/>
          </a:xfrm>
          <a:prstGeom prst="arc">
            <a:avLst>
              <a:gd fmla="val 16200000" name="adj1"/>
              <a:gd fmla="val 5262469" name="adj2"/>
            </a:avLst>
          </a:prstGeom>
          <a:noFill/>
          <a:ln cap="flat" cmpd="sng" w="76200">
            <a:solidFill>
              <a:srgbClr val="FFC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C000"/>
              </a:solidFill>
            </a:endParaRPr>
          </a:p>
        </p:txBody>
      </p:sp>
      <p:sp>
        <p:nvSpPr>
          <p:cNvPr id="324" name="Google Shape;324;p18"/>
          <p:cNvSpPr txBox="1"/>
          <p:nvPr/>
        </p:nvSpPr>
        <p:spPr>
          <a:xfrm>
            <a:off x="15207000" y="5404200"/>
            <a:ext cx="27762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latin typeface="Calibri"/>
                <a:ea typeface="Calibri"/>
                <a:cs typeface="Calibri"/>
                <a:sym typeface="Calibri"/>
              </a:rPr>
              <a:t>Toiture végétalisée semi-intensive  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5" name="Google Shape;325;p18"/>
          <p:cNvCxnSpPr>
            <a:stCxn id="324" idx="1"/>
          </p:cNvCxnSpPr>
          <p:nvPr/>
        </p:nvCxnSpPr>
        <p:spPr>
          <a:xfrm flipH="1">
            <a:off x="12873900" y="5886450"/>
            <a:ext cx="2333100" cy="60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26" name="Google Shape;326;p18"/>
          <p:cNvCxnSpPr/>
          <p:nvPr/>
        </p:nvCxnSpPr>
        <p:spPr>
          <a:xfrm>
            <a:off x="10816375" y="4995125"/>
            <a:ext cx="1735500" cy="31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18"/>
          <p:cNvCxnSpPr/>
          <p:nvPr/>
        </p:nvCxnSpPr>
        <p:spPr>
          <a:xfrm flipH="1" rot="10800000">
            <a:off x="10827650" y="3993275"/>
            <a:ext cx="505200" cy="1004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18"/>
          <p:cNvCxnSpPr/>
          <p:nvPr/>
        </p:nvCxnSpPr>
        <p:spPr>
          <a:xfrm>
            <a:off x="11324475" y="4003750"/>
            <a:ext cx="1373700" cy="730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18"/>
          <p:cNvCxnSpPr/>
          <p:nvPr/>
        </p:nvCxnSpPr>
        <p:spPr>
          <a:xfrm flipH="1" rot="10800000">
            <a:off x="12541850" y="4718100"/>
            <a:ext cx="141900" cy="304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18"/>
          <p:cNvCxnSpPr/>
          <p:nvPr/>
        </p:nvCxnSpPr>
        <p:spPr>
          <a:xfrm flipH="1">
            <a:off x="12420750" y="2190750"/>
            <a:ext cx="3143100" cy="2476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1" name="Google Shape;331;p18"/>
          <p:cNvSpPr txBox="1"/>
          <p:nvPr/>
        </p:nvSpPr>
        <p:spPr>
          <a:xfrm>
            <a:off x="15604500" y="1804275"/>
            <a:ext cx="2776200" cy="9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latin typeface="Calibri"/>
                <a:ea typeface="Calibri"/>
                <a:cs typeface="Calibri"/>
                <a:sym typeface="Calibri"/>
              </a:rPr>
              <a:t> Pleine terre  </a:t>
            </a:r>
            <a:endParaRPr b="1" sz="2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2" name="Google Shape;332;p18"/>
          <p:cNvCxnSpPr/>
          <p:nvPr/>
        </p:nvCxnSpPr>
        <p:spPr>
          <a:xfrm>
            <a:off x="8439150" y="3648075"/>
            <a:ext cx="588300" cy="893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18"/>
          <p:cNvCxnSpPr/>
          <p:nvPr/>
        </p:nvCxnSpPr>
        <p:spPr>
          <a:xfrm flipH="1" rot="10800000">
            <a:off x="8436775" y="3166000"/>
            <a:ext cx="707100" cy="479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18"/>
          <p:cNvCxnSpPr/>
          <p:nvPr/>
        </p:nvCxnSpPr>
        <p:spPr>
          <a:xfrm>
            <a:off x="9248775" y="3176600"/>
            <a:ext cx="852600" cy="438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18"/>
          <p:cNvCxnSpPr/>
          <p:nvPr/>
        </p:nvCxnSpPr>
        <p:spPr>
          <a:xfrm>
            <a:off x="9024950" y="4533900"/>
            <a:ext cx="624000" cy="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18"/>
          <p:cNvCxnSpPr/>
          <p:nvPr/>
        </p:nvCxnSpPr>
        <p:spPr>
          <a:xfrm flipH="1" rot="10800000">
            <a:off x="9644075" y="3605075"/>
            <a:ext cx="471600" cy="933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18"/>
          <p:cNvCxnSpPr/>
          <p:nvPr/>
        </p:nvCxnSpPr>
        <p:spPr>
          <a:xfrm>
            <a:off x="9144000" y="3169450"/>
            <a:ext cx="116700" cy="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18"/>
          <p:cNvCxnSpPr/>
          <p:nvPr/>
        </p:nvCxnSpPr>
        <p:spPr>
          <a:xfrm flipH="1" rot="10800000">
            <a:off x="7481900" y="6996075"/>
            <a:ext cx="1771800" cy="4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9" name="Google Shape;339;p18"/>
          <p:cNvCxnSpPr/>
          <p:nvPr/>
        </p:nvCxnSpPr>
        <p:spPr>
          <a:xfrm flipH="1" rot="10800000">
            <a:off x="7586675" y="6472175"/>
            <a:ext cx="1647900" cy="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18"/>
          <p:cNvCxnSpPr/>
          <p:nvPr/>
        </p:nvCxnSpPr>
        <p:spPr>
          <a:xfrm flipH="1">
            <a:off x="7481975" y="6486525"/>
            <a:ext cx="104700" cy="5190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1" name="Google Shape;341;p18"/>
          <p:cNvCxnSpPr/>
          <p:nvPr/>
        </p:nvCxnSpPr>
        <p:spPr>
          <a:xfrm>
            <a:off x="9234500" y="6467475"/>
            <a:ext cx="0" cy="5238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4"/>
          <p:cNvSpPr txBox="1"/>
          <p:nvPr/>
        </p:nvSpPr>
        <p:spPr>
          <a:xfrm>
            <a:off x="137775" y="378025"/>
            <a:ext cx="14532900" cy="137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Travailler la topographie</a:t>
            </a:r>
            <a:endParaRPr sz="6000"/>
          </a:p>
        </p:txBody>
      </p:sp>
      <p:pic>
        <p:nvPicPr>
          <p:cNvPr id="348" name="Google Shape;348;p14"/>
          <p:cNvPicPr preferRelativeResize="0"/>
          <p:nvPr/>
        </p:nvPicPr>
        <p:blipFill rotWithShape="1">
          <a:blip r:embed="rId4">
            <a:alphaModFix/>
          </a:blip>
          <a:srcRect b="14011" l="89192" r="0" t="80652"/>
          <a:stretch/>
        </p:blipFill>
        <p:spPr>
          <a:xfrm>
            <a:off x="16002000" y="8425555"/>
            <a:ext cx="1981200" cy="69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4"/>
          <p:cNvPicPr preferRelativeResize="0"/>
          <p:nvPr/>
        </p:nvPicPr>
        <p:blipFill rotWithShape="1">
          <a:blip r:embed="rId5">
            <a:alphaModFix/>
          </a:blip>
          <a:srcRect b="28975" l="0" r="14980" t="26678"/>
          <a:stretch/>
        </p:blipFill>
        <p:spPr>
          <a:xfrm>
            <a:off x="-38100" y="1988645"/>
            <a:ext cx="18364202" cy="718422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4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2DF1A"/>
                </a:solidFill>
                <a:highlight>
                  <a:srgbClr val="FFFFFF"/>
                </a:highlight>
              </a:rPr>
              <a:t> Gestion de projet 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Territoire et site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Solidaire · Énergie · Eau · Matériaux et autres ressources · Confort et santé </a:t>
            </a:r>
            <a:endParaRPr/>
          </a:p>
        </p:txBody>
      </p:sp>
      <p:cxnSp>
        <p:nvCxnSpPr>
          <p:cNvPr id="351" name="Google Shape;351;p14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2" name="Google Shape;352;p14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17"/>
          <p:cNvSpPr txBox="1"/>
          <p:nvPr/>
        </p:nvSpPr>
        <p:spPr>
          <a:xfrm>
            <a:off x="256309" y="-212436"/>
            <a:ext cx="7620000" cy="2095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Mobilité</a:t>
            </a:r>
            <a:endParaRPr sz="6000"/>
          </a:p>
        </p:txBody>
      </p:sp>
      <p:sp>
        <p:nvSpPr>
          <p:cNvPr id="360" name="Google Shape;360;p17"/>
          <p:cNvSpPr txBox="1"/>
          <p:nvPr/>
        </p:nvSpPr>
        <p:spPr>
          <a:xfrm>
            <a:off x="332509" y="1251367"/>
            <a:ext cx="92864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 de rez-de-chaussée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Google Shape;361;p17"/>
          <p:cNvPicPr preferRelativeResize="0"/>
          <p:nvPr/>
        </p:nvPicPr>
        <p:blipFill rotWithShape="1">
          <a:blip r:embed="rId4">
            <a:alphaModFix/>
          </a:blip>
          <a:srcRect b="14011" l="89192" r="0" t="80652"/>
          <a:stretch/>
        </p:blipFill>
        <p:spPr>
          <a:xfrm>
            <a:off x="16002000" y="8425555"/>
            <a:ext cx="1981200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7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Territoire et site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Solidaire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Confort et santé </a:t>
            </a:r>
            <a:endParaRPr>
              <a:solidFill>
                <a:schemeClr val="lt1"/>
              </a:solidFill>
              <a:highlight>
                <a:srgbClr val="C2DF1A"/>
              </a:highlight>
            </a:endParaRPr>
          </a:p>
        </p:txBody>
      </p:sp>
      <p:cxnSp>
        <p:nvCxnSpPr>
          <p:cNvPr id="363" name="Google Shape;363;p17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4" name="Google Shape;364;p17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pic>
        <p:nvPicPr>
          <p:cNvPr id="365" name="Google Shape;36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3050" y="1772439"/>
            <a:ext cx="12862930" cy="7222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5"/>
          <p:cNvSpPr txBox="1"/>
          <p:nvPr/>
        </p:nvSpPr>
        <p:spPr>
          <a:xfrm>
            <a:off x="304800" y="-212437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Mobilité</a:t>
            </a:r>
            <a:endParaRPr sz="6000"/>
          </a:p>
        </p:txBody>
      </p:sp>
      <p:sp>
        <p:nvSpPr>
          <p:cNvPr id="373" name="Google Shape;373;p25"/>
          <p:cNvSpPr txBox="1"/>
          <p:nvPr/>
        </p:nvSpPr>
        <p:spPr>
          <a:xfrm>
            <a:off x="304800" y="1277402"/>
            <a:ext cx="928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 de rez-de-jardin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4" name="Google Shape;374;p25"/>
          <p:cNvPicPr preferRelativeResize="0"/>
          <p:nvPr/>
        </p:nvPicPr>
        <p:blipFill rotWithShape="1">
          <a:blip r:embed="rId4">
            <a:alphaModFix/>
          </a:blip>
          <a:srcRect b="14011" l="89192" r="0" t="80652"/>
          <a:stretch/>
        </p:blipFill>
        <p:spPr>
          <a:xfrm>
            <a:off x="16002000" y="8425555"/>
            <a:ext cx="1981200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25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Gestion de projet 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Territoire et site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Solidaire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Confort et santé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cxnSp>
        <p:nvCxnSpPr>
          <p:cNvPr id="376" name="Google Shape;376;p25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7" name="Google Shape;377;p25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pic>
        <p:nvPicPr>
          <p:cNvPr id="378" name="Google Shape;37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5625" y="1772438"/>
            <a:ext cx="12885340" cy="7222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257c2559054_0_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257c2559054_0_85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Gestion de projet 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Territoire et site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Solidaire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Énergie · Eau · Matériaux et autres ressources · 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Confort et santé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cxnSp>
        <p:nvCxnSpPr>
          <p:cNvPr id="386" name="Google Shape;386;g257c2559054_0_85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7" name="Google Shape;387;g257c2559054_0_85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pic>
        <p:nvPicPr>
          <p:cNvPr id="388" name="Google Shape;388;g257c2559054_0_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951" y="1181100"/>
            <a:ext cx="7920107" cy="792480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257c2559054_0_85"/>
          <p:cNvSpPr txBox="1"/>
          <p:nvPr/>
        </p:nvSpPr>
        <p:spPr>
          <a:xfrm>
            <a:off x="611950" y="0"/>
            <a:ext cx="9772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Entrée des logements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9"/>
          <p:cNvSpPr txBox="1"/>
          <p:nvPr/>
        </p:nvSpPr>
        <p:spPr>
          <a:xfrm>
            <a:off x="129450" y="133625"/>
            <a:ext cx="10522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Logements pour tous</a:t>
            </a:r>
            <a:endParaRPr sz="6000"/>
          </a:p>
        </p:txBody>
      </p:sp>
      <p:sp>
        <p:nvSpPr>
          <p:cNvPr id="397" name="Google Shape;397;p19"/>
          <p:cNvSpPr txBox="1"/>
          <p:nvPr/>
        </p:nvSpPr>
        <p:spPr>
          <a:xfrm>
            <a:off x="260950" y="1642702"/>
            <a:ext cx="928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 d’étage courant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19"/>
          <p:cNvPicPr preferRelativeResize="0"/>
          <p:nvPr/>
        </p:nvPicPr>
        <p:blipFill rotWithShape="1">
          <a:blip r:embed="rId4">
            <a:alphaModFix/>
          </a:blip>
          <a:srcRect b="14011" l="89192" r="0" t="80652"/>
          <a:stretch/>
        </p:blipFill>
        <p:spPr>
          <a:xfrm>
            <a:off x="16002000" y="8425555"/>
            <a:ext cx="1981200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19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Solidaire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Énergie · Eau · Matériaux et autres ressources · Confort et santé </a:t>
            </a:r>
            <a:endParaRPr/>
          </a:p>
        </p:txBody>
      </p:sp>
      <p:cxnSp>
        <p:nvCxnSpPr>
          <p:cNvPr id="400" name="Google Shape;400;p19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1" name="Google Shape;401;p19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pic>
        <p:nvPicPr>
          <p:cNvPr id="402" name="Google Shape;40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7625" y="2012000"/>
            <a:ext cx="13174753" cy="7397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350" y="175325"/>
            <a:ext cx="16043377" cy="10042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571500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0"/>
          <p:cNvSpPr/>
          <p:nvPr/>
        </p:nvSpPr>
        <p:spPr>
          <a:xfrm>
            <a:off x="848351" y="452200"/>
            <a:ext cx="2702400" cy="1399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20"/>
          <p:cNvSpPr/>
          <p:nvPr/>
        </p:nvSpPr>
        <p:spPr>
          <a:xfrm>
            <a:off x="11493397" y="9266161"/>
            <a:ext cx="4191000" cy="6915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20"/>
          <p:cNvSpPr txBox="1"/>
          <p:nvPr/>
        </p:nvSpPr>
        <p:spPr>
          <a:xfrm>
            <a:off x="381000" y="1350452"/>
            <a:ext cx="928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Plan d’un logement T3/T4</a:t>
            </a:r>
            <a:endParaRPr sz="1800">
              <a:solidFill>
                <a:schemeClr val="dk1"/>
              </a:solidFill>
              <a:highlight>
                <a:schemeClr val="lt1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20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sp>
        <p:nvSpPr>
          <p:cNvPr id="414" name="Google Shape;414;p20"/>
          <p:cNvSpPr/>
          <p:nvPr/>
        </p:nvSpPr>
        <p:spPr>
          <a:xfrm>
            <a:off x="13106400" y="9266161"/>
            <a:ext cx="4191000" cy="6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0"/>
          <p:cNvSpPr txBox="1"/>
          <p:nvPr/>
        </p:nvSpPr>
        <p:spPr>
          <a:xfrm>
            <a:off x="410225" y="-212437"/>
            <a:ext cx="8382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Evolutivité </a:t>
            </a:r>
            <a:endParaRPr sz="6000"/>
          </a:p>
        </p:txBody>
      </p:sp>
      <p:sp>
        <p:nvSpPr>
          <p:cNvPr id="416" name="Google Shape;416;p20"/>
          <p:cNvSpPr txBox="1"/>
          <p:nvPr/>
        </p:nvSpPr>
        <p:spPr>
          <a:xfrm>
            <a:off x="492363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 Gestion de projet 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</a:t>
            </a: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Énergie ·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Eau · Matériaux et autres ressources · 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Confort et santé </a:t>
            </a:r>
            <a:endParaRPr>
              <a:solidFill>
                <a:srgbClr val="FFFFFF"/>
              </a:solidFill>
              <a:highlight>
                <a:srgbClr val="C2DF1A"/>
              </a:highlight>
            </a:endParaRPr>
          </a:p>
        </p:txBody>
      </p:sp>
      <p:cxnSp>
        <p:nvCxnSpPr>
          <p:cNvPr id="417" name="Google Shape;417;p20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8" name="Google Shape;418;p20"/>
          <p:cNvSpPr/>
          <p:nvPr/>
        </p:nvSpPr>
        <p:spPr>
          <a:xfrm>
            <a:off x="11397525" y="9936300"/>
            <a:ext cx="4456800" cy="369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"/>
          <p:cNvPicPr preferRelativeResize="0"/>
          <p:nvPr/>
        </p:nvPicPr>
        <p:blipFill rotWithShape="1">
          <a:blip r:embed="rId4">
            <a:alphaModFix/>
          </a:blip>
          <a:srcRect b="16184" l="3200" r="0" t="10101"/>
          <a:stretch/>
        </p:blipFill>
        <p:spPr>
          <a:xfrm>
            <a:off x="-304800" y="-1"/>
            <a:ext cx="92202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"/>
          <p:cNvSpPr txBox="1"/>
          <p:nvPr/>
        </p:nvSpPr>
        <p:spPr>
          <a:xfrm>
            <a:off x="8791800" y="2768400"/>
            <a:ext cx="9391200" cy="30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Stardos Stencil"/>
              <a:buNone/>
            </a:pPr>
            <a:r>
              <a:rPr lang="fr-FR" sz="72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ZAC Python Duvernois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Stardos Stencil"/>
              <a:buNone/>
            </a:pPr>
            <a:r>
              <a:rPr lang="fr-FR" sz="72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Lot 04</a:t>
            </a:r>
            <a:endParaRPr/>
          </a:p>
        </p:txBody>
      </p:sp>
      <p:sp>
        <p:nvSpPr>
          <p:cNvPr id="145" name="Google Shape;145;p2"/>
          <p:cNvSpPr txBox="1"/>
          <p:nvPr/>
        </p:nvSpPr>
        <p:spPr>
          <a:xfrm>
            <a:off x="9753600" y="8648700"/>
            <a:ext cx="74676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Commission</a:t>
            </a:r>
            <a:r>
              <a:rPr i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BDF n°</a:t>
            </a:r>
            <a:r>
              <a:rPr lang="fr-FR" sz="2400">
                <a:solidFill>
                  <a:schemeClr val="dk1"/>
                </a:solidFill>
              </a:rPr>
              <a:t>37</a:t>
            </a:r>
            <a:endParaRPr/>
          </a:p>
        </p:txBody>
      </p:sp>
      <p:sp>
        <p:nvSpPr>
          <p:cNvPr id="146" name="Google Shape;146;p2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450" y="-5"/>
            <a:ext cx="18288000" cy="10019109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29"/>
          <p:cNvSpPr txBox="1"/>
          <p:nvPr/>
        </p:nvSpPr>
        <p:spPr>
          <a:xfrm>
            <a:off x="410225" y="1459756"/>
            <a:ext cx="928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 d’un logement T4</a:t>
            </a:r>
            <a:endParaRPr i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571500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9"/>
          <p:cNvSpPr/>
          <p:nvPr/>
        </p:nvSpPr>
        <p:spPr>
          <a:xfrm>
            <a:off x="13106400" y="9266161"/>
            <a:ext cx="4191000" cy="69157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29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 Gestion de projet 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</a:t>
            </a: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Eau · Matériaux et autres ressources · 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Confort et santé </a:t>
            </a:r>
            <a:endParaRPr>
              <a:solidFill>
                <a:srgbClr val="FFFFFF"/>
              </a:solidFill>
              <a:highlight>
                <a:srgbClr val="C2DF1A"/>
              </a:highlight>
            </a:endParaRPr>
          </a:p>
        </p:txBody>
      </p:sp>
      <p:cxnSp>
        <p:nvCxnSpPr>
          <p:cNvPr id="429" name="Google Shape;429;p29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0" name="Google Shape;430;p29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sp>
        <p:nvSpPr>
          <p:cNvPr id="431" name="Google Shape;431;p29"/>
          <p:cNvSpPr/>
          <p:nvPr/>
        </p:nvSpPr>
        <p:spPr>
          <a:xfrm>
            <a:off x="219175" y="456938"/>
            <a:ext cx="3755400" cy="106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432" name="Google Shape;432;p29"/>
          <p:cNvSpPr txBox="1"/>
          <p:nvPr/>
        </p:nvSpPr>
        <p:spPr>
          <a:xfrm>
            <a:off x="304800" y="70838"/>
            <a:ext cx="8382000" cy="199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Confort visuel </a:t>
            </a:r>
            <a:endParaRPr sz="6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2"/>
          <p:cNvSpPr txBox="1"/>
          <p:nvPr/>
        </p:nvSpPr>
        <p:spPr>
          <a:xfrm>
            <a:off x="9144000" y="2328483"/>
            <a:ext cx="9144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Des réponses particulières et adaptées  </a:t>
            </a:r>
            <a:endParaRPr/>
          </a:p>
        </p:txBody>
      </p:sp>
      <p:sp>
        <p:nvSpPr>
          <p:cNvPr id="439" name="Google Shape;439;p22"/>
          <p:cNvSpPr txBox="1"/>
          <p:nvPr/>
        </p:nvSpPr>
        <p:spPr>
          <a:xfrm>
            <a:off x="9296400" y="6591300"/>
            <a:ext cx="84039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Axe 2 : Structure et matérialité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fr-F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22"/>
          <p:cNvPicPr preferRelativeResize="0"/>
          <p:nvPr/>
        </p:nvPicPr>
        <p:blipFill rotWithShape="1">
          <a:blip r:embed="rId4">
            <a:alphaModFix/>
          </a:blip>
          <a:srcRect b="16184" l="3200" r="0" t="10101"/>
          <a:stretch/>
        </p:blipFill>
        <p:spPr>
          <a:xfrm>
            <a:off x="-76200" y="0"/>
            <a:ext cx="92202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2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21"/>
          <p:cNvPicPr preferRelativeResize="0"/>
          <p:nvPr/>
        </p:nvPicPr>
        <p:blipFill rotWithShape="1">
          <a:blip r:embed="rId3">
            <a:alphaModFix/>
          </a:blip>
          <a:srcRect b="20717" l="0" r="0" t="0"/>
          <a:stretch/>
        </p:blipFill>
        <p:spPr>
          <a:xfrm>
            <a:off x="-168021" y="5942"/>
            <a:ext cx="18331783" cy="10275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1"/>
          <p:cNvSpPr txBox="1"/>
          <p:nvPr/>
        </p:nvSpPr>
        <p:spPr>
          <a:xfrm>
            <a:off x="158675" y="148225"/>
            <a:ext cx="10756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Structure capable</a:t>
            </a:r>
            <a:endParaRPr sz="6000"/>
          </a:p>
        </p:txBody>
      </p:sp>
      <p:sp>
        <p:nvSpPr>
          <p:cNvPr id="450" name="Google Shape;450;p21"/>
          <p:cNvSpPr txBox="1"/>
          <p:nvPr/>
        </p:nvSpPr>
        <p:spPr>
          <a:xfrm>
            <a:off x="304800" y="1717827"/>
            <a:ext cx="928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Système de poteaux–dalle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21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Matériaux et autres ressources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Confort et santé </a:t>
            </a:r>
            <a:endParaRPr/>
          </a:p>
        </p:txBody>
      </p:sp>
      <p:cxnSp>
        <p:nvCxnSpPr>
          <p:cNvPr id="452" name="Google Shape;452;p21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3" name="Google Shape;453;p21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13675" y="1520700"/>
            <a:ext cx="8094150" cy="809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26"/>
          <p:cNvSpPr txBox="1"/>
          <p:nvPr/>
        </p:nvSpPr>
        <p:spPr>
          <a:xfrm>
            <a:off x="304800" y="-212436"/>
            <a:ext cx="8382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La Pierre </a:t>
            </a:r>
            <a:endParaRPr sz="6000"/>
          </a:p>
        </p:txBody>
      </p:sp>
      <p:sp>
        <p:nvSpPr>
          <p:cNvPr id="462" name="Google Shape;462;p26"/>
          <p:cNvSpPr txBox="1"/>
          <p:nvPr/>
        </p:nvSpPr>
        <p:spPr>
          <a:xfrm>
            <a:off x="304800" y="1352770"/>
            <a:ext cx="928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Réemploi et extraite de carrière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26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sp>
        <p:nvSpPr>
          <p:cNvPr id="464" name="Google Shape;464;p26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 Gestion de projet </a:t>
            </a: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 Énergie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Eau · 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Matériaux et autres ressources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 Confort et santé </a:t>
            </a:r>
            <a:endParaRPr>
              <a:solidFill>
                <a:srgbClr val="FFFFFF"/>
              </a:solidFill>
              <a:highlight>
                <a:srgbClr val="C2DF1A"/>
              </a:highlight>
            </a:endParaRPr>
          </a:p>
        </p:txBody>
      </p:sp>
      <p:cxnSp>
        <p:nvCxnSpPr>
          <p:cNvPr id="465" name="Google Shape;465;p26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66" name="Google Shape;46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03113" y="1883064"/>
            <a:ext cx="5385385" cy="7222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27"/>
          <p:cNvSpPr txBox="1"/>
          <p:nvPr/>
        </p:nvSpPr>
        <p:spPr>
          <a:xfrm>
            <a:off x="304800" y="23213"/>
            <a:ext cx="8382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Inertie</a:t>
            </a:r>
            <a:endParaRPr sz="6000"/>
          </a:p>
        </p:txBody>
      </p:sp>
      <p:sp>
        <p:nvSpPr>
          <p:cNvPr id="474" name="Google Shape;474;p27"/>
          <p:cNvSpPr txBox="1"/>
          <p:nvPr/>
        </p:nvSpPr>
        <p:spPr>
          <a:xfrm>
            <a:off x="410225" y="1470408"/>
            <a:ext cx="928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Façade épaisse lieu d’usages et de </a:t>
            </a:r>
            <a:r>
              <a:rPr b="1" i="1" lang="fr-FR" sz="1800">
                <a:solidFill>
                  <a:schemeClr val="dk1"/>
                </a:solidFill>
              </a:rPr>
              <a:t>fraîcheur</a:t>
            </a: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5" name="Google Shape;475;p27"/>
          <p:cNvPicPr preferRelativeResize="0"/>
          <p:nvPr/>
        </p:nvPicPr>
        <p:blipFill rotWithShape="1">
          <a:blip r:embed="rId4">
            <a:alphaModFix/>
          </a:blip>
          <a:srcRect b="0" l="0" r="2451" t="0"/>
          <a:stretch/>
        </p:blipFill>
        <p:spPr>
          <a:xfrm>
            <a:off x="7470042" y="2028350"/>
            <a:ext cx="10001709" cy="6704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27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sp>
        <p:nvSpPr>
          <p:cNvPr id="477" name="Google Shape;477;p27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 Gestion de projet </a:t>
            </a: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Eau ·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Matériaux et autres ressources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 Confort et santé </a:t>
            </a:r>
            <a:endParaRPr>
              <a:solidFill>
                <a:srgbClr val="FFFFFF"/>
              </a:solidFill>
              <a:highlight>
                <a:srgbClr val="C2DF1A"/>
              </a:highlight>
            </a:endParaRPr>
          </a:p>
        </p:txBody>
      </p:sp>
      <p:cxnSp>
        <p:nvCxnSpPr>
          <p:cNvPr id="478" name="Google Shape;478;p27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79" name="Google Shape;47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1762" y="1875951"/>
            <a:ext cx="6144062" cy="7458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8"/>
          <p:cNvSpPr txBox="1"/>
          <p:nvPr/>
        </p:nvSpPr>
        <p:spPr>
          <a:xfrm>
            <a:off x="304800" y="615813"/>
            <a:ext cx="8382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Confort d’été</a:t>
            </a:r>
            <a:endParaRPr sz="6000"/>
          </a:p>
        </p:txBody>
      </p:sp>
      <p:sp>
        <p:nvSpPr>
          <p:cNvPr id="487" name="Google Shape;487;p28"/>
          <p:cNvSpPr txBox="1"/>
          <p:nvPr/>
        </p:nvSpPr>
        <p:spPr>
          <a:xfrm>
            <a:off x="304800" y="2118733"/>
            <a:ext cx="92864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Façade épaisse lieu d’usages et de </a:t>
            </a:r>
            <a:r>
              <a:rPr b="1" i="1" lang="fr-FR" sz="1800">
                <a:solidFill>
                  <a:schemeClr val="dk1"/>
                </a:solidFill>
              </a:rPr>
              <a:t>fraîcheur</a:t>
            </a: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8" name="Google Shape;488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6200" y="1426176"/>
            <a:ext cx="10287000" cy="77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28"/>
          <p:cNvSpPr txBox="1"/>
          <p:nvPr/>
        </p:nvSpPr>
        <p:spPr>
          <a:xfrm>
            <a:off x="173425" y="3206435"/>
            <a:ext cx="7359000" cy="54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08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Confort thermique d’été et confort des espaces extérieurs</a:t>
            </a:r>
            <a:endParaRPr/>
          </a:p>
          <a:p>
            <a:pPr indent="-457200" lvl="1" marL="9142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-"/>
            </a:pPr>
            <a:r>
              <a:rPr b="0" i="0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Réalisation d’une STD (phase APD)– Zone d’inconfort limitée à 50h/an </a:t>
            </a:r>
            <a:endParaRPr/>
          </a:p>
          <a:p>
            <a:pPr indent="-457200" lvl="1" marL="914289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-"/>
            </a:pPr>
            <a:r>
              <a:rPr b="0" i="0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Protections solaires adaptées sur toutes les baies, volets roulants en bois </a:t>
            </a:r>
            <a:endParaRPr b="0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2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-"/>
            </a:pPr>
            <a:r>
              <a:rPr lang="fr-FR" sz="2200">
                <a:solidFill>
                  <a:schemeClr val="dk1"/>
                </a:solidFill>
              </a:rPr>
              <a:t>création d’espaces extérieurs protégés </a:t>
            </a:r>
            <a:r>
              <a:rPr b="0" i="0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-457200" lvl="1" marL="91429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-"/>
            </a:pPr>
            <a:r>
              <a:rPr b="0" i="0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Mesures conservatoires pour fixation ultérieur</a:t>
            </a:r>
            <a:r>
              <a:rPr lang="fr-FR" sz="2200">
                <a:solidFill>
                  <a:schemeClr val="dk1"/>
                </a:solidFill>
              </a:rPr>
              <a:t>e </a:t>
            </a:r>
            <a:r>
              <a:rPr b="0" i="0" lang="fr-FR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éléments de protections solaires des RDC</a:t>
            </a:r>
            <a:endParaRPr/>
          </a:p>
          <a:p>
            <a:pPr indent="0" lvl="1" marL="4570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28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 Gestion de projet </a:t>
            </a: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</a:t>
            </a:r>
            <a:r>
              <a:rPr lang="fr-FR" sz="2400">
                <a:solidFill>
                  <a:srgbClr val="FFFFFF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 Confort et santé </a:t>
            </a:r>
            <a:endParaRPr>
              <a:solidFill>
                <a:srgbClr val="FFFFFF"/>
              </a:solidFill>
              <a:highlight>
                <a:srgbClr val="C2DF1A"/>
              </a:highlight>
            </a:endParaRPr>
          </a:p>
        </p:txBody>
      </p:sp>
      <p:cxnSp>
        <p:nvCxnSpPr>
          <p:cNvPr id="491" name="Google Shape;491;p28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2" name="Google Shape;492;p28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30"/>
          <p:cNvSpPr txBox="1"/>
          <p:nvPr/>
        </p:nvSpPr>
        <p:spPr>
          <a:xfrm>
            <a:off x="9144000" y="2328483"/>
            <a:ext cx="9144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Des réponses particulières et adaptées  </a:t>
            </a:r>
            <a:endParaRPr/>
          </a:p>
        </p:txBody>
      </p:sp>
      <p:sp>
        <p:nvSpPr>
          <p:cNvPr id="499" name="Google Shape;499;p30"/>
          <p:cNvSpPr txBox="1"/>
          <p:nvPr/>
        </p:nvSpPr>
        <p:spPr>
          <a:xfrm>
            <a:off x="9296400" y="6591300"/>
            <a:ext cx="8404046" cy="21852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Axe 3 : Maîtrise de l’impact carbone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fr-F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0" name="Google Shape;500;p30"/>
          <p:cNvPicPr preferRelativeResize="0"/>
          <p:nvPr/>
        </p:nvPicPr>
        <p:blipFill rotWithShape="1">
          <a:blip r:embed="rId4">
            <a:alphaModFix/>
          </a:blip>
          <a:srcRect b="16184" l="3200" r="0" t="10101"/>
          <a:stretch/>
        </p:blipFill>
        <p:spPr>
          <a:xfrm>
            <a:off x="-76200" y="0"/>
            <a:ext cx="92202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30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1"/>
          <p:cNvSpPr txBox="1"/>
          <p:nvPr/>
        </p:nvSpPr>
        <p:spPr>
          <a:xfrm>
            <a:off x="304800" y="133350"/>
            <a:ext cx="8382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Masse biosourcée</a:t>
            </a:r>
            <a:endParaRPr sz="6000"/>
          </a:p>
        </p:txBody>
      </p:sp>
      <p:sp>
        <p:nvSpPr>
          <p:cNvPr id="509" name="Google Shape;509;p31"/>
          <p:cNvSpPr txBox="1"/>
          <p:nvPr/>
        </p:nvSpPr>
        <p:spPr>
          <a:xfrm>
            <a:off x="388908" y="1634371"/>
            <a:ext cx="92864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Calcul  Biosourcé APS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31"/>
          <p:cNvSpPr txBox="1"/>
          <p:nvPr/>
        </p:nvSpPr>
        <p:spPr>
          <a:xfrm>
            <a:off x="732692" y="2711313"/>
            <a:ext cx="838200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Validation du </a:t>
            </a:r>
            <a:r>
              <a:rPr b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Niveau 3 du label Bâtiment Biosourcé </a:t>
            </a: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avec un taux biosourcé total </a:t>
            </a:r>
            <a:r>
              <a:rPr b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supérieur à  40 kg/m² SDP</a:t>
            </a:r>
            <a:endParaRPr/>
          </a:p>
        </p:txBody>
      </p:sp>
      <p:sp>
        <p:nvSpPr>
          <p:cNvPr id="511" name="Google Shape;511;p31"/>
          <p:cNvSpPr txBox="1"/>
          <p:nvPr/>
        </p:nvSpPr>
        <p:spPr>
          <a:xfrm>
            <a:off x="1066800" y="4171295"/>
            <a:ext cx="85245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Principaux matériaux biosourcé : 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Façade à ossature bois avec remplissage en fibre de bois 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Volet</a:t>
            </a:r>
            <a:r>
              <a:rPr lang="fr-FR" sz="2800">
                <a:solidFill>
                  <a:schemeClr val="dk1"/>
                </a:solidFill>
              </a:rPr>
              <a:t>s </a:t>
            </a: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roulants en bois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Parquet bois massif sur lambourdes</a:t>
            </a:r>
            <a:endParaRPr/>
          </a:p>
          <a:p>
            <a:pPr indent="-457200" lvl="0" marL="45720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Menuiseries extérieures et intérieures en bois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1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sp>
        <p:nvSpPr>
          <p:cNvPr id="513" name="Google Shape;513;p31"/>
          <p:cNvSpPr/>
          <p:nvPr/>
        </p:nvSpPr>
        <p:spPr>
          <a:xfrm>
            <a:off x="13106400" y="9266161"/>
            <a:ext cx="4191000" cy="6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31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Gestion de projet </a:t>
            </a: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Eau ·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 Matériaux et autres ressources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Confort et santé </a:t>
            </a:r>
            <a:endParaRPr/>
          </a:p>
        </p:txBody>
      </p:sp>
      <p:cxnSp>
        <p:nvCxnSpPr>
          <p:cNvPr id="515" name="Google Shape;515;p31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16" name="Google Shape;51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46950" y="2860949"/>
            <a:ext cx="8120150" cy="447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2"/>
          <p:cNvSpPr txBox="1"/>
          <p:nvPr/>
        </p:nvSpPr>
        <p:spPr>
          <a:xfrm>
            <a:off x="205871" y="2617417"/>
            <a:ext cx="8169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0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→   Validation du seuil Ic construction 2028 </a:t>
            </a:r>
            <a:endParaRPr/>
          </a:p>
        </p:txBody>
      </p:sp>
      <p:pic>
        <p:nvPicPr>
          <p:cNvPr id="523" name="Google Shape;523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9" y="3339724"/>
            <a:ext cx="8131172" cy="1409738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Google Shape;524;p32"/>
          <p:cNvSpPr txBox="1"/>
          <p:nvPr/>
        </p:nvSpPr>
        <p:spPr>
          <a:xfrm>
            <a:off x="499421" y="322820"/>
            <a:ext cx="8382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Impact carbone</a:t>
            </a:r>
            <a:endParaRPr sz="6000"/>
          </a:p>
        </p:txBody>
      </p:sp>
      <p:sp>
        <p:nvSpPr>
          <p:cNvPr id="525" name="Google Shape;525;p32"/>
          <p:cNvSpPr txBox="1"/>
          <p:nvPr/>
        </p:nvSpPr>
        <p:spPr>
          <a:xfrm>
            <a:off x="499421" y="1776490"/>
            <a:ext cx="928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Etude Analyse de cycle de vie dès l’APS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p32"/>
          <p:cNvPicPr preferRelativeResize="0"/>
          <p:nvPr/>
        </p:nvPicPr>
        <p:blipFill rotWithShape="1">
          <a:blip r:embed="rId6">
            <a:alphaModFix/>
          </a:blip>
          <a:srcRect b="0" l="6228" r="0" t="0"/>
          <a:stretch/>
        </p:blipFill>
        <p:spPr>
          <a:xfrm>
            <a:off x="8375175" y="3812925"/>
            <a:ext cx="9417525" cy="531955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2"/>
          <p:cNvSpPr txBox="1"/>
          <p:nvPr/>
        </p:nvSpPr>
        <p:spPr>
          <a:xfrm>
            <a:off x="205788" y="5478158"/>
            <a:ext cx="81693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0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fr-FR" sz="2800" u="none" cap="none" strike="noStrike">
                <a:solidFill>
                  <a:schemeClr val="dk1"/>
                </a:solidFill>
              </a:rPr>
              <a:t>N</a:t>
            </a:r>
            <a:r>
              <a:rPr i="0" lang="fr-FR" sz="2800" u="none" cap="none" strike="noStrike">
                <a:solidFill>
                  <a:schemeClr val="dk1"/>
                </a:solidFill>
              </a:rPr>
              <a:t>otre stratégie : </a:t>
            </a:r>
            <a:endParaRPr/>
          </a:p>
          <a:p>
            <a:pPr indent="-457200" lvl="1" marL="9142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Limitation du béton (FOB)</a:t>
            </a:r>
            <a:endParaRPr/>
          </a:p>
          <a:p>
            <a:pPr indent="-457200" lvl="1" marL="9142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Grande quantité de bois (stockage carbone) </a:t>
            </a:r>
            <a:endParaRPr/>
          </a:p>
          <a:p>
            <a:pPr indent="-457200" lvl="1" marL="9142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Intégration de matériaux en réemploi : pierres, radiateurs, serrurerie (parties communes), dalles gravillonnées pour aménagements extérieur, WC et lavabos (local d’activité)  </a:t>
            </a:r>
            <a:endParaRPr b="0" i="0" sz="2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32"/>
          <p:cNvSpPr txBox="1"/>
          <p:nvPr/>
        </p:nvSpPr>
        <p:spPr>
          <a:xfrm>
            <a:off x="8704791" y="3309919"/>
            <a:ext cx="9087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1" marL="457089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Répartition de l’impact carbone par lot 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32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sp>
        <p:nvSpPr>
          <p:cNvPr id="530" name="Google Shape;530;p32"/>
          <p:cNvSpPr/>
          <p:nvPr/>
        </p:nvSpPr>
        <p:spPr>
          <a:xfrm>
            <a:off x="13106400" y="9266161"/>
            <a:ext cx="4191000" cy="6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32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Gestion de projet </a:t>
            </a: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Eau ·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 Matériaux et autres ressources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Confort et santé </a:t>
            </a:r>
            <a:endParaRPr/>
          </a:p>
        </p:txBody>
      </p:sp>
      <p:cxnSp>
        <p:nvCxnSpPr>
          <p:cNvPr id="532" name="Google Shape;532;p32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3"/>
          <p:cNvSpPr txBox="1"/>
          <p:nvPr>
            <p:ph type="title"/>
          </p:nvPr>
        </p:nvSpPr>
        <p:spPr>
          <a:xfrm>
            <a:off x="571499" y="2551724"/>
            <a:ext cx="16150389" cy="167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fr-FR" sz="2400"/>
              <a:t>- </a:t>
            </a:r>
            <a:r>
              <a:rPr lang="fr-FR" sz="2800"/>
              <a:t>Création d’un document/outil  de travail  </a:t>
            </a:r>
            <a:br>
              <a:rPr lang="fr-FR" sz="2800"/>
            </a:br>
            <a:r>
              <a:rPr lang="fr-FR" sz="2800"/>
              <a:t>- Travail collaboratif entre Architecte/Economiste/Bureau d’étude thermique et environnement/RIVP</a:t>
            </a:r>
            <a:endParaRPr/>
          </a:p>
        </p:txBody>
      </p:sp>
      <p:sp>
        <p:nvSpPr>
          <p:cNvPr id="538" name="Google Shape;538;p33"/>
          <p:cNvSpPr txBox="1"/>
          <p:nvPr/>
        </p:nvSpPr>
        <p:spPr>
          <a:xfrm>
            <a:off x="533400" y="495300"/>
            <a:ext cx="8382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Un compromis</a:t>
            </a:r>
            <a:endParaRPr sz="6000"/>
          </a:p>
        </p:txBody>
      </p:sp>
      <p:sp>
        <p:nvSpPr>
          <p:cNvPr id="539" name="Google Shape;539;p33"/>
          <p:cNvSpPr txBox="1"/>
          <p:nvPr/>
        </p:nvSpPr>
        <p:spPr>
          <a:xfrm>
            <a:off x="571500" y="1999255"/>
            <a:ext cx="928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Etude comparative  Taux de biosourcé/impact carbone/coût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0" name="Google Shape;54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33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sp>
        <p:nvSpPr>
          <p:cNvPr id="542" name="Google Shape;542;p33"/>
          <p:cNvSpPr/>
          <p:nvPr/>
        </p:nvSpPr>
        <p:spPr>
          <a:xfrm>
            <a:off x="13106400" y="9266161"/>
            <a:ext cx="4191000" cy="6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3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2DF1A"/>
                </a:solidFill>
                <a:highlight>
                  <a:schemeClr val="lt1"/>
                </a:highlight>
              </a:rPr>
              <a:t>Gestion de projet </a:t>
            </a:r>
            <a:r>
              <a:rPr b="1" lang="fr-FR" sz="2400">
                <a:solidFill>
                  <a:srgbClr val="C2DF1A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Eau ·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 Matériaux et autres ressources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Confort et santé </a:t>
            </a:r>
            <a:endParaRPr/>
          </a:p>
        </p:txBody>
      </p:sp>
      <p:cxnSp>
        <p:nvCxnSpPr>
          <p:cNvPr id="544" name="Google Shape;544;p33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45" name="Google Shape;54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9125" y="4107099"/>
            <a:ext cx="14199709" cy="4733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/>
          <p:nvPr/>
        </p:nvSpPr>
        <p:spPr>
          <a:xfrm>
            <a:off x="10744563" y="3167857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E5DFEC"/>
          </a:solidFill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"/>
          <p:cNvSpPr txBox="1"/>
          <p:nvPr/>
        </p:nvSpPr>
        <p:spPr>
          <a:xfrm>
            <a:off x="599100" y="-9300"/>
            <a:ext cx="95616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L’équipe projet</a:t>
            </a:r>
            <a:endParaRPr sz="6000"/>
          </a:p>
        </p:txBody>
      </p:sp>
      <p:sp>
        <p:nvSpPr>
          <p:cNvPr id="154" name="Google Shape;154;p3"/>
          <p:cNvSpPr/>
          <p:nvPr/>
        </p:nvSpPr>
        <p:spPr>
          <a:xfrm>
            <a:off x="5666997" y="4287049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3"/>
          <p:cNvSpPr/>
          <p:nvPr/>
        </p:nvSpPr>
        <p:spPr>
          <a:xfrm>
            <a:off x="7362137" y="3160564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DAEEF3"/>
          </a:solidFill>
          <a:ln cap="flat" cmpd="sng" w="25400">
            <a:solidFill>
              <a:srgbClr val="4AAC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AEEF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3"/>
          <p:cNvSpPr txBox="1"/>
          <p:nvPr/>
        </p:nvSpPr>
        <p:spPr>
          <a:xfrm>
            <a:off x="7428638" y="4077238"/>
            <a:ext cx="1859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Charles-Henri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TACHON</a:t>
            </a:r>
            <a:endParaRPr/>
          </a:p>
        </p:txBody>
      </p:sp>
      <p:sp>
        <p:nvSpPr>
          <p:cNvPr id="157" name="Google Shape;157;p3"/>
          <p:cNvSpPr/>
          <p:nvPr/>
        </p:nvSpPr>
        <p:spPr>
          <a:xfrm>
            <a:off x="7373023" y="5370365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DAEEF3"/>
          </a:solidFill>
          <a:ln cap="flat" cmpd="sng" w="25400">
            <a:solidFill>
              <a:srgbClr val="4AAC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3"/>
          <p:cNvSpPr txBox="1"/>
          <p:nvPr/>
        </p:nvSpPr>
        <p:spPr>
          <a:xfrm>
            <a:off x="7393562" y="6293200"/>
            <a:ext cx="2015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RemingtonStyle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159" name="Google Shape;159;p3"/>
          <p:cNvSpPr/>
          <p:nvPr/>
        </p:nvSpPr>
        <p:spPr>
          <a:xfrm>
            <a:off x="5666997" y="6496850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"/>
          <p:cNvSpPr txBox="1"/>
          <p:nvPr/>
        </p:nvSpPr>
        <p:spPr>
          <a:xfrm>
            <a:off x="10970754" y="3931954"/>
            <a:ext cx="15603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SOLAB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Thermique &amp;</a:t>
            </a:r>
            <a:endParaRPr sz="12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Environnement</a:t>
            </a:r>
            <a:endParaRPr sz="1200"/>
          </a:p>
        </p:txBody>
      </p:sp>
      <p:sp>
        <p:nvSpPr>
          <p:cNvPr id="161" name="Google Shape;161;p3"/>
          <p:cNvSpPr/>
          <p:nvPr/>
        </p:nvSpPr>
        <p:spPr>
          <a:xfrm>
            <a:off x="9049434" y="6444198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9340865" y="7396200"/>
            <a:ext cx="1398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EVP</a:t>
            </a:r>
            <a:endParaRPr b="1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</a:rPr>
              <a:t>Structure</a:t>
            </a:r>
            <a:endParaRPr/>
          </a:p>
        </p:txBody>
      </p:sp>
      <p:sp>
        <p:nvSpPr>
          <p:cNvPr id="163" name="Google Shape;163;p3"/>
          <p:cNvSpPr/>
          <p:nvPr/>
        </p:nvSpPr>
        <p:spPr>
          <a:xfrm>
            <a:off x="3990597" y="3220250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solidFill>
            <a:srgbClr val="EAF1DD"/>
          </a:solidFill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3"/>
          <p:cNvSpPr txBox="1"/>
          <p:nvPr/>
        </p:nvSpPr>
        <p:spPr>
          <a:xfrm>
            <a:off x="4210358" y="3956311"/>
            <a:ext cx="1560877" cy="6771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RIVP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Bailleurs social</a:t>
            </a:r>
            <a:endParaRPr/>
          </a:p>
        </p:txBody>
      </p:sp>
      <p:sp>
        <p:nvSpPr>
          <p:cNvPr id="165" name="Google Shape;165;p3"/>
          <p:cNvSpPr/>
          <p:nvPr/>
        </p:nvSpPr>
        <p:spPr>
          <a:xfrm>
            <a:off x="3971857" y="5430051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3"/>
          <p:cNvSpPr txBox="1"/>
          <p:nvPr/>
        </p:nvSpPr>
        <p:spPr>
          <a:xfrm>
            <a:off x="4000550" y="6185338"/>
            <a:ext cx="1981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600">
                <a:solidFill>
                  <a:schemeClr val="dk1"/>
                </a:solidFill>
              </a:rPr>
              <a:t>Foncière de Paris</a:t>
            </a:r>
            <a:endParaRPr b="1" sz="12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600">
                <a:solidFill>
                  <a:schemeClr val="dk1"/>
                </a:solidFill>
              </a:rPr>
              <a:t>Accession sociale</a:t>
            </a:r>
            <a:endParaRPr b="1" sz="1200"/>
          </a:p>
        </p:txBody>
      </p:sp>
      <p:sp>
        <p:nvSpPr>
          <p:cNvPr id="167" name="Google Shape;167;p3"/>
          <p:cNvSpPr/>
          <p:nvPr/>
        </p:nvSpPr>
        <p:spPr>
          <a:xfrm>
            <a:off x="2209800" y="4268686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EB530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"/>
          <p:cNvSpPr txBox="1"/>
          <p:nvPr/>
        </p:nvSpPr>
        <p:spPr>
          <a:xfrm>
            <a:off x="2612547" y="5325325"/>
            <a:ext cx="1236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SEMAPA</a:t>
            </a:r>
            <a:endParaRPr b="1"/>
          </a:p>
        </p:txBody>
      </p:sp>
      <p:sp>
        <p:nvSpPr>
          <p:cNvPr id="169" name="Google Shape;169;p3"/>
          <p:cNvSpPr txBox="1"/>
          <p:nvPr/>
        </p:nvSpPr>
        <p:spPr>
          <a:xfrm>
            <a:off x="4497955" y="3449242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MOA</a:t>
            </a:r>
            <a:endParaRPr/>
          </a:p>
        </p:txBody>
      </p:sp>
      <p:sp>
        <p:nvSpPr>
          <p:cNvPr id="170" name="Google Shape;170;p3"/>
          <p:cNvSpPr txBox="1"/>
          <p:nvPr/>
        </p:nvSpPr>
        <p:spPr>
          <a:xfrm>
            <a:off x="4435562" y="5779177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MOA</a:t>
            </a:r>
            <a:endParaRPr/>
          </a:p>
        </p:txBody>
      </p:sp>
      <p:sp>
        <p:nvSpPr>
          <p:cNvPr id="171" name="Google Shape;171;p3"/>
          <p:cNvSpPr txBox="1"/>
          <p:nvPr/>
        </p:nvSpPr>
        <p:spPr>
          <a:xfrm>
            <a:off x="5837963" y="5160648"/>
            <a:ext cx="16485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Direction Santé Publique</a:t>
            </a:r>
            <a:endParaRPr b="1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3"/>
          <p:cNvSpPr txBox="1"/>
          <p:nvPr/>
        </p:nvSpPr>
        <p:spPr>
          <a:xfrm>
            <a:off x="6142355" y="4755917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Preneur</a:t>
            </a:r>
            <a:endParaRPr/>
          </a:p>
        </p:txBody>
      </p:sp>
      <p:sp>
        <p:nvSpPr>
          <p:cNvPr id="173" name="Google Shape;173;p3"/>
          <p:cNvSpPr txBox="1"/>
          <p:nvPr/>
        </p:nvSpPr>
        <p:spPr>
          <a:xfrm>
            <a:off x="5840752" y="7170817"/>
            <a:ext cx="1604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Fondation de la Croix Saint Simon</a:t>
            </a:r>
            <a:endParaRPr b="1"/>
          </a:p>
        </p:txBody>
      </p:sp>
      <p:sp>
        <p:nvSpPr>
          <p:cNvPr id="174" name="Google Shape;174;p3"/>
          <p:cNvSpPr txBox="1"/>
          <p:nvPr/>
        </p:nvSpPr>
        <p:spPr>
          <a:xfrm>
            <a:off x="6157535" y="6761506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Preneur</a:t>
            </a:r>
            <a:endParaRPr/>
          </a:p>
        </p:txBody>
      </p:sp>
      <p:sp>
        <p:nvSpPr>
          <p:cNvPr id="175" name="Google Shape;175;p3"/>
          <p:cNvSpPr txBox="1"/>
          <p:nvPr/>
        </p:nvSpPr>
        <p:spPr>
          <a:xfrm>
            <a:off x="7726526" y="5714634"/>
            <a:ext cx="125668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 associé</a:t>
            </a:r>
            <a:endParaRPr/>
          </a:p>
        </p:txBody>
      </p:sp>
      <p:sp>
        <p:nvSpPr>
          <p:cNvPr id="176" name="Google Shape;176;p3"/>
          <p:cNvSpPr txBox="1"/>
          <p:nvPr/>
        </p:nvSpPr>
        <p:spPr>
          <a:xfrm>
            <a:off x="7659039" y="3405047"/>
            <a:ext cx="1398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 mandataire</a:t>
            </a:r>
            <a:endParaRPr/>
          </a:p>
        </p:txBody>
      </p:sp>
      <p:sp>
        <p:nvSpPr>
          <p:cNvPr id="177" name="Google Shape;177;p3"/>
          <p:cNvSpPr txBox="1"/>
          <p:nvPr/>
        </p:nvSpPr>
        <p:spPr>
          <a:xfrm>
            <a:off x="9542588" y="6977373"/>
            <a:ext cx="101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</a:t>
            </a:r>
            <a:endParaRPr/>
          </a:p>
        </p:txBody>
      </p:sp>
      <p:sp>
        <p:nvSpPr>
          <p:cNvPr id="178" name="Google Shape;178;p3"/>
          <p:cNvSpPr txBox="1"/>
          <p:nvPr/>
        </p:nvSpPr>
        <p:spPr>
          <a:xfrm>
            <a:off x="2414276" y="4958850"/>
            <a:ext cx="153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Aménageur</a:t>
            </a:r>
            <a:endParaRPr/>
          </a:p>
        </p:txBody>
      </p:sp>
      <p:sp>
        <p:nvSpPr>
          <p:cNvPr id="179" name="Google Shape;179;p3"/>
          <p:cNvSpPr/>
          <p:nvPr/>
        </p:nvSpPr>
        <p:spPr>
          <a:xfrm>
            <a:off x="10744563" y="5377658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"/>
          <p:cNvSpPr txBox="1"/>
          <p:nvPr/>
        </p:nvSpPr>
        <p:spPr>
          <a:xfrm>
            <a:off x="11063328" y="6269063"/>
            <a:ext cx="1398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MOBIUS</a:t>
            </a:r>
            <a:endParaRPr b="1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Réemploi</a:t>
            </a:r>
            <a:endParaRPr b="1"/>
          </a:p>
        </p:txBody>
      </p:sp>
      <p:sp>
        <p:nvSpPr>
          <p:cNvPr id="181" name="Google Shape;181;p3"/>
          <p:cNvSpPr txBox="1"/>
          <p:nvPr/>
        </p:nvSpPr>
        <p:spPr>
          <a:xfrm>
            <a:off x="11244067" y="5917870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</a:t>
            </a:r>
            <a:endParaRPr/>
          </a:p>
        </p:txBody>
      </p:sp>
      <p:sp>
        <p:nvSpPr>
          <p:cNvPr id="182" name="Google Shape;182;p3"/>
          <p:cNvSpPr/>
          <p:nvPr/>
        </p:nvSpPr>
        <p:spPr>
          <a:xfrm>
            <a:off x="12431849" y="4227365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"/>
          <p:cNvSpPr txBox="1"/>
          <p:nvPr/>
        </p:nvSpPr>
        <p:spPr>
          <a:xfrm>
            <a:off x="12830097" y="5186713"/>
            <a:ext cx="1236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2iDF</a:t>
            </a:r>
            <a:endParaRPr b="1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VRD</a:t>
            </a:r>
            <a:endParaRPr/>
          </a:p>
        </p:txBody>
      </p:sp>
      <p:sp>
        <p:nvSpPr>
          <p:cNvPr id="184" name="Google Shape;184;p3"/>
          <p:cNvSpPr/>
          <p:nvPr/>
        </p:nvSpPr>
        <p:spPr>
          <a:xfrm>
            <a:off x="12431849" y="6437166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3"/>
          <p:cNvSpPr txBox="1"/>
          <p:nvPr/>
        </p:nvSpPr>
        <p:spPr>
          <a:xfrm>
            <a:off x="12378651" y="7298700"/>
            <a:ext cx="2015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BIMBAMBOOM</a:t>
            </a:r>
            <a:endParaRPr b="1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BIM manager</a:t>
            </a:r>
            <a:endParaRPr/>
          </a:p>
        </p:txBody>
      </p:sp>
      <p:sp>
        <p:nvSpPr>
          <p:cNvPr id="186" name="Google Shape;186;p3"/>
          <p:cNvSpPr txBox="1"/>
          <p:nvPr/>
        </p:nvSpPr>
        <p:spPr>
          <a:xfrm>
            <a:off x="12918978" y="4767577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</a:t>
            </a:r>
            <a:endParaRPr/>
          </a:p>
        </p:txBody>
      </p:sp>
      <p:sp>
        <p:nvSpPr>
          <p:cNvPr id="187" name="Google Shape;187;p3"/>
          <p:cNvSpPr txBox="1"/>
          <p:nvPr/>
        </p:nvSpPr>
        <p:spPr>
          <a:xfrm>
            <a:off x="12941391" y="6977403"/>
            <a:ext cx="101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</a:t>
            </a:r>
            <a:endParaRPr/>
          </a:p>
        </p:txBody>
      </p:sp>
      <p:sp>
        <p:nvSpPr>
          <p:cNvPr id="188" name="Google Shape;188;p3"/>
          <p:cNvSpPr/>
          <p:nvPr/>
        </p:nvSpPr>
        <p:spPr>
          <a:xfrm>
            <a:off x="9057277" y="4257283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4AACC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AEEF3"/>
              </a:solidFill>
              <a:highlight>
                <a:srgbClr val="4AACC7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3"/>
          <p:cNvSpPr txBox="1"/>
          <p:nvPr/>
        </p:nvSpPr>
        <p:spPr>
          <a:xfrm>
            <a:off x="9542554" y="5275800"/>
            <a:ext cx="101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FORR</a:t>
            </a:r>
            <a:endParaRPr b="1"/>
          </a:p>
        </p:txBody>
      </p:sp>
      <p:sp>
        <p:nvSpPr>
          <p:cNvPr id="190" name="Google Shape;190;p3"/>
          <p:cNvSpPr txBox="1"/>
          <p:nvPr/>
        </p:nvSpPr>
        <p:spPr>
          <a:xfrm>
            <a:off x="9366414" y="4779262"/>
            <a:ext cx="139819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Paysagiste</a:t>
            </a:r>
            <a:endParaRPr/>
          </a:p>
        </p:txBody>
      </p:sp>
      <p:sp>
        <p:nvSpPr>
          <p:cNvPr id="191" name="Google Shape;191;p3"/>
          <p:cNvSpPr/>
          <p:nvPr/>
        </p:nvSpPr>
        <p:spPr>
          <a:xfrm>
            <a:off x="14170729" y="5275801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"/>
          <p:cNvSpPr txBox="1"/>
          <p:nvPr/>
        </p:nvSpPr>
        <p:spPr>
          <a:xfrm>
            <a:off x="14340403" y="6154600"/>
            <a:ext cx="1648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</a:rPr>
              <a:t>VPEAS</a:t>
            </a:r>
            <a:endParaRPr b="1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Economiste</a:t>
            </a:r>
            <a:endParaRPr/>
          </a:p>
        </p:txBody>
      </p:sp>
      <p:sp>
        <p:nvSpPr>
          <p:cNvPr id="193" name="Google Shape;193;p3"/>
          <p:cNvSpPr txBox="1"/>
          <p:nvPr/>
        </p:nvSpPr>
        <p:spPr>
          <a:xfrm>
            <a:off x="14657858" y="5816013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</a:t>
            </a:r>
            <a:endParaRPr/>
          </a:p>
        </p:txBody>
      </p:sp>
      <p:sp>
        <p:nvSpPr>
          <p:cNvPr id="194" name="Google Shape;194;p3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</a:rPr>
              <a:t> Gestion de projet </a:t>
            </a:r>
            <a:r>
              <a:rPr lang="fr-FR" sz="2400">
                <a:solidFill>
                  <a:schemeClr val="lt1"/>
                </a:solidFill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/>
          </a:p>
        </p:txBody>
      </p:sp>
      <p:cxnSp>
        <p:nvCxnSpPr>
          <p:cNvPr id="195" name="Google Shape;195;p3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6" name="Google Shape;196;p3"/>
          <p:cNvSpPr/>
          <p:nvPr/>
        </p:nvSpPr>
        <p:spPr>
          <a:xfrm>
            <a:off x="5652184" y="2112015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FFC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"/>
          <p:cNvSpPr txBox="1"/>
          <p:nvPr/>
        </p:nvSpPr>
        <p:spPr>
          <a:xfrm>
            <a:off x="5606973" y="2753500"/>
            <a:ext cx="1981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</a:rPr>
              <a:t>SOCOTEC</a:t>
            </a:r>
            <a:endParaRPr b="1" sz="20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Environnement</a:t>
            </a:r>
            <a:endParaRPr/>
          </a:p>
        </p:txBody>
      </p:sp>
      <p:sp>
        <p:nvSpPr>
          <p:cNvPr id="198" name="Google Shape;198;p3"/>
          <p:cNvSpPr txBox="1"/>
          <p:nvPr/>
        </p:nvSpPr>
        <p:spPr>
          <a:xfrm>
            <a:off x="6159542" y="2341007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</a:t>
            </a:r>
            <a:endParaRPr/>
          </a:p>
        </p:txBody>
      </p:sp>
      <p:sp>
        <p:nvSpPr>
          <p:cNvPr id="199" name="Google Shape;199;p3"/>
          <p:cNvSpPr/>
          <p:nvPr/>
        </p:nvSpPr>
        <p:spPr>
          <a:xfrm>
            <a:off x="12447558" y="2061357"/>
            <a:ext cx="1981200" cy="1981200"/>
          </a:xfrm>
          <a:prstGeom prst="hexagon">
            <a:avLst>
              <a:gd fmla="val 25000" name="adj"/>
              <a:gd fmla="val 115470" name="vf"/>
            </a:avLst>
          </a:prstGeom>
          <a:noFill/>
          <a:ln cap="flat" cmpd="sng" w="25400">
            <a:solidFill>
              <a:srgbClr val="3B44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3"/>
          <p:cNvSpPr txBox="1"/>
          <p:nvPr/>
        </p:nvSpPr>
        <p:spPr>
          <a:xfrm>
            <a:off x="11213636" y="3622243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</a:t>
            </a:r>
            <a:endParaRPr/>
          </a:p>
        </p:txBody>
      </p:sp>
      <p:sp>
        <p:nvSpPr>
          <p:cNvPr id="201" name="Google Shape;201;p3"/>
          <p:cNvSpPr txBox="1"/>
          <p:nvPr/>
        </p:nvSpPr>
        <p:spPr>
          <a:xfrm>
            <a:off x="12915643" y="2410234"/>
            <a:ext cx="10136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</a:t>
            </a:r>
            <a:endParaRPr/>
          </a:p>
        </p:txBody>
      </p:sp>
      <p:sp>
        <p:nvSpPr>
          <p:cNvPr id="202" name="Google Shape;202;p3"/>
          <p:cNvSpPr txBox="1"/>
          <p:nvPr/>
        </p:nvSpPr>
        <p:spPr>
          <a:xfrm>
            <a:off x="12668102" y="2727213"/>
            <a:ext cx="1560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SOLAB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Fluides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Acoustique </a:t>
            </a:r>
            <a:endParaRPr/>
          </a:p>
        </p:txBody>
      </p:sp>
      <p:sp>
        <p:nvSpPr>
          <p:cNvPr id="203" name="Google Shape;203;p3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34"/>
          <p:cNvSpPr txBox="1"/>
          <p:nvPr/>
        </p:nvSpPr>
        <p:spPr>
          <a:xfrm>
            <a:off x="9144000" y="2328483"/>
            <a:ext cx="9144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Des réponses particulières et adaptées  </a:t>
            </a:r>
            <a:endParaRPr/>
          </a:p>
        </p:txBody>
      </p:sp>
      <p:sp>
        <p:nvSpPr>
          <p:cNvPr id="552" name="Google Shape;552;p34"/>
          <p:cNvSpPr txBox="1"/>
          <p:nvPr/>
        </p:nvSpPr>
        <p:spPr>
          <a:xfrm>
            <a:off x="9296400" y="6591300"/>
            <a:ext cx="84039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Axe 3 : Performance  énergétique 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fr-F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3" name="Google Shape;553;p34"/>
          <p:cNvPicPr preferRelativeResize="0"/>
          <p:nvPr/>
        </p:nvPicPr>
        <p:blipFill rotWithShape="1">
          <a:blip r:embed="rId4">
            <a:alphaModFix/>
          </a:blip>
          <a:srcRect b="16184" l="3200" r="0" t="10101"/>
          <a:stretch/>
        </p:blipFill>
        <p:spPr>
          <a:xfrm>
            <a:off x="-76200" y="0"/>
            <a:ext cx="9220200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34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5"/>
          <p:cNvSpPr txBox="1"/>
          <p:nvPr/>
        </p:nvSpPr>
        <p:spPr>
          <a:xfrm>
            <a:off x="608336" y="489528"/>
            <a:ext cx="8382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 sz="6000">
              <a:solidFill>
                <a:schemeClr val="dk1"/>
              </a:solidFill>
              <a:latin typeface="Stardos Stencil"/>
              <a:ea typeface="Stardos Stencil"/>
              <a:cs typeface="Stardos Stencil"/>
              <a:sym typeface="Stardos Stencil"/>
            </a:endParaRPr>
          </a:p>
        </p:txBody>
      </p:sp>
      <p:sp>
        <p:nvSpPr>
          <p:cNvPr id="562" name="Google Shape;562;p35"/>
          <p:cNvSpPr txBox="1"/>
          <p:nvPr/>
        </p:nvSpPr>
        <p:spPr>
          <a:xfrm>
            <a:off x="8078852" y="2044838"/>
            <a:ext cx="96216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 :   Ic énergie 2028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Réalisation d’une étude d’approvisionnement énergétique et coût global  </a:t>
            </a:r>
            <a:endParaRPr/>
          </a:p>
        </p:txBody>
      </p:sp>
      <p:sp>
        <p:nvSpPr>
          <p:cNvPr id="563" name="Google Shape;563;p35"/>
          <p:cNvSpPr/>
          <p:nvPr/>
        </p:nvSpPr>
        <p:spPr>
          <a:xfrm>
            <a:off x="8078850" y="1975472"/>
            <a:ext cx="4721100" cy="5334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4" name="Google Shape;564;p35"/>
          <p:cNvGrpSpPr/>
          <p:nvPr/>
        </p:nvGrpSpPr>
        <p:grpSpPr>
          <a:xfrm>
            <a:off x="530010" y="1953214"/>
            <a:ext cx="5759570" cy="3361648"/>
            <a:chOff x="0" y="0"/>
            <a:chExt cx="5759570" cy="3361648"/>
          </a:xfrm>
        </p:grpSpPr>
        <p:sp>
          <p:nvSpPr>
            <p:cNvPr id="565" name="Google Shape;565;p35"/>
            <p:cNvSpPr/>
            <p:nvPr/>
          </p:nvSpPr>
          <p:spPr>
            <a:xfrm rot="-5400000">
              <a:off x="599480" y="-597984"/>
              <a:ext cx="1680824" cy="2879785"/>
            </a:xfrm>
            <a:prstGeom prst="round1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5"/>
            <p:cNvSpPr txBox="1"/>
            <p:nvPr/>
          </p:nvSpPr>
          <p:spPr>
            <a:xfrm>
              <a:off x="0" y="1496"/>
              <a:ext cx="2879785" cy="1260618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27575" lIns="227575" spcFirstLastPara="1" rIns="227575" wrap="square" tIns="227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fr-FR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-15% </a:t>
              </a:r>
              <a:r>
                <a:rPr lang="fr-FR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Bbio 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2879785" y="0"/>
              <a:ext cx="2879785" cy="1680824"/>
            </a:xfrm>
            <a:prstGeom prst="round1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5"/>
            <p:cNvSpPr txBox="1"/>
            <p:nvPr/>
          </p:nvSpPr>
          <p:spPr>
            <a:xfrm>
              <a:off x="2879785" y="0"/>
              <a:ext cx="2879785" cy="12606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7575" lIns="227575" spcFirstLastPara="1" rIns="227575" wrap="square" tIns="227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fr-FR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Cep -10°%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69" name="Google Shape;569;p35"/>
            <p:cNvSpPr/>
            <p:nvPr/>
          </p:nvSpPr>
          <p:spPr>
            <a:xfrm rot="10800000">
              <a:off x="0" y="1680824"/>
              <a:ext cx="2879785" cy="1680824"/>
            </a:xfrm>
            <a:prstGeom prst="round1Rect">
              <a:avLst>
                <a:gd fmla="val 16667" name="adj"/>
              </a:avLst>
            </a:prstGeom>
            <a:solidFill>
              <a:schemeClr val="lt1"/>
            </a:solidFill>
            <a:ln cap="flat" cmpd="sng" w="254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5"/>
            <p:cNvSpPr txBox="1"/>
            <p:nvPr/>
          </p:nvSpPr>
          <p:spPr>
            <a:xfrm>
              <a:off x="0" y="2101030"/>
              <a:ext cx="2879785" cy="12606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7575" lIns="227575" spcFirstLastPara="1" rIns="227575" wrap="square" tIns="227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fr-FR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Cep, nr </a:t>
              </a:r>
              <a:endParaRPr>
                <a:solidFill>
                  <a:schemeClr val="dk1"/>
                </a:solidFill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112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fr-FR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-20% 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1" name="Google Shape;571;p35"/>
            <p:cNvSpPr/>
            <p:nvPr/>
          </p:nvSpPr>
          <p:spPr>
            <a:xfrm rot="5400000">
              <a:off x="3479265" y="1081343"/>
              <a:ext cx="1680824" cy="2879785"/>
            </a:xfrm>
            <a:prstGeom prst="round1Rect">
              <a:avLst>
                <a:gd fmla="val 16667" name="adj"/>
              </a:avLst>
            </a:prstGeom>
            <a:solidFill>
              <a:srgbClr val="FDE9D8"/>
            </a:solidFill>
            <a:ln cap="flat" cmpd="sng" w="25400">
              <a:solidFill>
                <a:srgbClr val="683F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5"/>
            <p:cNvSpPr txBox="1"/>
            <p:nvPr/>
          </p:nvSpPr>
          <p:spPr>
            <a:xfrm>
              <a:off x="2879785" y="2101029"/>
              <a:ext cx="2879785" cy="12606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7575" lIns="227575" spcFirstLastPara="1" rIns="227575" wrap="square" tIns="227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fr-FR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IC énergie 2025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573" name="Google Shape;573;p35"/>
            <p:cNvSpPr/>
            <p:nvPr/>
          </p:nvSpPr>
          <p:spPr>
            <a:xfrm>
              <a:off x="2015849" y="1260618"/>
              <a:ext cx="1727871" cy="840412"/>
            </a:xfrm>
            <a:prstGeom prst="roundRect">
              <a:avLst>
                <a:gd fmla="val 16667" name="adj"/>
              </a:avLst>
            </a:prstGeom>
            <a:solidFill>
              <a:srgbClr val="A8A8A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5"/>
            <p:cNvSpPr txBox="1"/>
            <p:nvPr/>
          </p:nvSpPr>
          <p:spPr>
            <a:xfrm>
              <a:off x="2056875" y="1301644"/>
              <a:ext cx="1645819" cy="75836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1" lang="fr-FR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 2020 </a:t>
              </a:r>
              <a:endParaRPr b="1"/>
            </a:p>
          </p:txBody>
        </p:sp>
      </p:grpSp>
      <p:cxnSp>
        <p:nvCxnSpPr>
          <p:cNvPr id="575" name="Google Shape;575;p35"/>
          <p:cNvCxnSpPr>
            <a:stCxn id="572" idx="3"/>
            <a:endCxn id="563" idx="1"/>
          </p:cNvCxnSpPr>
          <p:nvPr/>
        </p:nvCxnSpPr>
        <p:spPr>
          <a:xfrm flipH="1" rot="10800000">
            <a:off x="6289580" y="2242252"/>
            <a:ext cx="1789200" cy="244230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576" name="Google Shape;576;p35"/>
          <p:cNvSpPr txBox="1"/>
          <p:nvPr/>
        </p:nvSpPr>
        <p:spPr>
          <a:xfrm>
            <a:off x="381002" y="-212416"/>
            <a:ext cx="8382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Calcul RE 2020 </a:t>
            </a:r>
            <a:endParaRPr sz="6000"/>
          </a:p>
        </p:txBody>
      </p:sp>
      <p:sp>
        <p:nvSpPr>
          <p:cNvPr id="577" name="Google Shape;577;p35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sp>
        <p:nvSpPr>
          <p:cNvPr id="578" name="Google Shape;578;p35"/>
          <p:cNvSpPr/>
          <p:nvPr/>
        </p:nvSpPr>
        <p:spPr>
          <a:xfrm>
            <a:off x="13106400" y="9266161"/>
            <a:ext cx="4191000" cy="6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35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highlight>
                  <a:schemeClr val="lt1"/>
                </a:highlight>
              </a:rPr>
              <a:t> Gestion de projet </a:t>
            </a:r>
            <a:r>
              <a:rPr b="1" lang="fr-FR" sz="2400">
                <a:solidFill>
                  <a:srgbClr val="C1DF1B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Eau · Matériaux et autres ressources · Confort et santé </a:t>
            </a:r>
            <a:endParaRPr/>
          </a:p>
        </p:txBody>
      </p:sp>
      <p:cxnSp>
        <p:nvCxnSpPr>
          <p:cNvPr id="580" name="Google Shape;580;p35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81" name="Google Shape;58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63370" y="6425763"/>
            <a:ext cx="12155299" cy="612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950" y="6344447"/>
            <a:ext cx="7031507" cy="2921712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35"/>
          <p:cNvSpPr txBox="1"/>
          <p:nvPr/>
        </p:nvSpPr>
        <p:spPr>
          <a:xfrm>
            <a:off x="782600" y="5892375"/>
            <a:ext cx="45504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900">
                <a:latin typeface="Calibri"/>
                <a:ea typeface="Calibri"/>
                <a:cs typeface="Calibri"/>
                <a:sym typeface="Calibri"/>
              </a:rPr>
              <a:t>Solution HELIOPAC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35"/>
          <p:cNvSpPr txBox="1"/>
          <p:nvPr/>
        </p:nvSpPr>
        <p:spPr>
          <a:xfrm>
            <a:off x="8263375" y="5731175"/>
            <a:ext cx="60738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900">
                <a:latin typeface="Calibri"/>
                <a:ea typeface="Calibri"/>
                <a:cs typeface="Calibri"/>
                <a:sym typeface="Calibri"/>
              </a:rPr>
              <a:t>Solution PAC Facteur 7 </a:t>
            </a:r>
            <a:endParaRPr sz="2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36"/>
          <p:cNvSpPr/>
          <p:nvPr/>
        </p:nvSpPr>
        <p:spPr>
          <a:xfrm>
            <a:off x="896471" y="1585705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6"/>
          <p:cNvSpPr/>
          <p:nvPr/>
        </p:nvSpPr>
        <p:spPr>
          <a:xfrm>
            <a:off x="896471" y="1585705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lamme.gif" id="592" name="Google Shape;592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6474" y="1544244"/>
            <a:ext cx="571504" cy="66701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36"/>
          <p:cNvSpPr/>
          <p:nvPr/>
        </p:nvSpPr>
        <p:spPr>
          <a:xfrm>
            <a:off x="869016" y="539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36"/>
          <p:cNvSpPr/>
          <p:nvPr/>
        </p:nvSpPr>
        <p:spPr>
          <a:xfrm>
            <a:off x="6611475" y="5391150"/>
            <a:ext cx="5170500" cy="3486000"/>
          </a:xfrm>
          <a:prstGeom prst="rect">
            <a:avLst/>
          </a:prstGeom>
          <a:noFill/>
          <a:ln cap="flat" cmpd="sng" w="2540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36"/>
          <p:cNvSpPr/>
          <p:nvPr/>
        </p:nvSpPr>
        <p:spPr>
          <a:xfrm>
            <a:off x="12125321" y="1593278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36"/>
          <p:cNvSpPr/>
          <p:nvPr/>
        </p:nvSpPr>
        <p:spPr>
          <a:xfrm>
            <a:off x="6506135" y="1581150"/>
            <a:ext cx="5275729" cy="3486150"/>
          </a:xfrm>
          <a:prstGeom prst="rect">
            <a:avLst/>
          </a:prstGeom>
          <a:noFill/>
          <a:ln cap="flat" cmpd="sng" w="25400">
            <a:solidFill>
              <a:srgbClr val="8888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36"/>
          <p:cNvSpPr/>
          <p:nvPr/>
        </p:nvSpPr>
        <p:spPr>
          <a:xfrm>
            <a:off x="859492" y="5391148"/>
            <a:ext cx="5275729" cy="585995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36"/>
          <p:cNvSpPr/>
          <p:nvPr/>
        </p:nvSpPr>
        <p:spPr>
          <a:xfrm>
            <a:off x="6601950" y="5391150"/>
            <a:ext cx="5170500" cy="585900"/>
          </a:xfrm>
          <a:prstGeom prst="rect">
            <a:avLst/>
          </a:prstGeom>
          <a:solidFill>
            <a:srgbClr val="C1DF1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36"/>
          <p:cNvSpPr/>
          <p:nvPr/>
        </p:nvSpPr>
        <p:spPr>
          <a:xfrm>
            <a:off x="12125321" y="1593277"/>
            <a:ext cx="5275729" cy="585995"/>
          </a:xfrm>
          <a:prstGeom prst="rect">
            <a:avLst/>
          </a:prstGeom>
          <a:solidFill>
            <a:srgbClr val="C2DF1A"/>
          </a:solidFill>
          <a:ln cap="flat" cmpd="sng" w="9525">
            <a:solidFill>
              <a:srgbClr val="C2DF1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36"/>
          <p:cNvSpPr/>
          <p:nvPr/>
        </p:nvSpPr>
        <p:spPr>
          <a:xfrm>
            <a:off x="6506135" y="1577740"/>
            <a:ext cx="5275729" cy="585995"/>
          </a:xfrm>
          <a:prstGeom prst="rect">
            <a:avLst/>
          </a:prstGeom>
          <a:solidFill>
            <a:srgbClr val="C2DF1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36"/>
          <p:cNvSpPr txBox="1"/>
          <p:nvPr/>
        </p:nvSpPr>
        <p:spPr>
          <a:xfrm>
            <a:off x="1058217" y="1632999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CHAUFFAGE</a:t>
            </a:r>
            <a:endParaRPr/>
          </a:p>
        </p:txBody>
      </p:sp>
      <p:sp>
        <p:nvSpPr>
          <p:cNvPr id="602" name="Google Shape;602;p36"/>
          <p:cNvSpPr txBox="1"/>
          <p:nvPr/>
        </p:nvSpPr>
        <p:spPr>
          <a:xfrm>
            <a:off x="878540" y="5443601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REFROIDISSEMENT</a:t>
            </a:r>
            <a:endParaRPr/>
          </a:p>
        </p:txBody>
      </p:sp>
      <p:sp>
        <p:nvSpPr>
          <p:cNvPr id="603" name="Google Shape;603;p36"/>
          <p:cNvSpPr txBox="1"/>
          <p:nvPr/>
        </p:nvSpPr>
        <p:spPr>
          <a:xfrm>
            <a:off x="6611469" y="5422535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ÉCLAIRAGE</a:t>
            </a:r>
            <a:endParaRPr/>
          </a:p>
        </p:txBody>
      </p:sp>
      <p:sp>
        <p:nvSpPr>
          <p:cNvPr id="604" name="Google Shape;604;p36"/>
          <p:cNvSpPr txBox="1"/>
          <p:nvPr/>
        </p:nvSpPr>
        <p:spPr>
          <a:xfrm>
            <a:off x="12134847" y="1632999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VENTILATION</a:t>
            </a:r>
            <a:endParaRPr/>
          </a:p>
        </p:txBody>
      </p:sp>
      <p:sp>
        <p:nvSpPr>
          <p:cNvPr id="605" name="Google Shape;605;p36"/>
          <p:cNvSpPr txBox="1"/>
          <p:nvPr/>
        </p:nvSpPr>
        <p:spPr>
          <a:xfrm>
            <a:off x="6487085" y="1609127"/>
            <a:ext cx="411480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2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ECS</a:t>
            </a:r>
            <a:endParaRPr/>
          </a:p>
        </p:txBody>
      </p:sp>
      <p:pic>
        <p:nvPicPr>
          <p:cNvPr descr="FLOCON.gif" id="606" name="Google Shape;60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88021" y="5415770"/>
            <a:ext cx="547200" cy="54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MPOULE.gif" id="607" name="Google Shape;607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429226" y="5489119"/>
            <a:ext cx="342902" cy="428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entil.gif" id="608" name="Google Shape;608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828027" y="1653572"/>
            <a:ext cx="439071" cy="458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UTTE.gif" id="609" name="Google Shape;609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207962" y="1620702"/>
            <a:ext cx="500066" cy="500066"/>
          </a:xfrm>
          <a:prstGeom prst="rect">
            <a:avLst/>
          </a:prstGeom>
          <a:solidFill>
            <a:srgbClr val="C1DF1B"/>
          </a:solidFill>
          <a:ln cap="flat" cmpd="sng" w="9525">
            <a:solidFill>
              <a:srgbClr val="C2DF1A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10" name="Google Shape;610;p36"/>
          <p:cNvSpPr txBox="1"/>
          <p:nvPr/>
        </p:nvSpPr>
        <p:spPr>
          <a:xfrm>
            <a:off x="6679055" y="6180118"/>
            <a:ext cx="47502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LED </a:t>
            </a:r>
            <a:endParaRPr sz="24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Partie communes : détection de présence + gradation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36"/>
          <p:cNvSpPr txBox="1"/>
          <p:nvPr/>
        </p:nvSpPr>
        <p:spPr>
          <a:xfrm>
            <a:off x="1000036" y="2298266"/>
            <a:ext cx="51045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Logements  et Centre Santé Publique :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raccordement au réseau de chaleur urbain de Paris (tx ENR 53%)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36"/>
          <p:cNvSpPr txBox="1"/>
          <p:nvPr/>
        </p:nvSpPr>
        <p:spPr>
          <a:xfrm>
            <a:off x="12183505" y="2254188"/>
            <a:ext cx="51045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Logements :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Ventilation simple flux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Centre Santé Publique :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Ventilation double flux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3" name="Google Shape;613;p36"/>
          <p:cNvSpPr txBox="1"/>
          <p:nvPr/>
        </p:nvSpPr>
        <p:spPr>
          <a:xfrm>
            <a:off x="1040286" y="6064150"/>
            <a:ext cx="5104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 de climatisation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Centre de Santé publique : Brasseurs d’air</a:t>
            </a:r>
            <a:endParaRPr/>
          </a:p>
        </p:txBody>
      </p:sp>
      <p:sp>
        <p:nvSpPr>
          <p:cNvPr id="614" name="Google Shape;614;p36"/>
          <p:cNvSpPr txBox="1"/>
          <p:nvPr/>
        </p:nvSpPr>
        <p:spPr>
          <a:xfrm>
            <a:off x="6694555" y="2343478"/>
            <a:ext cx="5104500" cy="20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Logements  et Centre Santé Publique :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raccordement au réseau de chaleur urbain de Paris (tx ENR 53%)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15" name="Google Shape;615;p36"/>
          <p:cNvCxnSpPr/>
          <p:nvPr/>
        </p:nvCxnSpPr>
        <p:spPr>
          <a:xfrm flipH="1" rot="-5400000">
            <a:off x="14559450" y="4246475"/>
            <a:ext cx="3563400" cy="973800"/>
          </a:xfrm>
          <a:prstGeom prst="bentConnector3">
            <a:avLst>
              <a:gd fmla="val -410" name="adj1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16" name="Google Shape;616;p36"/>
          <p:cNvSpPr txBox="1"/>
          <p:nvPr/>
        </p:nvSpPr>
        <p:spPr>
          <a:xfrm>
            <a:off x="13106401" y="6552566"/>
            <a:ext cx="4160100" cy="12006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 cours d’étude :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Ventilation Autoréglable </a:t>
            </a:r>
            <a:endParaRPr sz="24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 Double flux</a:t>
            </a:r>
            <a:endParaRPr sz="2400"/>
          </a:p>
        </p:txBody>
      </p:sp>
      <p:sp>
        <p:nvSpPr>
          <p:cNvPr id="617" name="Google Shape;617;p36"/>
          <p:cNvSpPr txBox="1"/>
          <p:nvPr/>
        </p:nvSpPr>
        <p:spPr>
          <a:xfrm>
            <a:off x="705208" y="-107673"/>
            <a:ext cx="8382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Les systèmes </a:t>
            </a:r>
            <a:endParaRPr sz="6000"/>
          </a:p>
        </p:txBody>
      </p:sp>
      <p:sp>
        <p:nvSpPr>
          <p:cNvPr id="618" name="Google Shape;618;p36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sp>
        <p:nvSpPr>
          <p:cNvPr id="619" name="Google Shape;619;p36"/>
          <p:cNvSpPr/>
          <p:nvPr/>
        </p:nvSpPr>
        <p:spPr>
          <a:xfrm>
            <a:off x="13106400" y="9266161"/>
            <a:ext cx="4191000" cy="691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0" name="Google Shape;620;p36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rgbClr val="C1DF1B"/>
                </a:solidFill>
                <a:highlight>
                  <a:schemeClr val="lt1"/>
                </a:highlight>
              </a:rPr>
              <a:t> Gestion de projet </a:t>
            </a:r>
            <a:r>
              <a:rPr b="1" lang="fr-FR" sz="2400">
                <a:solidFill>
                  <a:srgbClr val="C1DF1B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Énergie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Eau · Matériaux et autres ressources · Confort et santé </a:t>
            </a:r>
            <a:endParaRPr/>
          </a:p>
        </p:txBody>
      </p:sp>
      <p:cxnSp>
        <p:nvCxnSpPr>
          <p:cNvPr id="621" name="Google Shape;621;p36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" name="Google Shape;626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38"/>
          <p:cNvSpPr txBox="1"/>
          <p:nvPr/>
        </p:nvSpPr>
        <p:spPr>
          <a:xfrm>
            <a:off x="381000" y="73075"/>
            <a:ext cx="6501300" cy="19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Radar BDF</a:t>
            </a:r>
            <a:endParaRPr sz="6000"/>
          </a:p>
        </p:txBody>
      </p:sp>
      <p:sp>
        <p:nvSpPr>
          <p:cNvPr id="628" name="Google Shape;628;p38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pic>
        <p:nvPicPr>
          <p:cNvPr id="629" name="Google Shape;62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9993" y="2526313"/>
            <a:ext cx="6338950" cy="617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38"/>
          <p:cNvSpPr txBox="1"/>
          <p:nvPr/>
        </p:nvSpPr>
        <p:spPr>
          <a:xfrm>
            <a:off x="2218576" y="3680050"/>
            <a:ext cx="4123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2400" u="none" cap="none" strike="noStrike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Confort &amp; santé 69%</a:t>
            </a:r>
            <a:endParaRPr b="1" i="0" sz="2400" u="none" cap="none" strike="noStrike">
              <a:solidFill>
                <a:srgbClr val="FF99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1" name="Google Shape;631;p38"/>
          <p:cNvSpPr txBox="1"/>
          <p:nvPr/>
        </p:nvSpPr>
        <p:spPr>
          <a:xfrm>
            <a:off x="1977970" y="6130925"/>
            <a:ext cx="396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2400" u="none" cap="none" strike="noStrike">
                <a:solidFill>
                  <a:srgbClr val="C94513"/>
                </a:solidFill>
                <a:latin typeface="Lato"/>
                <a:ea typeface="Lato"/>
                <a:cs typeface="Lato"/>
                <a:sym typeface="Lato"/>
              </a:rPr>
              <a:t>Autres ressources 63%</a:t>
            </a:r>
            <a:endParaRPr b="1" i="0" sz="2400" u="none" cap="none" strike="noStrike">
              <a:solidFill>
                <a:srgbClr val="C9451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2" name="Google Shape;632;p38"/>
          <p:cNvSpPr txBox="1"/>
          <p:nvPr/>
        </p:nvSpPr>
        <p:spPr>
          <a:xfrm>
            <a:off x="4863300" y="8218600"/>
            <a:ext cx="2530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2400" u="none" cap="none" strike="noStrike">
                <a:solidFill>
                  <a:srgbClr val="1155CC"/>
                </a:solidFill>
                <a:latin typeface="Lato"/>
                <a:ea typeface="Lato"/>
                <a:cs typeface="Lato"/>
                <a:sym typeface="Lato"/>
              </a:rPr>
              <a:t>Eau 52%</a:t>
            </a:r>
            <a:endParaRPr b="1" i="0" sz="2400" u="none" cap="none" strike="noStrike">
              <a:solidFill>
                <a:srgbClr val="1155CC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3" name="Google Shape;633;p38"/>
          <p:cNvSpPr txBox="1"/>
          <p:nvPr/>
        </p:nvSpPr>
        <p:spPr>
          <a:xfrm>
            <a:off x="9936100" y="8218600"/>
            <a:ext cx="2761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2400" u="none" cap="none" strike="noStrike">
                <a:solidFill>
                  <a:srgbClr val="7A916B"/>
                </a:solidFill>
                <a:latin typeface="Lato"/>
                <a:ea typeface="Lato"/>
                <a:cs typeface="Lato"/>
                <a:sym typeface="Lato"/>
              </a:rPr>
              <a:t>Énergie 46%</a:t>
            </a:r>
            <a:endParaRPr b="1" i="0" sz="2400" u="none" cap="none" strike="noStrike">
              <a:solidFill>
                <a:srgbClr val="7A916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4" name="Google Shape;634;p38"/>
          <p:cNvSpPr txBox="1"/>
          <p:nvPr/>
        </p:nvSpPr>
        <p:spPr>
          <a:xfrm>
            <a:off x="11600050" y="5846325"/>
            <a:ext cx="2690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2400" u="none" cap="none" strike="noStrike">
                <a:solidFill>
                  <a:srgbClr val="0097A7"/>
                </a:solidFill>
                <a:latin typeface="Lato"/>
                <a:ea typeface="Lato"/>
                <a:cs typeface="Lato"/>
                <a:sym typeface="Lato"/>
              </a:rPr>
              <a:t>Solidaire 53%</a:t>
            </a:r>
            <a:endParaRPr b="1" i="0" sz="2400" u="none" cap="none" strike="noStrike">
              <a:solidFill>
                <a:srgbClr val="0097A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5" name="Google Shape;635;p38"/>
          <p:cNvSpPr txBox="1"/>
          <p:nvPr/>
        </p:nvSpPr>
        <p:spPr>
          <a:xfrm>
            <a:off x="11711996" y="4081425"/>
            <a:ext cx="3302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2400" u="none" cap="none" strike="noStrike">
                <a:solidFill>
                  <a:srgbClr val="A1CF69"/>
                </a:solidFill>
                <a:latin typeface="Lato"/>
                <a:ea typeface="Lato"/>
                <a:cs typeface="Lato"/>
                <a:sym typeface="Lato"/>
              </a:rPr>
              <a:t>Territoire et site 61%</a:t>
            </a:r>
            <a:endParaRPr b="1" i="0" sz="2400" u="none" cap="none" strike="noStrike">
              <a:solidFill>
                <a:srgbClr val="A1CF6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36" name="Google Shape;636;p38"/>
          <p:cNvSpPr txBox="1"/>
          <p:nvPr/>
        </p:nvSpPr>
        <p:spPr>
          <a:xfrm>
            <a:off x="6983725" y="1803050"/>
            <a:ext cx="351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fr-FR" sz="2400" u="none" cap="none" strike="noStrike">
                <a:solidFill>
                  <a:srgbClr val="9E1414"/>
                </a:solidFill>
                <a:latin typeface="Lato"/>
                <a:ea typeface="Lato"/>
                <a:cs typeface="Lato"/>
                <a:sym typeface="Lato"/>
              </a:rPr>
              <a:t>Gestion de projet 90%</a:t>
            </a:r>
            <a:endParaRPr b="1" i="0" sz="2400" u="none" cap="none" strike="noStrike">
              <a:solidFill>
                <a:srgbClr val="9E1414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37"/>
          <p:cNvSpPr txBox="1"/>
          <p:nvPr/>
        </p:nvSpPr>
        <p:spPr>
          <a:xfrm>
            <a:off x="600175" y="0"/>
            <a:ext cx="116448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Points forts du proje</a:t>
            </a: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t</a:t>
            </a:r>
            <a:endParaRPr sz="6000"/>
          </a:p>
        </p:txBody>
      </p:sp>
      <p:sp>
        <p:nvSpPr>
          <p:cNvPr id="643" name="Google Shape;643;p37"/>
          <p:cNvSpPr txBox="1"/>
          <p:nvPr/>
        </p:nvSpPr>
        <p:spPr>
          <a:xfrm>
            <a:off x="381000" y="2095500"/>
            <a:ext cx="8781000" cy="79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38150" lvl="1" marL="9142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-"/>
            </a:pP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bioclimatique </a:t>
            </a:r>
            <a:endParaRPr sz="1100"/>
          </a:p>
          <a:p>
            <a:pPr indent="-457200" lvl="2" marL="13714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</a:pP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Protections solaires </a:t>
            </a:r>
            <a:r>
              <a:rPr b="0" i="0" lang="fr-FR" sz="2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</a:t>
            </a: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toutes</a:t>
            </a:r>
            <a:r>
              <a:rPr lang="fr-FR" sz="2500">
                <a:solidFill>
                  <a:schemeClr val="dk1"/>
                </a:solidFill>
              </a:rPr>
              <a:t> les baies</a:t>
            </a:r>
            <a:endParaRPr sz="1100"/>
          </a:p>
          <a:p>
            <a:pPr indent="-438150" lvl="2" marL="13714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▪"/>
            </a:pP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Espaces extérieurs complémentaires de qualité</a:t>
            </a:r>
            <a:endParaRPr sz="1100"/>
          </a:p>
          <a:p>
            <a:pPr indent="-438150" lvl="2" marL="13714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oto Sans Symbols"/>
              <a:buChar char="▪"/>
            </a:pP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Espace </a:t>
            </a:r>
            <a:r>
              <a:rPr lang="fr-FR" sz="2500">
                <a:solidFill>
                  <a:schemeClr val="dk1"/>
                </a:solidFill>
              </a:rPr>
              <a:t>p</a:t>
            </a: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leine terre  &amp;  végétalisation des toitures terrasses</a:t>
            </a:r>
            <a:endParaRPr sz="1100"/>
          </a:p>
          <a:p>
            <a:pPr indent="0" lvl="2" marL="91429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1" marL="9142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-"/>
            </a:pP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Objectifs des seuils Ic énergie et Ic construction 2028 </a:t>
            </a:r>
            <a:endParaRPr sz="1100"/>
          </a:p>
          <a:p>
            <a:pPr indent="0" lvl="1" marL="4570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1" marL="9142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-"/>
            </a:pP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Intégration de la pierre de réemploi en façade, ou sur d’autres éléments constructifs</a:t>
            </a:r>
            <a:endParaRPr sz="1100"/>
          </a:p>
          <a:p>
            <a:pPr indent="0" lvl="1" marL="4570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1" marL="9142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-"/>
            </a:pP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Intégration d’une grande quantité de matière biosourcée </a:t>
            </a:r>
            <a:endParaRPr sz="1100"/>
          </a:p>
          <a:p>
            <a:pPr indent="-279400" lvl="1" marL="9142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38150" lvl="1" marL="9142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-"/>
            </a:pP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Intégration du centre d</a:t>
            </a:r>
            <a:r>
              <a:rPr lang="fr-FR" sz="2500">
                <a:solidFill>
                  <a:schemeClr val="dk1"/>
                </a:solidFill>
              </a:rPr>
              <a:t>e la</a:t>
            </a: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santé – offre innovante de partenariat entre promotion de la santé et offre de soins</a:t>
            </a:r>
            <a:endParaRPr sz="1100"/>
          </a:p>
          <a:p>
            <a:pPr indent="0" lvl="1" marL="457089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1" marL="91429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-"/>
            </a:pPr>
            <a:r>
              <a:rPr b="0" i="0" lang="fr-FR" sz="2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Innovation sociale – Mixité</a:t>
            </a:r>
            <a:r>
              <a:rPr b="0" i="0" lang="fr-FR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37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pic>
        <p:nvPicPr>
          <p:cNvPr id="645" name="Google Shape;645;p37"/>
          <p:cNvPicPr preferRelativeResize="0"/>
          <p:nvPr/>
        </p:nvPicPr>
        <p:blipFill rotWithShape="1">
          <a:blip r:embed="rId4">
            <a:alphaModFix/>
          </a:blip>
          <a:srcRect b="16187" l="3203" r="0" t="10098"/>
          <a:stretch/>
        </p:blipFill>
        <p:spPr>
          <a:xfrm>
            <a:off x="10287100" y="1341150"/>
            <a:ext cx="7581800" cy="8075526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7"/>
          <p:cNvSpPr txBox="1"/>
          <p:nvPr/>
        </p:nvSpPr>
        <p:spPr>
          <a:xfrm>
            <a:off x="10287100" y="9091200"/>
            <a:ext cx="7315200" cy="119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140"/>
              <a:buFont typeface="Stardos Stencil"/>
              <a:buNone/>
            </a:pPr>
            <a:r>
              <a:rPr lang="fr-FR" sz="455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Merci pour votre attention </a:t>
            </a:r>
            <a:endParaRPr sz="455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41"/>
          <p:cNvSpPr txBox="1"/>
          <p:nvPr/>
        </p:nvSpPr>
        <p:spPr>
          <a:xfrm>
            <a:off x="152400" y="0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Annexes</a:t>
            </a:r>
            <a:endParaRPr/>
          </a:p>
        </p:txBody>
      </p:sp>
      <p:sp>
        <p:nvSpPr>
          <p:cNvPr id="653" name="Google Shape;653;p41"/>
          <p:cNvSpPr txBox="1"/>
          <p:nvPr/>
        </p:nvSpPr>
        <p:spPr>
          <a:xfrm>
            <a:off x="416500" y="1652900"/>
            <a:ext cx="7284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Plans, coupes, façades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Google Shape;658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659" name="Google Shape;659;p13"/>
          <p:cNvSpPr txBox="1"/>
          <p:nvPr/>
        </p:nvSpPr>
        <p:spPr>
          <a:xfrm>
            <a:off x="762000" y="242124"/>
            <a:ext cx="7543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Analyse de site </a:t>
            </a:r>
            <a:endParaRPr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60" name="Google Shape;660;p13"/>
          <p:cNvGraphicFramePr/>
          <p:nvPr/>
        </p:nvGraphicFramePr>
        <p:xfrm>
          <a:off x="2140654" y="219624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{7F81668A-37EF-44C4-A8F4-27620EE1BA6B}</a:tableStyleId>
              </a:tblPr>
              <a:tblGrid>
                <a:gridCol w="4673600"/>
                <a:gridCol w="4673600"/>
                <a:gridCol w="4673600"/>
              </a:tblGrid>
              <a:tr h="1427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2400"/>
                        <a:t>ATOUTS 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2400"/>
                        <a:t>CONTRAINTES 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2400"/>
                        <a:t>Localisation et caractéristiques du terrain 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Proximité axes routiers, transports en commun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Proximité services  et écoles </a:t>
                      </a:r>
                      <a:endParaRPr/>
                    </a:p>
                    <a:p>
                      <a:pPr indent="-285750" lvl="0" marL="28575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 Terrain situé hors emprise de zone protégée faune/flore ou du patrimoine</a:t>
                      </a:r>
                      <a:endParaRPr/>
                    </a:p>
                    <a:p>
                      <a:pPr indent="-1333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Terrain en pente 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Risque d’inondation par remontée de nappe 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Terrain artificialisé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 anchor="ctr"/>
                </a:tc>
              </a:tr>
              <a:tr h="5532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2400"/>
                        <a:t>Climatologie 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Climat tempéré 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Peu de masque solaires existants 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A horizon 2050 augmentation de la T°C moyenne 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Risque d’ilot de chaleur urbain 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2400"/>
                        <a:t>Nuisances 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400"/>
                        <a:t>- Pas de nuisances visuelles 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400"/>
                        <a:t>- Nuisances acoustique et olfactive (proximité axes routiers)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 anchor="ctr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-FR" sz="2400"/>
                        <a:t>Ressources 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Pierre de réemploi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Char char="-"/>
                      </a:pPr>
                      <a:r>
                        <a:rPr lang="fr-FR" sz="2400"/>
                        <a:t>Raccordement possible au RCU de la ville de Paris 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400"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  <p:sp>
        <p:nvSpPr>
          <p:cNvPr id="661" name="Google Shape;661;p13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</a:rPr>
              <a:t> Gestion de projet </a:t>
            </a:r>
            <a:r>
              <a:rPr lang="fr-FR" sz="2400">
                <a:solidFill>
                  <a:schemeClr val="lt1"/>
                </a:solidFill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/>
          </a:p>
        </p:txBody>
      </p:sp>
      <p:cxnSp>
        <p:nvCxnSpPr>
          <p:cNvPr id="662" name="Google Shape;662;p13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63" name="Google Shape;663;p13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586a9c4f59_3_9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0" name="Google Shape;670;g2586a9c4f59_3_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4650"/>
            <a:ext cx="15755424" cy="947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2586a9c4f59_3_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7" name="Google Shape;677;g2586a9c4f59_3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4654"/>
            <a:ext cx="15716250" cy="968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586a9c4f59_3_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84" name="Google Shape;684;g2586a9c4f59_3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29979"/>
            <a:ext cx="15849599" cy="962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"/>
          <p:cNvSpPr txBox="1"/>
          <p:nvPr/>
        </p:nvSpPr>
        <p:spPr>
          <a:xfrm>
            <a:off x="330321" y="0"/>
            <a:ext cx="101319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L’équipe du jour</a:t>
            </a:r>
            <a:endParaRPr sz="6000"/>
          </a:p>
        </p:txBody>
      </p:sp>
      <p:sp>
        <p:nvSpPr>
          <p:cNvPr id="210" name="Google Shape;210;p4"/>
          <p:cNvSpPr txBox="1"/>
          <p:nvPr/>
        </p:nvSpPr>
        <p:spPr>
          <a:xfrm>
            <a:off x="1457596" y="7263675"/>
            <a:ext cx="30479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Laurence Kammerer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RIVP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Cheffe de projet </a:t>
            </a:r>
            <a:endParaRPr/>
          </a:p>
        </p:txBody>
      </p:sp>
      <p:sp>
        <p:nvSpPr>
          <p:cNvPr id="211" name="Google Shape;211;p4"/>
          <p:cNvSpPr txBox="1"/>
          <p:nvPr/>
        </p:nvSpPr>
        <p:spPr>
          <a:xfrm>
            <a:off x="5305695" y="7204567"/>
            <a:ext cx="3505200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Lola Barri-Barthélemy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Charles-Henri Tachon,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 mandataire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 HMONP</a:t>
            </a:r>
            <a:endParaRPr/>
          </a:p>
        </p:txBody>
      </p:sp>
      <p:sp>
        <p:nvSpPr>
          <p:cNvPr id="212" name="Google Shape;212;p4"/>
          <p:cNvSpPr txBox="1"/>
          <p:nvPr/>
        </p:nvSpPr>
        <p:spPr>
          <a:xfrm>
            <a:off x="13619303" y="7263674"/>
            <a:ext cx="2933699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Benoit Roulin</a:t>
            </a:r>
            <a:endParaRPr sz="2400">
              <a:solidFill>
                <a:srgbClr val="C1DF1B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SOLAB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Accompagnateur BDF</a:t>
            </a:r>
            <a:endParaRPr/>
          </a:p>
        </p:txBody>
      </p:sp>
      <p:cxnSp>
        <p:nvCxnSpPr>
          <p:cNvPr id="213" name="Google Shape;213;p4"/>
          <p:cNvCxnSpPr/>
          <p:nvPr/>
        </p:nvCxnSpPr>
        <p:spPr>
          <a:xfrm>
            <a:off x="1419496" y="6874633"/>
            <a:ext cx="15344504" cy="26494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14" name="Google Shape;214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9293" y="2320220"/>
            <a:ext cx="3124200" cy="4567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35741" y="2312943"/>
            <a:ext cx="3045107" cy="456766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"/>
          <p:cNvSpPr txBox="1"/>
          <p:nvPr/>
        </p:nvSpPr>
        <p:spPr>
          <a:xfrm>
            <a:off x="9314003" y="7204567"/>
            <a:ext cx="3505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David Jouquand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RemingtonStyle </a:t>
            </a:r>
            <a:r>
              <a:rPr lang="fr-FR" sz="2400">
                <a:solidFill>
                  <a:schemeClr val="dk1"/>
                </a:solidFill>
              </a:rPr>
              <a:t>A</a:t>
            </a: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rchitect</a:t>
            </a:r>
            <a:r>
              <a:rPr lang="fr-FR" sz="2400">
                <a:solidFill>
                  <a:schemeClr val="dk1"/>
                </a:solidFill>
              </a:rPr>
              <a:t>e</a:t>
            </a: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associé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Architecte co-gérant</a:t>
            </a:r>
            <a:endParaRPr/>
          </a:p>
        </p:txBody>
      </p:sp>
      <p:pic>
        <p:nvPicPr>
          <p:cNvPr id="217" name="Google Shape;217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563600" y="2334181"/>
            <a:ext cx="3045106" cy="4566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48800" y="2320220"/>
            <a:ext cx="3045106" cy="456765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</a:rPr>
              <a:t> Gestion de projet </a:t>
            </a:r>
            <a:r>
              <a:rPr lang="fr-FR" sz="2400">
                <a:solidFill>
                  <a:schemeClr val="lt1"/>
                </a:solidFill>
              </a:rPr>
              <a:t> </a:t>
            </a:r>
            <a:r>
              <a:rPr lang="fr-FR" sz="2400">
                <a:solidFill>
                  <a:srgbClr val="C1DF1B"/>
                </a:solidFill>
              </a:rPr>
              <a:t>·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 Territoire et site · Solidaire · Énergie · Eau · Matériaux et autres ressources · Confort et santé </a:t>
            </a:r>
            <a:endParaRPr/>
          </a:p>
        </p:txBody>
      </p:sp>
      <p:cxnSp>
        <p:nvCxnSpPr>
          <p:cNvPr id="220" name="Google Shape;220;p4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1" name="Google Shape;221;p4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586a9c4f59_3_4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1" name="Google Shape;691;g2586a9c4f59_3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4653"/>
            <a:ext cx="14097000" cy="980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586a9c4f59_3_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8" name="Google Shape;698;g2586a9c4f59_3_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4653"/>
            <a:ext cx="14192252" cy="9933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586a9c4f59_3_5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5" name="Google Shape;705;g2586a9c4f59_3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4653"/>
            <a:ext cx="13811250" cy="988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2586a9c4f59_3_5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2" name="Google Shape;712;g2586a9c4f59_3_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4653"/>
            <a:ext cx="14363699" cy="991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586a9c4f59_3_6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19" name="Google Shape;719;g2586a9c4f59_3_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4653"/>
            <a:ext cx="13963651" cy="990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2586a9c4f59_3_7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6" name="Google Shape;726;g2586a9c4f59_3_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4653"/>
            <a:ext cx="14154150" cy="98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586a9c4f59_3_7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3" name="Google Shape;733;g2586a9c4f59_3_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4653"/>
            <a:ext cx="14116050" cy="982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2586a9c4f59_3_8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0" name="Google Shape;740;g2586a9c4f59_3_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900" y="274653"/>
            <a:ext cx="14077950" cy="975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2586a9c4f59_3_8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7" name="Google Shape;747;g2586a9c4f59_3_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4653"/>
            <a:ext cx="14630400" cy="98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5"/>
          <p:cNvSpPr txBox="1"/>
          <p:nvPr/>
        </p:nvSpPr>
        <p:spPr>
          <a:xfrm>
            <a:off x="304800" y="0"/>
            <a:ext cx="7620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Sommaire </a:t>
            </a:r>
            <a:endParaRPr sz="6000"/>
          </a:p>
        </p:txBody>
      </p:sp>
      <p:sp>
        <p:nvSpPr>
          <p:cNvPr id="228" name="Google Shape;228;p5"/>
          <p:cNvSpPr txBox="1"/>
          <p:nvPr/>
        </p:nvSpPr>
        <p:spPr>
          <a:xfrm>
            <a:off x="1901259" y="1700034"/>
            <a:ext cx="14104200" cy="78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r-FR" sz="3200" u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Contexte</a:t>
            </a:r>
            <a:endParaRPr b="0" i="0" sz="3200" u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</a:pPr>
            <a:r>
              <a:rPr b="0" i="0" lang="fr-FR" sz="32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Présentation de la RIVP et genèse de l’opération 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▪"/>
            </a:pPr>
            <a:r>
              <a:rPr b="0" i="0" lang="fr-FR" sz="32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Présentation du site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fr-FR" sz="3200" u="none" strike="noStrike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Des réponses particulières et adaptées</a:t>
            </a:r>
            <a:endParaRPr b="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</a:pPr>
            <a:r>
              <a:rPr b="0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Axe 1 : R</a:t>
            </a: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éponse architecturale et paysagère 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Axe 2 : Structure et matérialité 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Axe 3 : Performance énergétique </a:t>
            </a:r>
            <a:endParaRPr/>
          </a:p>
          <a:p>
            <a:pPr indent="-3683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b="0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</a:pPr>
            <a:r>
              <a:rPr b="0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Points forts du projet </a:t>
            </a:r>
            <a:endParaRPr/>
          </a:p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</a:pPr>
            <a:r>
              <a:rPr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Radar BDF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0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1" lang="fr-FR" sz="2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Annexes</a:t>
            </a:r>
            <a:endParaRPr b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fr-FR" sz="24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Plans, coupes, façades</a:t>
            </a:r>
            <a:endParaRPr b="0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fr-F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8"/>
          <p:cNvPicPr preferRelativeResize="0"/>
          <p:nvPr/>
        </p:nvPicPr>
        <p:blipFill rotWithShape="1">
          <a:blip r:embed="rId3">
            <a:alphaModFix/>
          </a:blip>
          <a:srcRect b="15142" l="14505" r="13487" t="18189"/>
          <a:stretch/>
        </p:blipFill>
        <p:spPr>
          <a:xfrm>
            <a:off x="304800" y="1943425"/>
            <a:ext cx="11907326" cy="779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 txBox="1"/>
          <p:nvPr/>
        </p:nvSpPr>
        <p:spPr>
          <a:xfrm>
            <a:off x="12142750" y="1736275"/>
            <a:ext cx="5840400" cy="82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Concours de maîtrise d’œuvre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Groupement deux équipes d’architectes, paysagiste et BET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Programme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33 Logements sociaux 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49 Logements en accession sociale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chemeClr val="dk1"/>
                </a:solidFill>
              </a:rPr>
              <a:t>		</a:t>
            </a:r>
            <a:r>
              <a:rPr b="1" lang="fr-FR" sz="2400">
                <a:solidFill>
                  <a:schemeClr val="dk1"/>
                </a:solidFill>
              </a:rPr>
              <a:t>SDP logements : 6200 m²</a:t>
            </a:r>
            <a:endParaRPr b="1" sz="2400">
              <a:solidFill>
                <a:schemeClr val="dk1"/>
              </a:solidFill>
            </a:endParaRP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300 m2 Promotion de Santé Publique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500 m2 Centre médical 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600 m2 de Commerces/Activités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</a:pP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Parking de 60 places mutualisées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Budget : </a:t>
            </a:r>
            <a:r>
              <a:rPr lang="fr-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20 060 000 euros HT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8"/>
          <p:cNvSpPr txBox="1"/>
          <p:nvPr/>
        </p:nvSpPr>
        <p:spPr>
          <a:xfrm>
            <a:off x="421700" y="0"/>
            <a:ext cx="9032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Programmation</a:t>
            </a:r>
            <a:endParaRPr sz="6000"/>
          </a:p>
        </p:txBody>
      </p:sp>
      <p:sp>
        <p:nvSpPr>
          <p:cNvPr id="238" name="Google Shape;238;p8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b="1" lang="fr-FR" sz="2400">
                <a:solidFill>
                  <a:schemeClr val="lt1"/>
                </a:solidFill>
                <a:highlight>
                  <a:srgbClr val="C1DF1B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</a:rPr>
              <a:t>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/>
          </a:p>
        </p:txBody>
      </p:sp>
      <p:cxnSp>
        <p:nvCxnSpPr>
          <p:cNvPr id="239" name="Google Shape;239;p8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0" name="Google Shape;240;p8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9"/>
          <p:cNvPicPr preferRelativeResize="0"/>
          <p:nvPr/>
        </p:nvPicPr>
        <p:blipFill rotWithShape="1">
          <a:blip r:embed="rId3">
            <a:alphaModFix/>
          </a:blip>
          <a:srcRect b="14696" l="5385" r="7692" t="5608"/>
          <a:stretch/>
        </p:blipFill>
        <p:spPr>
          <a:xfrm>
            <a:off x="10105050" y="1561025"/>
            <a:ext cx="6516300" cy="778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9"/>
          <p:cNvSpPr txBox="1"/>
          <p:nvPr/>
        </p:nvSpPr>
        <p:spPr>
          <a:xfrm>
            <a:off x="841200" y="1864950"/>
            <a:ext cx="7841400" cy="6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NF Habitat HQE Excellent « Profil ville de Paris »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Démarche BDF – Niveau Argent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Label bâtiment biosourcé -  Niveau 3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Label BBCA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Label BEPOS Effinergie 2020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Niveau RE 2020 IC Construction seuil 2028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Niveau RE 2020 IC </a:t>
            </a:r>
            <a:r>
              <a:rPr lang="fr-FR" sz="2800">
                <a:solidFill>
                  <a:schemeClr val="dk1"/>
                </a:solidFill>
              </a:rPr>
              <a:t>Énergie</a:t>
            </a:r>
            <a:r>
              <a:rPr lang="fr-FR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seuil 2025</a:t>
            </a:r>
            <a:endParaRPr/>
          </a:p>
        </p:txBody>
      </p:sp>
      <p:sp>
        <p:nvSpPr>
          <p:cNvPr id="248" name="Google Shape;248;p9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</a:rPr>
              <a:t> Gestion de projet </a:t>
            </a:r>
            <a:r>
              <a:rPr lang="fr-FR" sz="2400">
                <a:solidFill>
                  <a:schemeClr val="lt1"/>
                </a:solidFill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Territoire et site · Solidaire · Énergie · Eau · Matériaux et autres ressources · Confort et santé </a:t>
            </a:r>
            <a:endParaRPr/>
          </a:p>
        </p:txBody>
      </p:sp>
      <p:cxnSp>
        <p:nvCxnSpPr>
          <p:cNvPr id="249" name="Google Shape;249;p9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p9"/>
          <p:cNvSpPr txBox="1"/>
          <p:nvPr/>
        </p:nvSpPr>
        <p:spPr>
          <a:xfrm>
            <a:off x="421700" y="0"/>
            <a:ext cx="9032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Enjeux environnementaux </a:t>
            </a:r>
            <a:endParaRPr sz="6000"/>
          </a:p>
        </p:txBody>
      </p:sp>
      <p:sp>
        <p:nvSpPr>
          <p:cNvPr id="251" name="Google Shape;251;p9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2"/>
          <p:cNvSpPr txBox="1"/>
          <p:nvPr/>
        </p:nvSpPr>
        <p:spPr>
          <a:xfrm>
            <a:off x="9144000" y="2328483"/>
            <a:ext cx="9144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77500" lnSpcReduction="20000"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Stardos Stencil"/>
              <a:buNone/>
            </a:pPr>
            <a:r>
              <a:rPr lang="fr-FR" sz="88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Des réponses particulières et adaptées  </a:t>
            </a:r>
            <a:endParaRPr/>
          </a:p>
        </p:txBody>
      </p:sp>
      <p:sp>
        <p:nvSpPr>
          <p:cNvPr id="258" name="Google Shape;258;p12"/>
          <p:cNvSpPr txBox="1"/>
          <p:nvPr/>
        </p:nvSpPr>
        <p:spPr>
          <a:xfrm>
            <a:off x="9296400" y="6591300"/>
            <a:ext cx="84039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fr-FR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Axe 1 : Réponse architecturale et paysagère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fr-FR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2"/>
          <p:cNvPicPr preferRelativeResize="0"/>
          <p:nvPr/>
        </p:nvPicPr>
        <p:blipFill rotWithShape="1">
          <a:blip r:embed="rId4">
            <a:alphaModFix/>
          </a:blip>
          <a:srcRect b="16184" l="3200" r="0" t="10101"/>
          <a:stretch/>
        </p:blipFill>
        <p:spPr>
          <a:xfrm>
            <a:off x="-76200" y="0"/>
            <a:ext cx="9220200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61454" y="489528"/>
            <a:ext cx="1538992" cy="69157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0"/>
          <p:cNvSpPr txBox="1"/>
          <p:nvPr/>
        </p:nvSpPr>
        <p:spPr>
          <a:xfrm>
            <a:off x="405337" y="-212427"/>
            <a:ext cx="47244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Stardos Stencil"/>
              <a:buNone/>
            </a:pPr>
            <a:r>
              <a:rPr lang="fr-FR" sz="6000">
                <a:solidFill>
                  <a:schemeClr val="dk1"/>
                </a:solidFill>
                <a:latin typeface="Stardos Stencil"/>
                <a:ea typeface="Stardos Stencil"/>
                <a:cs typeface="Stardos Stencil"/>
                <a:sym typeface="Stardos Stencil"/>
              </a:rPr>
              <a:t>Contexte</a:t>
            </a:r>
            <a:endParaRPr sz="6000"/>
          </a:p>
        </p:txBody>
      </p:sp>
      <p:pic>
        <p:nvPicPr>
          <p:cNvPr id="267" name="Google Shape;267;p10"/>
          <p:cNvPicPr preferRelativeResize="0"/>
          <p:nvPr/>
        </p:nvPicPr>
        <p:blipFill rotWithShape="1">
          <a:blip r:embed="rId4">
            <a:alphaModFix/>
          </a:blip>
          <a:srcRect b="16623" l="8972" r="0" t="10113"/>
          <a:stretch/>
        </p:blipFill>
        <p:spPr>
          <a:xfrm>
            <a:off x="507604" y="1852615"/>
            <a:ext cx="5150246" cy="736895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0"/>
          <p:cNvSpPr txBox="1"/>
          <p:nvPr/>
        </p:nvSpPr>
        <p:spPr>
          <a:xfrm>
            <a:off x="507599" y="1254925"/>
            <a:ext cx="6769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fr-F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Site existant pré-démolition</a:t>
            </a:r>
            <a:endParaRPr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0"/>
          <p:cNvSpPr txBox="1"/>
          <p:nvPr/>
        </p:nvSpPr>
        <p:spPr>
          <a:xfrm>
            <a:off x="304800" y="9410700"/>
            <a:ext cx="165870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r>
              <a:rPr lang="fr-FR" sz="2400">
                <a:solidFill>
                  <a:schemeClr val="lt1"/>
                </a:solidFill>
                <a:highlight>
                  <a:srgbClr val="C1DF1B"/>
                </a:highlight>
              </a:rPr>
              <a:t> Gestion de projet </a:t>
            </a:r>
            <a:r>
              <a:rPr b="1" lang="fr-FR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·  </a:t>
            </a:r>
            <a:r>
              <a:rPr lang="fr-FR" sz="2400">
                <a:solidFill>
                  <a:schemeClr val="lt1"/>
                </a:solidFill>
                <a:highlight>
                  <a:srgbClr val="C2DF1A"/>
                </a:highlight>
                <a:latin typeface="Arial"/>
                <a:ea typeface="Arial"/>
                <a:cs typeface="Arial"/>
                <a:sym typeface="Arial"/>
              </a:rPr>
              <a:t>Territoire et site</a:t>
            </a:r>
            <a:r>
              <a:rPr lang="fr-FR" sz="2400">
                <a:solidFill>
                  <a:srgbClr val="C1DF1B"/>
                </a:solidFill>
                <a:latin typeface="Arial"/>
                <a:ea typeface="Arial"/>
                <a:cs typeface="Arial"/>
                <a:sym typeface="Arial"/>
              </a:rPr>
              <a:t> · Solidaire · Énergie · Eau · Matériaux et autres ressources · Confort et santé </a:t>
            </a:r>
            <a:endParaRPr/>
          </a:p>
        </p:txBody>
      </p:sp>
      <p:cxnSp>
        <p:nvCxnSpPr>
          <p:cNvPr id="270" name="Google Shape;270;p10"/>
          <p:cNvCxnSpPr/>
          <p:nvPr/>
        </p:nvCxnSpPr>
        <p:spPr>
          <a:xfrm flipH="1" rot="10800000">
            <a:off x="410225" y="9486875"/>
            <a:ext cx="15648600" cy="300"/>
          </a:xfrm>
          <a:prstGeom prst="straightConnector1">
            <a:avLst/>
          </a:prstGeom>
          <a:noFill/>
          <a:ln cap="flat" cmpd="sng" w="9525">
            <a:solidFill>
              <a:srgbClr val="C1DF1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71" name="Google Shape;271;p10"/>
          <p:cNvSpPr txBox="1"/>
          <p:nvPr/>
        </p:nvSpPr>
        <p:spPr>
          <a:xfrm>
            <a:off x="10564950" y="568613"/>
            <a:ext cx="55965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60"/>
              <a:buFont typeface="Arial"/>
              <a:buNone/>
            </a:pP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Lot 04  ZAC Python Duvernois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Paris  (75)</a:t>
            </a:r>
            <a:r>
              <a:rPr lang="fr-FR" sz="1660">
                <a:solidFill>
                  <a:schemeClr val="dk1"/>
                </a:solidFill>
              </a:rPr>
              <a:t> - </a:t>
            </a:r>
            <a:r>
              <a:rPr lang="fr-FR" sz="166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Conception </a:t>
            </a:r>
            <a:endParaRPr sz="885"/>
          </a:p>
        </p:txBody>
      </p:sp>
      <p:pic>
        <p:nvPicPr>
          <p:cNvPr id="272" name="Google Shape;272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0250" y="1930525"/>
            <a:ext cx="11732913" cy="7327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EME EKOPOLIS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Benoit Roulin</dc:creator>
</cp:coreProperties>
</file>