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tableStyles+xml" PartName="/ppt/tableStyles.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binary" PartName="/ppt/metadata"/>
  <Override ContentType="application/vnd.openxmlformats-officedocument.presentationml.notesMaster+xml" PartName="/ppt/notesMasters/notesMaster1.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Lst>
  <p:sldSz cy="10287000" cx="18288000"/>
  <p:notesSz cx="6858000" cy="9144000"/>
  <p:embeddedFontLst>
    <p:embeddedFont>
      <p:font typeface="Century Gothic"/>
      <p:regular r:id="rId37"/>
      <p:bold r:id="rId38"/>
      <p:italic r:id="rId39"/>
      <p:boldItalic r:id="rId4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13">
          <p15:clr>
            <a:srgbClr val="A4A3A4"/>
          </p15:clr>
        </p15:guide>
        <p15:guide id="2" pos="454">
          <p15:clr>
            <a:srgbClr val="A4A3A4"/>
          </p15:clr>
        </p15:guide>
      </p15:sldGuideLst>
    </p:ext>
    <p:ext uri="GoogleSlidesCustomDataVersion2">
      <go:slidesCustomData xmlns:go="http://customooxmlschemas.google.com/" r:id="rId41" roundtripDataSignature="AMtx7mjwNPQ352NiJLzO3BHJj5K4wRLEMA=="/>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Léon Coucke"/>
  <p:cmAuthor clrIdx="1" id="1" initials="" lastIdx="2" name="Igor Bougnot"/>
  <p:cmAuthor clrIdx="2" id="2" initials="" lastIdx="1" name="extranet Bdf"/>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472963A9-45FC-4908-BC7A-39B8F9BA5504}">
  <a:tblStyle styleId="{472963A9-45FC-4908-BC7A-39B8F9BA5504}"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13" orient="horz"/>
        <p:guide pos="454"/>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CenturyGothic-boldItalic.fntdata"/><Relationship Id="rId20" Type="http://schemas.openxmlformats.org/officeDocument/2006/relationships/slide" Target="slides/slide13.xml"/><Relationship Id="rId41" Type="http://customschemas.google.com/relationships/presentationmetadata" Target="metadata"/><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5" Type="http://schemas.openxmlformats.org/officeDocument/2006/relationships/commentAuthors" Target="commentAuthors.xml"/><Relationship Id="rId6" Type="http://schemas.openxmlformats.org/officeDocument/2006/relationships/slideMaster" Target="slideMasters/slideMaster1.xml"/><Relationship Id="rId29" Type="http://schemas.openxmlformats.org/officeDocument/2006/relationships/slide" Target="slides/slide2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11" Type="http://schemas.openxmlformats.org/officeDocument/2006/relationships/slide" Target="slides/slide4.xml"/><Relationship Id="rId33" Type="http://schemas.openxmlformats.org/officeDocument/2006/relationships/slide" Target="slides/slide26.xml"/><Relationship Id="rId10" Type="http://schemas.openxmlformats.org/officeDocument/2006/relationships/slide" Target="slides/slide3.xml"/><Relationship Id="rId32" Type="http://schemas.openxmlformats.org/officeDocument/2006/relationships/slide" Target="slides/slide25.xml"/><Relationship Id="rId13" Type="http://schemas.openxmlformats.org/officeDocument/2006/relationships/slide" Target="slides/slide6.xml"/><Relationship Id="rId35" Type="http://schemas.openxmlformats.org/officeDocument/2006/relationships/slide" Target="slides/slide28.xml"/><Relationship Id="rId12" Type="http://schemas.openxmlformats.org/officeDocument/2006/relationships/slide" Target="slides/slide5.xml"/><Relationship Id="rId34" Type="http://schemas.openxmlformats.org/officeDocument/2006/relationships/slide" Target="slides/slide27.xml"/><Relationship Id="rId15" Type="http://schemas.openxmlformats.org/officeDocument/2006/relationships/slide" Target="slides/slide8.xml"/><Relationship Id="rId37" Type="http://schemas.openxmlformats.org/officeDocument/2006/relationships/font" Target="fonts/CenturyGothic-regular.fntdata"/><Relationship Id="rId14" Type="http://schemas.openxmlformats.org/officeDocument/2006/relationships/slide" Target="slides/slide7.xml"/><Relationship Id="rId36" Type="http://schemas.openxmlformats.org/officeDocument/2006/relationships/slide" Target="slides/slide29.xml"/><Relationship Id="rId17" Type="http://schemas.openxmlformats.org/officeDocument/2006/relationships/slide" Target="slides/slide10.xml"/><Relationship Id="rId39" Type="http://schemas.openxmlformats.org/officeDocument/2006/relationships/font" Target="fonts/CenturyGothic-italic.fntdata"/><Relationship Id="rId16" Type="http://schemas.openxmlformats.org/officeDocument/2006/relationships/slide" Target="slides/slide9.xml"/><Relationship Id="rId38" Type="http://schemas.openxmlformats.org/officeDocument/2006/relationships/font" Target="fonts/CenturyGothic-bold.fntdata"/><Relationship Id="rId19" Type="http://schemas.openxmlformats.org/officeDocument/2006/relationships/slide" Target="slides/slide12.xml"/><Relationship Id="rId18" Type="http://schemas.openxmlformats.org/officeDocument/2006/relationships/slide" Target="slides/slide11.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5-04-15T12:59:38.825">
    <p:pos x="6000" y="0"/>
    <p:text>je mettrai qque part le plan de repérage des protections solaires</p:text>
    <p:extLst>
      <p:ext uri="{C676402C-5697-4E1C-873F-D02D1690AC5C}">
        <p15:threadingInfo timeZoneBias="0"/>
      </p:ext>
      <p:ext uri="http://customooxmlschemas.google.com/">
        <go:slidesCustomData xmlns:go="http://customooxmlschemas.google.com/" commentPostId="AAABhmsVDcQ"/>
      </p:ext>
    </p:extLst>
  </p:cm>
  <p:cm authorId="1" idx="1" dt="2025-04-09T14:49:40.163">
    <p:pos x="6000" y="0"/>
    <p:text>intégré.</p:text>
    <p:extLst>
      <p:ext uri="{C676402C-5697-4E1C-873F-D02D1690AC5C}">
        <p15:threadingInfo timeZoneBias="0">
          <p15:parentCm authorId="0" idx="1"/>
        </p15:threadingInfo>
      </p:ext>
      <p:ext uri="http://customooxmlschemas.google.com/">
        <go:slidesCustomData xmlns:go="http://customooxmlschemas.google.com/" commentPostId="AAABhnsMTPY"/>
      </p:ext>
    </p:extLst>
  </p:cm>
  <p:cm authorId="2" idx="1" dt="2025-04-15T10:16:20.818">
    <p:pos x="6000" y="0"/>
    <p:text>il faudra préciser où les changmeents ont eu lieu entre BSO BS fixes, rideaux etc</p:text>
    <p:extLst>
      <p:ext uri="{C676402C-5697-4E1C-873F-D02D1690AC5C}">
        <p15:threadingInfo timeZoneBias="0">
          <p15:parentCm authorId="0" idx="1"/>
        </p15:threadingInfo>
      </p:ext>
      <p:ext uri="http://customooxmlschemas.google.com/">
        <go:slidesCustomData xmlns:go="http://customooxmlschemas.google.com/" commentPostId="AAABhxkk2Qo"/>
      </p:ext>
    </p:extLst>
  </p:cm>
  <p:cm authorId="1" idx="2" dt="2025-04-15T12:59:38.825">
    <p:pos x="6000" y="0"/>
    <p:text>Il y a eu peu de changement entre conception et réalisation concernant les PS. Il ne me semble pas nécessaire d'en parler sur un oral court.</p:text>
    <p:extLst>
      <p:ext uri="{C676402C-5697-4E1C-873F-D02D1690AC5C}">
        <p15:threadingInfo timeZoneBias="0">
          <p15:parentCm authorId="0" idx="1"/>
        </p15:threadingInfo>
      </p:ext>
      <p:ext uri="http://customooxmlschemas.google.com/">
        <go:slidesCustomData xmlns:go="http://customooxmlschemas.google.com/" commentPostId="AAABhyRpjQw"/>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fr-FR"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 name="Shape 20"/>
        <p:cNvGrpSpPr/>
        <p:nvPr/>
      </p:nvGrpSpPr>
      <p:grpSpPr>
        <a:xfrm>
          <a:off x="0" y="0"/>
          <a:ext cx="0" cy="0"/>
          <a:chOff x="0" y="0"/>
          <a:chExt cx="0" cy="0"/>
        </a:xfrm>
      </p:grpSpPr>
      <p:sp>
        <p:nvSpPr>
          <p:cNvPr id="21" name="Google Shape;21;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fr-FR"/>
              <a:t>Les informations demandées en haut sont exactement les mêmes et dans le même ordre que celles complétée dans le bandeau de gauche, prévoir justre de les copier et “coller sans la mise en forme”  (voir page 1 pour savoir comment le modifier)</a:t>
            </a:r>
            <a:endParaRPr/>
          </a:p>
        </p:txBody>
      </p:sp>
      <p:sp>
        <p:nvSpPr>
          <p:cNvPr id="22" name="Google Shape;22;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fr-FR"/>
              <a:t>Ces thématiques peuvent être traitées :</a:t>
            </a:r>
            <a:endParaRPr/>
          </a:p>
          <a:p>
            <a:pPr indent="0" lvl="0" marL="0" rtl="0" algn="l">
              <a:lnSpc>
                <a:spcPct val="100000"/>
              </a:lnSpc>
              <a:spcBef>
                <a:spcPts val="0"/>
              </a:spcBef>
              <a:spcAft>
                <a:spcPts val="0"/>
              </a:spcAft>
              <a:buClr>
                <a:schemeClr val="dk1"/>
              </a:buClr>
              <a:buSzPts val="1100"/>
              <a:buFont typeface="Arial"/>
              <a:buNone/>
            </a:pPr>
            <a:r>
              <a:rPr lang="fr-FR"/>
              <a:t>Dans l’ordre de votre choix</a:t>
            </a:r>
            <a:endParaRPr/>
          </a:p>
          <a:p>
            <a:pPr indent="0" lvl="0" marL="0" rtl="0" algn="l">
              <a:lnSpc>
                <a:spcPct val="100000"/>
              </a:lnSpc>
              <a:spcBef>
                <a:spcPts val="0"/>
              </a:spcBef>
              <a:spcAft>
                <a:spcPts val="0"/>
              </a:spcAft>
              <a:buClr>
                <a:schemeClr val="dk1"/>
              </a:buClr>
              <a:buSzPts val="1100"/>
              <a:buFont typeface="Arial"/>
              <a:buNone/>
            </a:pPr>
            <a:r>
              <a:rPr lang="fr-FR"/>
              <a:t>Simultanément : il est fortement encouragé de faire valoir la prise en compte de plusieurs thématiques dans une même diapositive, si cela est pertinent</a:t>
            </a:r>
            <a:endParaRPr/>
          </a:p>
          <a:p>
            <a:pPr indent="0" lvl="0" marL="0" rtl="0" algn="l">
              <a:lnSpc>
                <a:spcPct val="100000"/>
              </a:lnSpc>
              <a:spcBef>
                <a:spcPts val="0"/>
              </a:spcBef>
              <a:spcAft>
                <a:spcPts val="0"/>
              </a:spcAft>
              <a:buSzPts val="1400"/>
              <a:buNone/>
            </a:pPr>
            <a:r>
              <a:t/>
            </a:r>
            <a:endParaRPr/>
          </a:p>
        </p:txBody>
      </p:sp>
      <p:sp>
        <p:nvSpPr>
          <p:cNvPr id="251" name="Google Shape;251;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9" name="Google Shape;279;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fr-FR"/>
              <a:t>Ces thématiques peuvent être traitées :</a:t>
            </a:r>
            <a:endParaRPr/>
          </a:p>
          <a:p>
            <a:pPr indent="0" lvl="0" marL="0" rtl="0" algn="l">
              <a:lnSpc>
                <a:spcPct val="100000"/>
              </a:lnSpc>
              <a:spcBef>
                <a:spcPts val="0"/>
              </a:spcBef>
              <a:spcAft>
                <a:spcPts val="0"/>
              </a:spcAft>
              <a:buClr>
                <a:schemeClr val="dk1"/>
              </a:buClr>
              <a:buSzPts val="1100"/>
              <a:buFont typeface="Arial"/>
              <a:buNone/>
            </a:pPr>
            <a:r>
              <a:rPr lang="fr-FR"/>
              <a:t>Dans l’ordre de votre choix</a:t>
            </a:r>
            <a:endParaRPr/>
          </a:p>
          <a:p>
            <a:pPr indent="0" lvl="0" marL="0" rtl="0" algn="l">
              <a:lnSpc>
                <a:spcPct val="100000"/>
              </a:lnSpc>
              <a:spcBef>
                <a:spcPts val="0"/>
              </a:spcBef>
              <a:spcAft>
                <a:spcPts val="0"/>
              </a:spcAft>
              <a:buClr>
                <a:schemeClr val="dk1"/>
              </a:buClr>
              <a:buSzPts val="1100"/>
              <a:buFont typeface="Arial"/>
              <a:buNone/>
            </a:pPr>
            <a:r>
              <a:rPr lang="fr-FR"/>
              <a:t>Simultanément : il est fortement encouragé de faire valoir la prise en compte de plusieurs thématiques dans une même diapositive, si cela est pertinent</a:t>
            </a:r>
            <a:endParaRPr/>
          </a:p>
          <a:p>
            <a:pPr indent="0" lvl="0" marL="0" rtl="0" algn="l">
              <a:lnSpc>
                <a:spcPct val="100000"/>
              </a:lnSpc>
              <a:spcBef>
                <a:spcPts val="0"/>
              </a:spcBef>
              <a:spcAft>
                <a:spcPts val="0"/>
              </a:spcAft>
              <a:buSzPts val="1400"/>
              <a:buNone/>
            </a:pPr>
            <a:r>
              <a:t/>
            </a:r>
            <a:endParaRPr/>
          </a:p>
        </p:txBody>
      </p:sp>
      <p:sp>
        <p:nvSpPr>
          <p:cNvPr id="312" name="Google Shape;312;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fr-FR"/>
              <a:t>Ces thématiques peuvent être traitées :</a:t>
            </a:r>
            <a:endParaRPr/>
          </a:p>
          <a:p>
            <a:pPr indent="0" lvl="0" marL="0" rtl="0" algn="l">
              <a:lnSpc>
                <a:spcPct val="100000"/>
              </a:lnSpc>
              <a:spcBef>
                <a:spcPts val="0"/>
              </a:spcBef>
              <a:spcAft>
                <a:spcPts val="0"/>
              </a:spcAft>
              <a:buClr>
                <a:schemeClr val="dk1"/>
              </a:buClr>
              <a:buSzPts val="1100"/>
              <a:buFont typeface="Arial"/>
              <a:buNone/>
            </a:pPr>
            <a:r>
              <a:rPr lang="fr-FR"/>
              <a:t>Dans l’ordre de votre choix</a:t>
            </a:r>
            <a:endParaRPr/>
          </a:p>
          <a:p>
            <a:pPr indent="0" lvl="0" marL="0" rtl="0" algn="l">
              <a:lnSpc>
                <a:spcPct val="100000"/>
              </a:lnSpc>
              <a:spcBef>
                <a:spcPts val="0"/>
              </a:spcBef>
              <a:spcAft>
                <a:spcPts val="0"/>
              </a:spcAft>
              <a:buClr>
                <a:schemeClr val="dk1"/>
              </a:buClr>
              <a:buSzPts val="1100"/>
              <a:buFont typeface="Arial"/>
              <a:buNone/>
            </a:pPr>
            <a:r>
              <a:rPr lang="fr-FR"/>
              <a:t>Simultanément : il est fortement encouragé de faire valoir la prise en compte de plusieurs thématiques dans une même diapositive, si cela est pertinent</a:t>
            </a:r>
            <a:endParaRPr/>
          </a:p>
          <a:p>
            <a:pPr indent="0" lvl="0" marL="0" rtl="0" algn="l">
              <a:lnSpc>
                <a:spcPct val="100000"/>
              </a:lnSpc>
              <a:spcBef>
                <a:spcPts val="0"/>
              </a:spcBef>
              <a:spcAft>
                <a:spcPts val="0"/>
              </a:spcAft>
              <a:buSzPts val="1400"/>
              <a:buNone/>
            </a:pPr>
            <a:r>
              <a:t/>
            </a:r>
            <a:endParaRPr/>
          </a:p>
        </p:txBody>
      </p:sp>
      <p:sp>
        <p:nvSpPr>
          <p:cNvPr id="345" name="Google Shape;345;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fr-FR"/>
              <a:t>Ces thématiques peuvent être traitées :</a:t>
            </a:r>
            <a:endParaRPr/>
          </a:p>
          <a:p>
            <a:pPr indent="0" lvl="0" marL="0" rtl="0" algn="l">
              <a:lnSpc>
                <a:spcPct val="100000"/>
              </a:lnSpc>
              <a:spcBef>
                <a:spcPts val="0"/>
              </a:spcBef>
              <a:spcAft>
                <a:spcPts val="0"/>
              </a:spcAft>
              <a:buClr>
                <a:schemeClr val="dk1"/>
              </a:buClr>
              <a:buSzPts val="1100"/>
              <a:buFont typeface="Arial"/>
              <a:buNone/>
            </a:pPr>
            <a:r>
              <a:rPr lang="fr-FR"/>
              <a:t>Dans l’ordre de votre choix</a:t>
            </a:r>
            <a:endParaRPr/>
          </a:p>
          <a:p>
            <a:pPr indent="0" lvl="0" marL="0" rtl="0" algn="l">
              <a:lnSpc>
                <a:spcPct val="100000"/>
              </a:lnSpc>
              <a:spcBef>
                <a:spcPts val="0"/>
              </a:spcBef>
              <a:spcAft>
                <a:spcPts val="0"/>
              </a:spcAft>
              <a:buClr>
                <a:schemeClr val="dk1"/>
              </a:buClr>
              <a:buSzPts val="1100"/>
              <a:buFont typeface="Arial"/>
              <a:buNone/>
            </a:pPr>
            <a:r>
              <a:rPr lang="fr-FR"/>
              <a:t>Simultanément : il est fortement encouragé de faire valoir la prise en compte de plusieurs thématiques dans une même diapositive, si cela est pertinent</a:t>
            </a:r>
            <a:endParaRPr/>
          </a:p>
          <a:p>
            <a:pPr indent="0" lvl="0" marL="0" rtl="0" algn="l">
              <a:lnSpc>
                <a:spcPct val="100000"/>
              </a:lnSpc>
              <a:spcBef>
                <a:spcPts val="0"/>
              </a:spcBef>
              <a:spcAft>
                <a:spcPts val="0"/>
              </a:spcAft>
              <a:buSzPts val="1400"/>
              <a:buNone/>
            </a:pPr>
            <a:r>
              <a:t/>
            </a:r>
            <a:endParaRPr/>
          </a:p>
        </p:txBody>
      </p:sp>
      <p:sp>
        <p:nvSpPr>
          <p:cNvPr id="372" name="Google Shape;372;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fr-FR"/>
              <a:t>Ces thématiques peuvent être traitées :</a:t>
            </a:r>
            <a:endParaRPr/>
          </a:p>
          <a:p>
            <a:pPr indent="0" lvl="0" marL="0" rtl="0" algn="l">
              <a:lnSpc>
                <a:spcPct val="100000"/>
              </a:lnSpc>
              <a:spcBef>
                <a:spcPts val="0"/>
              </a:spcBef>
              <a:spcAft>
                <a:spcPts val="0"/>
              </a:spcAft>
              <a:buClr>
                <a:schemeClr val="dk1"/>
              </a:buClr>
              <a:buSzPts val="1100"/>
              <a:buFont typeface="Arial"/>
              <a:buNone/>
            </a:pPr>
            <a:r>
              <a:rPr lang="fr-FR"/>
              <a:t>Dans l’ordre de votre choix</a:t>
            </a:r>
            <a:endParaRPr/>
          </a:p>
          <a:p>
            <a:pPr indent="0" lvl="0" marL="0" rtl="0" algn="l">
              <a:lnSpc>
                <a:spcPct val="100000"/>
              </a:lnSpc>
              <a:spcBef>
                <a:spcPts val="0"/>
              </a:spcBef>
              <a:spcAft>
                <a:spcPts val="0"/>
              </a:spcAft>
              <a:buClr>
                <a:schemeClr val="dk1"/>
              </a:buClr>
              <a:buSzPts val="1100"/>
              <a:buFont typeface="Arial"/>
              <a:buNone/>
            </a:pPr>
            <a:r>
              <a:rPr lang="fr-FR"/>
              <a:t>Simultanément : il est fortement encouragé de faire valoir la prise en compte de plusieurs thématiques dans une même diapositive, si cela est pertinent</a:t>
            </a:r>
            <a:endParaRPr/>
          </a:p>
          <a:p>
            <a:pPr indent="0" lvl="0" marL="0" rtl="0" algn="l">
              <a:lnSpc>
                <a:spcPct val="100000"/>
              </a:lnSpc>
              <a:spcBef>
                <a:spcPts val="0"/>
              </a:spcBef>
              <a:spcAft>
                <a:spcPts val="0"/>
              </a:spcAft>
              <a:buSzPts val="1400"/>
              <a:buNone/>
            </a:pPr>
            <a:r>
              <a:t/>
            </a:r>
            <a:endParaRPr/>
          </a:p>
        </p:txBody>
      </p:sp>
      <p:sp>
        <p:nvSpPr>
          <p:cNvPr id="409" name="Google Shape;409;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fr-FR"/>
              <a:t>Ces thématiques peuvent être traitées :</a:t>
            </a:r>
            <a:endParaRPr/>
          </a:p>
          <a:p>
            <a:pPr indent="0" lvl="0" marL="0" rtl="0" algn="l">
              <a:lnSpc>
                <a:spcPct val="100000"/>
              </a:lnSpc>
              <a:spcBef>
                <a:spcPts val="0"/>
              </a:spcBef>
              <a:spcAft>
                <a:spcPts val="0"/>
              </a:spcAft>
              <a:buClr>
                <a:schemeClr val="dk1"/>
              </a:buClr>
              <a:buSzPts val="1100"/>
              <a:buFont typeface="Arial"/>
              <a:buNone/>
            </a:pPr>
            <a:r>
              <a:rPr lang="fr-FR"/>
              <a:t>Dans l’ordre de votre choix</a:t>
            </a:r>
            <a:endParaRPr/>
          </a:p>
          <a:p>
            <a:pPr indent="0" lvl="0" marL="0" rtl="0" algn="l">
              <a:lnSpc>
                <a:spcPct val="100000"/>
              </a:lnSpc>
              <a:spcBef>
                <a:spcPts val="0"/>
              </a:spcBef>
              <a:spcAft>
                <a:spcPts val="0"/>
              </a:spcAft>
              <a:buClr>
                <a:schemeClr val="dk1"/>
              </a:buClr>
              <a:buSzPts val="1100"/>
              <a:buFont typeface="Arial"/>
              <a:buNone/>
            </a:pPr>
            <a:r>
              <a:rPr lang="fr-FR"/>
              <a:t>Simultanément : il est fortement encouragé de faire valoir la prise en compte de plusieurs thématiques dans une même diapositive, si cela est pertinent</a:t>
            </a:r>
            <a:endParaRPr/>
          </a:p>
          <a:p>
            <a:pPr indent="0" lvl="0" marL="0" rtl="0" algn="l">
              <a:lnSpc>
                <a:spcPct val="100000"/>
              </a:lnSpc>
              <a:spcBef>
                <a:spcPts val="0"/>
              </a:spcBef>
              <a:spcAft>
                <a:spcPts val="0"/>
              </a:spcAft>
              <a:buSzPts val="1400"/>
              <a:buNone/>
            </a:pPr>
            <a:r>
              <a:t/>
            </a:r>
            <a:endParaRPr/>
          </a:p>
        </p:txBody>
      </p:sp>
      <p:sp>
        <p:nvSpPr>
          <p:cNvPr id="440" name="Google Shape;440;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g34bfc61fda6_2_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fr-FR"/>
              <a:t>Ces thématiques peuvent être traitées :</a:t>
            </a:r>
            <a:endParaRPr/>
          </a:p>
          <a:p>
            <a:pPr indent="0" lvl="0" marL="0" rtl="0" algn="l">
              <a:lnSpc>
                <a:spcPct val="100000"/>
              </a:lnSpc>
              <a:spcBef>
                <a:spcPts val="0"/>
              </a:spcBef>
              <a:spcAft>
                <a:spcPts val="0"/>
              </a:spcAft>
              <a:buClr>
                <a:schemeClr val="dk1"/>
              </a:buClr>
              <a:buSzPts val="1100"/>
              <a:buFont typeface="Arial"/>
              <a:buNone/>
            </a:pPr>
            <a:r>
              <a:rPr lang="fr-FR"/>
              <a:t>Dans l’ordre de votre choix</a:t>
            </a:r>
            <a:endParaRPr/>
          </a:p>
          <a:p>
            <a:pPr indent="0" lvl="0" marL="0" rtl="0" algn="l">
              <a:lnSpc>
                <a:spcPct val="100000"/>
              </a:lnSpc>
              <a:spcBef>
                <a:spcPts val="0"/>
              </a:spcBef>
              <a:spcAft>
                <a:spcPts val="0"/>
              </a:spcAft>
              <a:buClr>
                <a:schemeClr val="dk1"/>
              </a:buClr>
              <a:buSzPts val="1100"/>
              <a:buFont typeface="Arial"/>
              <a:buNone/>
            </a:pPr>
            <a:r>
              <a:rPr lang="fr-FR"/>
              <a:t>Simultanément : il est fortement encouragé de faire valoir la prise en compte de plusieurs thématiques dans une même diapositive, si cela est pertinent</a:t>
            </a:r>
            <a:endParaRPr/>
          </a:p>
          <a:p>
            <a:pPr indent="0" lvl="0" marL="0" rtl="0" algn="l">
              <a:lnSpc>
                <a:spcPct val="100000"/>
              </a:lnSpc>
              <a:spcBef>
                <a:spcPts val="0"/>
              </a:spcBef>
              <a:spcAft>
                <a:spcPts val="0"/>
              </a:spcAft>
              <a:buSzPts val="1400"/>
              <a:buNone/>
            </a:pPr>
            <a:r>
              <a:t/>
            </a:r>
            <a:endParaRPr/>
          </a:p>
        </p:txBody>
      </p:sp>
      <p:sp>
        <p:nvSpPr>
          <p:cNvPr id="472" name="Google Shape;472;g34bfc61fda6_2_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84" name="Google Shape;484;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fr-FR"/>
              <a:t>Ces thématiques peuvent être traitées :</a:t>
            </a:r>
            <a:endParaRPr/>
          </a:p>
          <a:p>
            <a:pPr indent="0" lvl="0" marL="0" rtl="0" algn="l">
              <a:lnSpc>
                <a:spcPct val="100000"/>
              </a:lnSpc>
              <a:spcBef>
                <a:spcPts val="0"/>
              </a:spcBef>
              <a:spcAft>
                <a:spcPts val="0"/>
              </a:spcAft>
              <a:buClr>
                <a:schemeClr val="dk1"/>
              </a:buClr>
              <a:buSzPts val="1100"/>
              <a:buFont typeface="Arial"/>
              <a:buNone/>
            </a:pPr>
            <a:r>
              <a:rPr lang="fr-FR"/>
              <a:t>Dans l’ordre de votre choix</a:t>
            </a:r>
            <a:endParaRPr/>
          </a:p>
          <a:p>
            <a:pPr indent="0" lvl="0" marL="0" rtl="0" algn="l">
              <a:lnSpc>
                <a:spcPct val="100000"/>
              </a:lnSpc>
              <a:spcBef>
                <a:spcPts val="0"/>
              </a:spcBef>
              <a:spcAft>
                <a:spcPts val="0"/>
              </a:spcAft>
              <a:buClr>
                <a:schemeClr val="dk1"/>
              </a:buClr>
              <a:buSzPts val="1100"/>
              <a:buFont typeface="Arial"/>
              <a:buNone/>
            </a:pPr>
            <a:r>
              <a:rPr lang="fr-FR"/>
              <a:t>Simultanément : il est fortement encouragé de faire valoir la prise en compte de plusieurs thématiques dans une même diapositive, si cela est pertinent</a:t>
            </a:r>
            <a:endParaRPr/>
          </a:p>
          <a:p>
            <a:pPr indent="0" lvl="0" marL="0" rtl="0" algn="l">
              <a:lnSpc>
                <a:spcPct val="100000"/>
              </a:lnSpc>
              <a:spcBef>
                <a:spcPts val="0"/>
              </a:spcBef>
              <a:spcAft>
                <a:spcPts val="0"/>
              </a:spcAft>
              <a:buSzPts val="1400"/>
              <a:buNone/>
            </a:pPr>
            <a:r>
              <a:t/>
            </a:r>
            <a:endParaRPr/>
          </a:p>
        </p:txBody>
      </p:sp>
      <p:sp>
        <p:nvSpPr>
          <p:cNvPr id="542" name="Google Shape;542;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 name="Shape 28"/>
        <p:cNvGrpSpPr/>
        <p:nvPr/>
      </p:nvGrpSpPr>
      <p:grpSpPr>
        <a:xfrm>
          <a:off x="0" y="0"/>
          <a:ext cx="0" cy="0"/>
          <a:chOff x="0" y="0"/>
          <a:chExt cx="0" cy="0"/>
        </a:xfrm>
      </p:grpSpPr>
      <p:sp>
        <p:nvSpPr>
          <p:cNvPr id="29" name="Google Shape;29;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fr-FR"/>
              <a:t>Présenter l’équipe projet sous forme d’organigramme</a:t>
            </a:r>
            <a:endParaRPr/>
          </a:p>
          <a:p>
            <a:pPr indent="0" lvl="0" marL="0" rtl="0" algn="l">
              <a:lnSpc>
                <a:spcPct val="100000"/>
              </a:lnSpc>
              <a:spcBef>
                <a:spcPts val="0"/>
              </a:spcBef>
              <a:spcAft>
                <a:spcPts val="0"/>
              </a:spcAft>
              <a:buSzPts val="1400"/>
              <a:buNone/>
            </a:pPr>
            <a:r>
              <a:rPr lang="fr-FR"/>
              <a:t>Faire apparaître les liens et fonction des différentes structures et  intervenante sur le projet (contractant général…)</a:t>
            </a:r>
            <a:endParaRPr/>
          </a:p>
          <a:p>
            <a:pPr indent="0" lvl="0" marL="0" rtl="0" algn="l">
              <a:lnSpc>
                <a:spcPct val="100000"/>
              </a:lnSpc>
              <a:spcBef>
                <a:spcPts val="0"/>
              </a:spcBef>
              <a:spcAft>
                <a:spcPts val="0"/>
              </a:spcAft>
              <a:buSzPts val="1400"/>
              <a:buNone/>
            </a:pPr>
            <a:r>
              <a:rPr lang="fr-FR"/>
              <a:t>Faire apparaître notamment : </a:t>
            </a:r>
            <a:endParaRPr/>
          </a:p>
          <a:p>
            <a:pPr indent="-317500" lvl="0" marL="457200" rtl="0" algn="l">
              <a:lnSpc>
                <a:spcPct val="100000"/>
              </a:lnSpc>
              <a:spcBef>
                <a:spcPts val="0"/>
              </a:spcBef>
              <a:spcAft>
                <a:spcPts val="0"/>
              </a:spcAft>
              <a:buSzPts val="1400"/>
              <a:buChar char="●"/>
            </a:pPr>
            <a:r>
              <a:rPr lang="fr-FR"/>
              <a:t>Ville, EPCI, Aménageur ou autres prescripteurs  ayant un rôle dans la programmation</a:t>
            </a:r>
            <a:endParaRPr/>
          </a:p>
          <a:p>
            <a:pPr indent="-317500" lvl="0" marL="457200" rtl="0" algn="l">
              <a:lnSpc>
                <a:spcPct val="100000"/>
              </a:lnSpc>
              <a:spcBef>
                <a:spcPts val="0"/>
              </a:spcBef>
              <a:spcAft>
                <a:spcPts val="0"/>
              </a:spcAft>
              <a:buSzPts val="1400"/>
              <a:buChar char="●"/>
            </a:pPr>
            <a:r>
              <a:rPr lang="fr-FR"/>
              <a:t>Maîtrise d’ouvrage</a:t>
            </a:r>
            <a:endParaRPr/>
          </a:p>
          <a:p>
            <a:pPr indent="-317500" lvl="0" marL="457200" rtl="0" algn="l">
              <a:lnSpc>
                <a:spcPct val="100000"/>
              </a:lnSpc>
              <a:spcBef>
                <a:spcPts val="0"/>
              </a:spcBef>
              <a:spcAft>
                <a:spcPts val="0"/>
              </a:spcAft>
              <a:buSzPts val="1400"/>
              <a:buChar char="●"/>
            </a:pPr>
            <a:r>
              <a:rPr lang="fr-FR"/>
              <a:t>Assistance à Maîtrise d’ouvrage</a:t>
            </a:r>
            <a:endParaRPr/>
          </a:p>
          <a:p>
            <a:pPr indent="-317500" lvl="0" marL="457200" rtl="0" algn="l">
              <a:lnSpc>
                <a:spcPct val="100000"/>
              </a:lnSpc>
              <a:spcBef>
                <a:spcPts val="0"/>
              </a:spcBef>
              <a:spcAft>
                <a:spcPts val="0"/>
              </a:spcAft>
              <a:buSzPts val="1400"/>
              <a:buChar char="●"/>
            </a:pPr>
            <a:r>
              <a:rPr lang="fr-FR"/>
              <a:t>Architecte(s)</a:t>
            </a:r>
            <a:endParaRPr/>
          </a:p>
          <a:p>
            <a:pPr indent="-317500" lvl="0" marL="457200" rtl="0" algn="l">
              <a:lnSpc>
                <a:spcPct val="100000"/>
              </a:lnSpc>
              <a:spcBef>
                <a:spcPts val="0"/>
              </a:spcBef>
              <a:spcAft>
                <a:spcPts val="0"/>
              </a:spcAft>
              <a:buSzPts val="1400"/>
              <a:buChar char="●"/>
            </a:pPr>
            <a:r>
              <a:rPr lang="fr-FR"/>
              <a:t>Paysagiste</a:t>
            </a:r>
            <a:endParaRPr/>
          </a:p>
          <a:p>
            <a:pPr indent="-317500" lvl="0" marL="457200" rtl="0" algn="l">
              <a:lnSpc>
                <a:spcPct val="100000"/>
              </a:lnSpc>
              <a:spcBef>
                <a:spcPts val="0"/>
              </a:spcBef>
              <a:spcAft>
                <a:spcPts val="0"/>
              </a:spcAft>
              <a:buSzPts val="1400"/>
              <a:buChar char="●"/>
            </a:pPr>
            <a:r>
              <a:rPr lang="fr-FR"/>
              <a:t>Principaux bureaux d’études</a:t>
            </a:r>
            <a:endParaRPr/>
          </a:p>
          <a:p>
            <a:pPr indent="-317500" lvl="0" marL="457200" rtl="0" algn="l">
              <a:lnSpc>
                <a:spcPct val="100000"/>
              </a:lnSpc>
              <a:spcBef>
                <a:spcPts val="0"/>
              </a:spcBef>
              <a:spcAft>
                <a:spcPts val="0"/>
              </a:spcAft>
              <a:buSzPts val="1400"/>
              <a:buChar char="●"/>
            </a:pPr>
            <a:r>
              <a:rPr lang="fr-FR"/>
              <a:t>Bureau de contrôle</a:t>
            </a:r>
            <a:endParaRPr/>
          </a:p>
          <a:p>
            <a:pPr indent="-317500" lvl="0" marL="457200" rtl="0" algn="l">
              <a:lnSpc>
                <a:spcPct val="100000"/>
              </a:lnSpc>
              <a:spcBef>
                <a:spcPts val="0"/>
              </a:spcBef>
              <a:spcAft>
                <a:spcPts val="0"/>
              </a:spcAft>
              <a:buSzPts val="1400"/>
              <a:buChar char="●"/>
            </a:pPr>
            <a:r>
              <a:rPr lang="fr-FR"/>
              <a:t>Entreprises de Travaux</a:t>
            </a:r>
            <a:endParaRPr/>
          </a:p>
          <a:p>
            <a:pPr indent="-317500" lvl="0" marL="457200" rtl="0" algn="l">
              <a:lnSpc>
                <a:spcPct val="100000"/>
              </a:lnSpc>
              <a:spcBef>
                <a:spcPts val="0"/>
              </a:spcBef>
              <a:spcAft>
                <a:spcPts val="0"/>
              </a:spcAft>
              <a:buSzPts val="1400"/>
              <a:buChar char="●"/>
            </a:pPr>
            <a:r>
              <a:rPr lang="fr-FR"/>
              <a:t>Futurs utilisateurs</a:t>
            </a:r>
            <a:endParaRPr/>
          </a:p>
          <a:p>
            <a:pPr indent="-317500" lvl="0" marL="457200" rtl="0" algn="l">
              <a:lnSpc>
                <a:spcPct val="100000"/>
              </a:lnSpc>
              <a:spcBef>
                <a:spcPts val="0"/>
              </a:spcBef>
              <a:spcAft>
                <a:spcPts val="0"/>
              </a:spcAft>
              <a:buSzPts val="1400"/>
              <a:buChar char="●"/>
            </a:pPr>
            <a:r>
              <a:rPr lang="fr-FR"/>
              <a:t>Futurs exploitants</a:t>
            </a:r>
            <a:endParaRPr/>
          </a:p>
          <a:p>
            <a:pPr indent="0" lvl="0" marL="0" rtl="0" algn="l">
              <a:lnSpc>
                <a:spcPct val="100000"/>
              </a:lnSpc>
              <a:spcBef>
                <a:spcPts val="0"/>
              </a:spcBef>
              <a:spcAft>
                <a:spcPts val="0"/>
              </a:spcAft>
              <a:buSzPts val="1400"/>
              <a:buNone/>
            </a:pPr>
            <a:r>
              <a:rPr lang="fr-FR"/>
              <a:t>Préciser la structure mandataire en cas de groupement (Architecte, Entreprise de Travaux)</a:t>
            </a:r>
            <a:endParaRPr/>
          </a:p>
          <a:p>
            <a:pPr indent="0" lvl="0" marL="0" rtl="0" algn="l">
              <a:lnSpc>
                <a:spcPct val="100000"/>
              </a:lnSpc>
              <a:spcBef>
                <a:spcPts val="0"/>
              </a:spcBef>
              <a:spcAft>
                <a:spcPts val="0"/>
              </a:spcAft>
              <a:buSzPts val="1400"/>
              <a:buNone/>
            </a:pPr>
            <a:r>
              <a:rPr lang="fr-FR"/>
              <a:t>Indiquer les logos et/ou les noms des structures</a:t>
            </a:r>
            <a:endParaRPr/>
          </a:p>
          <a:p>
            <a:pPr indent="0" lvl="0" marL="0" rtl="0" algn="l">
              <a:lnSpc>
                <a:spcPct val="100000"/>
              </a:lnSpc>
              <a:spcBef>
                <a:spcPts val="0"/>
              </a:spcBef>
              <a:spcAft>
                <a:spcPts val="0"/>
              </a:spcAft>
              <a:buSzPts val="1400"/>
              <a:buNone/>
            </a:pPr>
            <a:r>
              <a:rPr lang="fr-FR"/>
              <a:t>Il est possible de déplacer cette slide à la section « Gestion de projet ».</a:t>
            </a:r>
            <a:endParaRPr/>
          </a:p>
        </p:txBody>
      </p:sp>
      <p:sp>
        <p:nvSpPr>
          <p:cNvPr id="30" name="Google Shape;30;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fr-FR"/>
              <a:t>Ces thématiques peuvent être traitées :</a:t>
            </a:r>
            <a:endParaRPr/>
          </a:p>
          <a:p>
            <a:pPr indent="0" lvl="0" marL="0" rtl="0" algn="l">
              <a:lnSpc>
                <a:spcPct val="100000"/>
              </a:lnSpc>
              <a:spcBef>
                <a:spcPts val="0"/>
              </a:spcBef>
              <a:spcAft>
                <a:spcPts val="0"/>
              </a:spcAft>
              <a:buClr>
                <a:schemeClr val="dk1"/>
              </a:buClr>
              <a:buSzPts val="1100"/>
              <a:buFont typeface="Arial"/>
              <a:buNone/>
            </a:pPr>
            <a:r>
              <a:rPr lang="fr-FR"/>
              <a:t>Dans l’ordre de votre choix</a:t>
            </a:r>
            <a:endParaRPr/>
          </a:p>
          <a:p>
            <a:pPr indent="0" lvl="0" marL="0" rtl="0" algn="l">
              <a:lnSpc>
                <a:spcPct val="100000"/>
              </a:lnSpc>
              <a:spcBef>
                <a:spcPts val="0"/>
              </a:spcBef>
              <a:spcAft>
                <a:spcPts val="0"/>
              </a:spcAft>
              <a:buClr>
                <a:schemeClr val="dk1"/>
              </a:buClr>
              <a:buSzPts val="1100"/>
              <a:buFont typeface="Arial"/>
              <a:buNone/>
            </a:pPr>
            <a:r>
              <a:rPr lang="fr-FR"/>
              <a:t>Simultanément : il est fortement encouragé de faire valoir la prise en compte de plusieurs thématiques dans une même diapositive, si cela est pertinent</a:t>
            </a:r>
            <a:endParaRPr/>
          </a:p>
          <a:p>
            <a:pPr indent="0" lvl="0" marL="0" rtl="0" algn="l">
              <a:lnSpc>
                <a:spcPct val="100000"/>
              </a:lnSpc>
              <a:spcBef>
                <a:spcPts val="0"/>
              </a:spcBef>
              <a:spcAft>
                <a:spcPts val="0"/>
              </a:spcAft>
              <a:buSzPts val="1400"/>
              <a:buNone/>
            </a:pPr>
            <a:r>
              <a:t/>
            </a:r>
            <a:endParaRPr/>
          </a:p>
        </p:txBody>
      </p:sp>
      <p:sp>
        <p:nvSpPr>
          <p:cNvPr id="583" name="Google Shape;583;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9" name="Shape 619"/>
        <p:cNvGrpSpPr/>
        <p:nvPr/>
      </p:nvGrpSpPr>
      <p:grpSpPr>
        <a:xfrm>
          <a:off x="0" y="0"/>
          <a:ext cx="0" cy="0"/>
          <a:chOff x="0" y="0"/>
          <a:chExt cx="0" cy="0"/>
        </a:xfrm>
      </p:grpSpPr>
      <p:sp>
        <p:nvSpPr>
          <p:cNvPr id="620" name="Google Shape;620;g34a6015c03e_0_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21" name="Google Shape;621;g34a6015c03e_0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7" name="Shape 647"/>
        <p:cNvGrpSpPr/>
        <p:nvPr/>
      </p:nvGrpSpPr>
      <p:grpSpPr>
        <a:xfrm>
          <a:off x="0" y="0"/>
          <a:ext cx="0" cy="0"/>
          <a:chOff x="0" y="0"/>
          <a:chExt cx="0" cy="0"/>
        </a:xfrm>
      </p:grpSpPr>
      <p:sp>
        <p:nvSpPr>
          <p:cNvPr id="648" name="Google Shape;648;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fr-FR"/>
              <a:t>Ces thématiques peuvent être traitées :</a:t>
            </a:r>
            <a:endParaRPr/>
          </a:p>
          <a:p>
            <a:pPr indent="0" lvl="0" marL="0" rtl="0" algn="l">
              <a:lnSpc>
                <a:spcPct val="100000"/>
              </a:lnSpc>
              <a:spcBef>
                <a:spcPts val="0"/>
              </a:spcBef>
              <a:spcAft>
                <a:spcPts val="0"/>
              </a:spcAft>
              <a:buClr>
                <a:schemeClr val="dk1"/>
              </a:buClr>
              <a:buSzPts val="1100"/>
              <a:buFont typeface="Arial"/>
              <a:buNone/>
            </a:pPr>
            <a:r>
              <a:rPr lang="fr-FR"/>
              <a:t>Dans l’ordre de votre choix</a:t>
            </a:r>
            <a:endParaRPr/>
          </a:p>
          <a:p>
            <a:pPr indent="0" lvl="0" marL="0" rtl="0" algn="l">
              <a:lnSpc>
                <a:spcPct val="100000"/>
              </a:lnSpc>
              <a:spcBef>
                <a:spcPts val="0"/>
              </a:spcBef>
              <a:spcAft>
                <a:spcPts val="0"/>
              </a:spcAft>
              <a:buClr>
                <a:schemeClr val="dk1"/>
              </a:buClr>
              <a:buSzPts val="1100"/>
              <a:buFont typeface="Arial"/>
              <a:buNone/>
            </a:pPr>
            <a:r>
              <a:rPr lang="fr-FR"/>
              <a:t>Simultanément : il est fortement encouragé de faire valoir la prise en compte de plusieurs thématiques dans une même diapositive, si cela est pertinent</a:t>
            </a:r>
            <a:endParaRPr/>
          </a:p>
          <a:p>
            <a:pPr indent="0" lvl="0" marL="0" rtl="0" algn="l">
              <a:lnSpc>
                <a:spcPct val="100000"/>
              </a:lnSpc>
              <a:spcBef>
                <a:spcPts val="0"/>
              </a:spcBef>
              <a:spcAft>
                <a:spcPts val="0"/>
              </a:spcAft>
              <a:buSzPts val="1400"/>
              <a:buNone/>
            </a:pPr>
            <a:r>
              <a:t/>
            </a:r>
            <a:endParaRPr/>
          </a:p>
        </p:txBody>
      </p:sp>
      <p:sp>
        <p:nvSpPr>
          <p:cNvPr id="649" name="Google Shape;649;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2" name="Shape 682"/>
        <p:cNvGrpSpPr/>
        <p:nvPr/>
      </p:nvGrpSpPr>
      <p:grpSpPr>
        <a:xfrm>
          <a:off x="0" y="0"/>
          <a:ext cx="0" cy="0"/>
          <a:chOff x="0" y="0"/>
          <a:chExt cx="0" cy="0"/>
        </a:xfrm>
      </p:grpSpPr>
      <p:sp>
        <p:nvSpPr>
          <p:cNvPr id="683" name="Google Shape;683;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fr-FR"/>
              <a:t>Ces thématiques peuvent être traitées :</a:t>
            </a:r>
            <a:endParaRPr/>
          </a:p>
          <a:p>
            <a:pPr indent="0" lvl="0" marL="0" rtl="0" algn="l">
              <a:lnSpc>
                <a:spcPct val="100000"/>
              </a:lnSpc>
              <a:spcBef>
                <a:spcPts val="0"/>
              </a:spcBef>
              <a:spcAft>
                <a:spcPts val="0"/>
              </a:spcAft>
              <a:buClr>
                <a:schemeClr val="dk1"/>
              </a:buClr>
              <a:buSzPts val="1100"/>
              <a:buFont typeface="Arial"/>
              <a:buNone/>
            </a:pPr>
            <a:r>
              <a:rPr lang="fr-FR"/>
              <a:t>Dans l’ordre de votre choix</a:t>
            </a:r>
            <a:endParaRPr/>
          </a:p>
          <a:p>
            <a:pPr indent="0" lvl="0" marL="0" rtl="0" algn="l">
              <a:lnSpc>
                <a:spcPct val="100000"/>
              </a:lnSpc>
              <a:spcBef>
                <a:spcPts val="0"/>
              </a:spcBef>
              <a:spcAft>
                <a:spcPts val="0"/>
              </a:spcAft>
              <a:buClr>
                <a:schemeClr val="dk1"/>
              </a:buClr>
              <a:buSzPts val="1100"/>
              <a:buFont typeface="Arial"/>
              <a:buNone/>
            </a:pPr>
            <a:r>
              <a:rPr lang="fr-FR"/>
              <a:t>Simultanément : il est fortement encouragé de faire valoir la prise en compte de plusieurs thématiques dans une même diapositive, si cela est pertinent</a:t>
            </a:r>
            <a:endParaRPr/>
          </a:p>
          <a:p>
            <a:pPr indent="0" lvl="0" marL="0" rtl="0" algn="l">
              <a:lnSpc>
                <a:spcPct val="100000"/>
              </a:lnSpc>
              <a:spcBef>
                <a:spcPts val="0"/>
              </a:spcBef>
              <a:spcAft>
                <a:spcPts val="0"/>
              </a:spcAft>
              <a:buSzPts val="1400"/>
              <a:buNone/>
            </a:pPr>
            <a:r>
              <a:t/>
            </a:r>
            <a:endParaRPr/>
          </a:p>
        </p:txBody>
      </p:sp>
      <p:sp>
        <p:nvSpPr>
          <p:cNvPr id="684" name="Google Shape;684;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2" name="Shape 712"/>
        <p:cNvGrpSpPr/>
        <p:nvPr/>
      </p:nvGrpSpPr>
      <p:grpSpPr>
        <a:xfrm>
          <a:off x="0" y="0"/>
          <a:ext cx="0" cy="0"/>
          <a:chOff x="0" y="0"/>
          <a:chExt cx="0" cy="0"/>
        </a:xfrm>
      </p:grpSpPr>
      <p:sp>
        <p:nvSpPr>
          <p:cNvPr id="713" name="Google Shape;713;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fr-FR"/>
              <a:t>Ces thématiques peuvent être traitées :</a:t>
            </a:r>
            <a:endParaRPr/>
          </a:p>
          <a:p>
            <a:pPr indent="0" lvl="0" marL="0" rtl="0" algn="l">
              <a:lnSpc>
                <a:spcPct val="100000"/>
              </a:lnSpc>
              <a:spcBef>
                <a:spcPts val="0"/>
              </a:spcBef>
              <a:spcAft>
                <a:spcPts val="0"/>
              </a:spcAft>
              <a:buClr>
                <a:schemeClr val="dk1"/>
              </a:buClr>
              <a:buSzPts val="1100"/>
              <a:buFont typeface="Arial"/>
              <a:buNone/>
            </a:pPr>
            <a:r>
              <a:rPr lang="fr-FR"/>
              <a:t>Dans l’ordre de votre choix</a:t>
            </a:r>
            <a:endParaRPr/>
          </a:p>
          <a:p>
            <a:pPr indent="0" lvl="0" marL="0" rtl="0" algn="l">
              <a:lnSpc>
                <a:spcPct val="100000"/>
              </a:lnSpc>
              <a:spcBef>
                <a:spcPts val="0"/>
              </a:spcBef>
              <a:spcAft>
                <a:spcPts val="0"/>
              </a:spcAft>
              <a:buClr>
                <a:schemeClr val="dk1"/>
              </a:buClr>
              <a:buSzPts val="1100"/>
              <a:buFont typeface="Arial"/>
              <a:buNone/>
            </a:pPr>
            <a:r>
              <a:rPr lang="fr-FR"/>
              <a:t>Simultanément : il est fortement encouragé de faire valoir la prise en compte de plusieurs thématiques dans une même diapositive, si cela est pertinent</a:t>
            </a:r>
            <a:endParaRPr/>
          </a:p>
          <a:p>
            <a:pPr indent="0" lvl="0" marL="0" rtl="0" algn="l">
              <a:lnSpc>
                <a:spcPct val="100000"/>
              </a:lnSpc>
              <a:spcBef>
                <a:spcPts val="0"/>
              </a:spcBef>
              <a:spcAft>
                <a:spcPts val="0"/>
              </a:spcAft>
              <a:buSzPts val="1400"/>
              <a:buNone/>
            </a:pPr>
            <a:r>
              <a:t/>
            </a:r>
            <a:endParaRPr/>
          </a:p>
        </p:txBody>
      </p:sp>
      <p:sp>
        <p:nvSpPr>
          <p:cNvPr id="714" name="Google Shape;714;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4" name="Shape 774"/>
        <p:cNvGrpSpPr/>
        <p:nvPr/>
      </p:nvGrpSpPr>
      <p:grpSpPr>
        <a:xfrm>
          <a:off x="0" y="0"/>
          <a:ext cx="0" cy="0"/>
          <a:chOff x="0" y="0"/>
          <a:chExt cx="0" cy="0"/>
        </a:xfrm>
      </p:grpSpPr>
      <p:sp>
        <p:nvSpPr>
          <p:cNvPr id="775" name="Google Shape;775;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fr-FR"/>
              <a:t>Ces thématiques peuvent être traitées :</a:t>
            </a:r>
            <a:endParaRPr/>
          </a:p>
          <a:p>
            <a:pPr indent="0" lvl="0" marL="0" rtl="0" algn="l">
              <a:lnSpc>
                <a:spcPct val="100000"/>
              </a:lnSpc>
              <a:spcBef>
                <a:spcPts val="0"/>
              </a:spcBef>
              <a:spcAft>
                <a:spcPts val="0"/>
              </a:spcAft>
              <a:buClr>
                <a:schemeClr val="dk1"/>
              </a:buClr>
              <a:buSzPts val="1100"/>
              <a:buFont typeface="Arial"/>
              <a:buNone/>
            </a:pPr>
            <a:r>
              <a:rPr lang="fr-FR"/>
              <a:t>Dans l’ordre de votre choix</a:t>
            </a:r>
            <a:endParaRPr/>
          </a:p>
          <a:p>
            <a:pPr indent="0" lvl="0" marL="0" rtl="0" algn="l">
              <a:lnSpc>
                <a:spcPct val="100000"/>
              </a:lnSpc>
              <a:spcBef>
                <a:spcPts val="0"/>
              </a:spcBef>
              <a:spcAft>
                <a:spcPts val="0"/>
              </a:spcAft>
              <a:buClr>
                <a:schemeClr val="dk1"/>
              </a:buClr>
              <a:buSzPts val="1100"/>
              <a:buFont typeface="Arial"/>
              <a:buNone/>
            </a:pPr>
            <a:r>
              <a:rPr lang="fr-FR"/>
              <a:t>Simultanément : il est fortement encouragé de faire valoir la prise en compte de plusieurs thématiques dans une même diapositive, si cela est pertinent</a:t>
            </a:r>
            <a:endParaRPr/>
          </a:p>
          <a:p>
            <a:pPr indent="0" lvl="0" marL="0" rtl="0" algn="l">
              <a:lnSpc>
                <a:spcPct val="100000"/>
              </a:lnSpc>
              <a:spcBef>
                <a:spcPts val="0"/>
              </a:spcBef>
              <a:spcAft>
                <a:spcPts val="0"/>
              </a:spcAft>
              <a:buSzPts val="1400"/>
              <a:buNone/>
            </a:pPr>
            <a:r>
              <a:t/>
            </a:r>
            <a:endParaRPr/>
          </a:p>
        </p:txBody>
      </p:sp>
      <p:sp>
        <p:nvSpPr>
          <p:cNvPr id="776" name="Google Shape;776;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3" name="Shape 813"/>
        <p:cNvGrpSpPr/>
        <p:nvPr/>
      </p:nvGrpSpPr>
      <p:grpSpPr>
        <a:xfrm>
          <a:off x="0" y="0"/>
          <a:ext cx="0" cy="0"/>
          <a:chOff x="0" y="0"/>
          <a:chExt cx="0" cy="0"/>
        </a:xfrm>
      </p:grpSpPr>
      <p:sp>
        <p:nvSpPr>
          <p:cNvPr id="814" name="Google Shape;814;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fr-FR"/>
              <a:t>Ces thématiques peuvent être traitées :</a:t>
            </a:r>
            <a:endParaRPr/>
          </a:p>
          <a:p>
            <a:pPr indent="0" lvl="0" marL="0" rtl="0" algn="l">
              <a:lnSpc>
                <a:spcPct val="100000"/>
              </a:lnSpc>
              <a:spcBef>
                <a:spcPts val="0"/>
              </a:spcBef>
              <a:spcAft>
                <a:spcPts val="0"/>
              </a:spcAft>
              <a:buClr>
                <a:schemeClr val="dk1"/>
              </a:buClr>
              <a:buSzPts val="1100"/>
              <a:buFont typeface="Arial"/>
              <a:buNone/>
            </a:pPr>
            <a:r>
              <a:rPr lang="fr-FR"/>
              <a:t>Dans l’ordre de votre choix</a:t>
            </a:r>
            <a:endParaRPr/>
          </a:p>
          <a:p>
            <a:pPr indent="0" lvl="0" marL="0" rtl="0" algn="l">
              <a:lnSpc>
                <a:spcPct val="100000"/>
              </a:lnSpc>
              <a:spcBef>
                <a:spcPts val="0"/>
              </a:spcBef>
              <a:spcAft>
                <a:spcPts val="0"/>
              </a:spcAft>
              <a:buClr>
                <a:schemeClr val="dk1"/>
              </a:buClr>
              <a:buSzPts val="1100"/>
              <a:buFont typeface="Arial"/>
              <a:buNone/>
            </a:pPr>
            <a:r>
              <a:rPr lang="fr-FR"/>
              <a:t>Simultanément : il est fortement encouragé de faire valoir la prise en compte de plusieurs thématiques dans une même diapositive, si cela est pertinent</a:t>
            </a:r>
            <a:endParaRPr/>
          </a:p>
          <a:p>
            <a:pPr indent="0" lvl="0" marL="0" rtl="0" algn="l">
              <a:lnSpc>
                <a:spcPct val="100000"/>
              </a:lnSpc>
              <a:spcBef>
                <a:spcPts val="0"/>
              </a:spcBef>
              <a:spcAft>
                <a:spcPts val="0"/>
              </a:spcAft>
              <a:buSzPts val="1400"/>
              <a:buNone/>
            </a:pPr>
            <a:r>
              <a:t/>
            </a:r>
            <a:endParaRPr/>
          </a:p>
        </p:txBody>
      </p:sp>
      <p:sp>
        <p:nvSpPr>
          <p:cNvPr id="815" name="Google Shape;815;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4" name="Shape 844"/>
        <p:cNvGrpSpPr/>
        <p:nvPr/>
      </p:nvGrpSpPr>
      <p:grpSpPr>
        <a:xfrm>
          <a:off x="0" y="0"/>
          <a:ext cx="0" cy="0"/>
          <a:chOff x="0" y="0"/>
          <a:chExt cx="0" cy="0"/>
        </a:xfrm>
      </p:grpSpPr>
      <p:sp>
        <p:nvSpPr>
          <p:cNvPr id="845" name="Google Shape;845;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fr-FR"/>
              <a:t>Ces thématiques peuvent être traitées :</a:t>
            </a:r>
            <a:endParaRPr/>
          </a:p>
          <a:p>
            <a:pPr indent="0" lvl="0" marL="0" rtl="0" algn="l">
              <a:lnSpc>
                <a:spcPct val="100000"/>
              </a:lnSpc>
              <a:spcBef>
                <a:spcPts val="0"/>
              </a:spcBef>
              <a:spcAft>
                <a:spcPts val="0"/>
              </a:spcAft>
              <a:buClr>
                <a:schemeClr val="dk1"/>
              </a:buClr>
              <a:buSzPts val="1100"/>
              <a:buFont typeface="Arial"/>
              <a:buNone/>
            </a:pPr>
            <a:r>
              <a:rPr lang="fr-FR"/>
              <a:t>Dans l’ordre de votre choix</a:t>
            </a:r>
            <a:endParaRPr/>
          </a:p>
          <a:p>
            <a:pPr indent="0" lvl="0" marL="0" rtl="0" algn="l">
              <a:lnSpc>
                <a:spcPct val="100000"/>
              </a:lnSpc>
              <a:spcBef>
                <a:spcPts val="0"/>
              </a:spcBef>
              <a:spcAft>
                <a:spcPts val="0"/>
              </a:spcAft>
              <a:buClr>
                <a:schemeClr val="dk1"/>
              </a:buClr>
              <a:buSzPts val="1100"/>
              <a:buFont typeface="Arial"/>
              <a:buNone/>
            </a:pPr>
            <a:r>
              <a:rPr lang="fr-FR"/>
              <a:t>Simultanément : il est fortement encouragé de faire valoir la prise en compte de plusieurs thématiques dans une même diapositive, si cela est pertinent</a:t>
            </a:r>
            <a:endParaRPr/>
          </a:p>
          <a:p>
            <a:pPr indent="0" lvl="0" marL="0" rtl="0" algn="l">
              <a:lnSpc>
                <a:spcPct val="100000"/>
              </a:lnSpc>
              <a:spcBef>
                <a:spcPts val="0"/>
              </a:spcBef>
              <a:spcAft>
                <a:spcPts val="0"/>
              </a:spcAft>
              <a:buSzPts val="1400"/>
              <a:buNone/>
            </a:pPr>
            <a:r>
              <a:t/>
            </a:r>
            <a:endParaRPr/>
          </a:p>
        </p:txBody>
      </p:sp>
      <p:sp>
        <p:nvSpPr>
          <p:cNvPr id="846" name="Google Shape;846;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9" name="Shape 869"/>
        <p:cNvGrpSpPr/>
        <p:nvPr/>
      </p:nvGrpSpPr>
      <p:grpSpPr>
        <a:xfrm>
          <a:off x="0" y="0"/>
          <a:ext cx="0" cy="0"/>
          <a:chOff x="0" y="0"/>
          <a:chExt cx="0" cy="0"/>
        </a:xfrm>
      </p:grpSpPr>
      <p:sp>
        <p:nvSpPr>
          <p:cNvPr id="870" name="Google Shape;870;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fr-FR"/>
              <a:t>Ces thématiques peuvent être traitées :</a:t>
            </a:r>
            <a:endParaRPr/>
          </a:p>
          <a:p>
            <a:pPr indent="0" lvl="0" marL="0" rtl="0" algn="l">
              <a:lnSpc>
                <a:spcPct val="100000"/>
              </a:lnSpc>
              <a:spcBef>
                <a:spcPts val="0"/>
              </a:spcBef>
              <a:spcAft>
                <a:spcPts val="0"/>
              </a:spcAft>
              <a:buClr>
                <a:schemeClr val="dk1"/>
              </a:buClr>
              <a:buSzPts val="1100"/>
              <a:buFont typeface="Arial"/>
              <a:buNone/>
            </a:pPr>
            <a:r>
              <a:rPr lang="fr-FR"/>
              <a:t>Dans l’ordre de votre choix</a:t>
            </a:r>
            <a:endParaRPr/>
          </a:p>
          <a:p>
            <a:pPr indent="0" lvl="0" marL="0" rtl="0" algn="l">
              <a:lnSpc>
                <a:spcPct val="100000"/>
              </a:lnSpc>
              <a:spcBef>
                <a:spcPts val="0"/>
              </a:spcBef>
              <a:spcAft>
                <a:spcPts val="0"/>
              </a:spcAft>
              <a:buClr>
                <a:schemeClr val="dk1"/>
              </a:buClr>
              <a:buSzPts val="1100"/>
              <a:buFont typeface="Arial"/>
              <a:buNone/>
            </a:pPr>
            <a:r>
              <a:rPr lang="fr-FR"/>
              <a:t>Simultanément : il est fortement encouragé de faire valoir la prise en compte de plusieurs thématiques dans une même diapositive, si cela est pertinent</a:t>
            </a:r>
            <a:endParaRPr/>
          </a:p>
          <a:p>
            <a:pPr indent="0" lvl="0" marL="0" rtl="0" algn="l">
              <a:lnSpc>
                <a:spcPct val="100000"/>
              </a:lnSpc>
              <a:spcBef>
                <a:spcPts val="0"/>
              </a:spcBef>
              <a:spcAft>
                <a:spcPts val="0"/>
              </a:spcAft>
              <a:buSzPts val="1400"/>
              <a:buNone/>
            </a:pPr>
            <a:r>
              <a:t/>
            </a:r>
            <a:endParaRPr/>
          </a:p>
        </p:txBody>
      </p:sp>
      <p:sp>
        <p:nvSpPr>
          <p:cNvPr id="871" name="Google Shape;871;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6" name="Shape 896"/>
        <p:cNvGrpSpPr/>
        <p:nvPr/>
      </p:nvGrpSpPr>
      <p:grpSpPr>
        <a:xfrm>
          <a:off x="0" y="0"/>
          <a:ext cx="0" cy="0"/>
          <a:chOff x="0" y="0"/>
          <a:chExt cx="0" cy="0"/>
        </a:xfrm>
      </p:grpSpPr>
      <p:sp>
        <p:nvSpPr>
          <p:cNvPr id="897" name="Google Shape;897;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fr-FR"/>
              <a:t>Ce radar est une capture d’écran du livret de commission</a:t>
            </a:r>
            <a:endParaRPr/>
          </a:p>
        </p:txBody>
      </p:sp>
      <p:sp>
        <p:nvSpPr>
          <p:cNvPr id="898" name="Google Shape;898;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fr-FR"/>
              <a:t>Indiquer la Structure,  Nom, Prénom et fonction des différents intervenants dans la présentation en commission BDF</a:t>
            </a:r>
            <a:endParaRPr/>
          </a:p>
          <a:p>
            <a:pPr indent="0" lvl="0" marL="0" rtl="0" algn="l">
              <a:lnSpc>
                <a:spcPct val="100000"/>
              </a:lnSpc>
              <a:spcBef>
                <a:spcPts val="0"/>
              </a:spcBef>
              <a:spcAft>
                <a:spcPts val="0"/>
              </a:spcAft>
              <a:buSzPts val="1400"/>
              <a:buNone/>
            </a:pPr>
            <a:r>
              <a:rPr lang="fr-FR"/>
              <a:t>Une photo peut être un plus</a:t>
            </a:r>
            <a:endParaRPr/>
          </a:p>
        </p:txBody>
      </p:sp>
      <p:sp>
        <p:nvSpPr>
          <p:cNvPr id="58" name="Google Shape;58;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fr-FR"/>
              <a:t>Indiquer la Structure,  Nom, Prénom et fonction des différents intervenants dans la présentation en commission BDF</a:t>
            </a:r>
            <a:endParaRPr/>
          </a:p>
          <a:p>
            <a:pPr indent="0" lvl="0" marL="0" rtl="0" algn="l">
              <a:lnSpc>
                <a:spcPct val="100000"/>
              </a:lnSpc>
              <a:spcBef>
                <a:spcPts val="0"/>
              </a:spcBef>
              <a:spcAft>
                <a:spcPts val="0"/>
              </a:spcAft>
              <a:buSzPts val="1400"/>
              <a:buNone/>
            </a:pPr>
            <a:r>
              <a:rPr lang="fr-FR"/>
              <a:t>Une photo peut être un plus</a:t>
            </a:r>
            <a:endParaRPr/>
          </a:p>
        </p:txBody>
      </p:sp>
      <p:sp>
        <p:nvSpPr>
          <p:cNvPr id="83" name="Google Shape;83;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5" name="Google Shape;105;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0" name="Google Shape;130;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fr-FR"/>
              <a:t>Ces thématiques peuvent être traitées :</a:t>
            </a:r>
            <a:endParaRPr/>
          </a:p>
          <a:p>
            <a:pPr indent="0" lvl="0" marL="0" rtl="0" algn="l">
              <a:lnSpc>
                <a:spcPct val="100000"/>
              </a:lnSpc>
              <a:spcBef>
                <a:spcPts val="0"/>
              </a:spcBef>
              <a:spcAft>
                <a:spcPts val="0"/>
              </a:spcAft>
              <a:buClr>
                <a:schemeClr val="dk1"/>
              </a:buClr>
              <a:buSzPts val="1100"/>
              <a:buFont typeface="Arial"/>
              <a:buNone/>
            </a:pPr>
            <a:r>
              <a:rPr lang="fr-FR"/>
              <a:t>Dans l’ordre de votre choix</a:t>
            </a:r>
            <a:endParaRPr/>
          </a:p>
          <a:p>
            <a:pPr indent="0" lvl="0" marL="0" rtl="0" algn="l">
              <a:lnSpc>
                <a:spcPct val="100000"/>
              </a:lnSpc>
              <a:spcBef>
                <a:spcPts val="0"/>
              </a:spcBef>
              <a:spcAft>
                <a:spcPts val="0"/>
              </a:spcAft>
              <a:buClr>
                <a:schemeClr val="dk1"/>
              </a:buClr>
              <a:buSzPts val="1100"/>
              <a:buFont typeface="Arial"/>
              <a:buNone/>
            </a:pPr>
            <a:r>
              <a:rPr lang="fr-FR"/>
              <a:t>Simultanément : il est fortement encouragé de faire valoir la prise en compte de plusieurs thématiques dans une même diapositive, si cela est pertinent</a:t>
            </a:r>
            <a:endParaRPr/>
          </a:p>
          <a:p>
            <a:pPr indent="0" lvl="0" marL="0" rtl="0" algn="l">
              <a:lnSpc>
                <a:spcPct val="100000"/>
              </a:lnSpc>
              <a:spcBef>
                <a:spcPts val="0"/>
              </a:spcBef>
              <a:spcAft>
                <a:spcPts val="0"/>
              </a:spcAft>
              <a:buSzPts val="1400"/>
              <a:buNone/>
            </a:pPr>
            <a:r>
              <a:t/>
            </a:r>
            <a:endParaRPr/>
          </a:p>
        </p:txBody>
      </p:sp>
      <p:sp>
        <p:nvSpPr>
          <p:cNvPr id="162" name="Google Shape;162;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2" name="Google Shape;192;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fr-FR"/>
              <a:t>Ces thématiques peuvent être traitées :</a:t>
            </a:r>
            <a:endParaRPr/>
          </a:p>
          <a:p>
            <a:pPr indent="0" lvl="0" marL="0" rtl="0" algn="l">
              <a:lnSpc>
                <a:spcPct val="100000"/>
              </a:lnSpc>
              <a:spcBef>
                <a:spcPts val="0"/>
              </a:spcBef>
              <a:spcAft>
                <a:spcPts val="0"/>
              </a:spcAft>
              <a:buClr>
                <a:schemeClr val="dk1"/>
              </a:buClr>
              <a:buSzPts val="1100"/>
              <a:buFont typeface="Arial"/>
              <a:buNone/>
            </a:pPr>
            <a:r>
              <a:rPr lang="fr-FR"/>
              <a:t>Dans l’ordre de votre choix</a:t>
            </a:r>
            <a:endParaRPr/>
          </a:p>
          <a:p>
            <a:pPr indent="0" lvl="0" marL="0" rtl="0" algn="l">
              <a:lnSpc>
                <a:spcPct val="100000"/>
              </a:lnSpc>
              <a:spcBef>
                <a:spcPts val="0"/>
              </a:spcBef>
              <a:spcAft>
                <a:spcPts val="0"/>
              </a:spcAft>
              <a:buClr>
                <a:schemeClr val="dk1"/>
              </a:buClr>
              <a:buSzPts val="1100"/>
              <a:buFont typeface="Arial"/>
              <a:buNone/>
            </a:pPr>
            <a:r>
              <a:rPr lang="fr-FR"/>
              <a:t>Simultanément : il est fortement encouragé de faire valoir la prise en compte de plusieurs thématiques dans une même diapositive, si cela est pertinent</a:t>
            </a:r>
            <a:endParaRPr/>
          </a:p>
          <a:p>
            <a:pPr indent="0" lvl="0" marL="0" rtl="0" algn="l">
              <a:lnSpc>
                <a:spcPct val="100000"/>
              </a:lnSpc>
              <a:spcBef>
                <a:spcPts val="0"/>
              </a:spcBef>
              <a:spcAft>
                <a:spcPts val="0"/>
              </a:spcAft>
              <a:buSzPts val="1400"/>
              <a:buNone/>
            </a:pPr>
            <a:r>
              <a:t/>
            </a:r>
            <a:endParaRPr/>
          </a:p>
        </p:txBody>
      </p:sp>
      <p:sp>
        <p:nvSpPr>
          <p:cNvPr id="219" name="Google Shape;219;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ise en page personnalisée 1 2">
  <p:cSld name="CUSTOM_3">
    <p:spTree>
      <p:nvGrpSpPr>
        <p:cNvPr id="13" name="Shape 13"/>
        <p:cNvGrpSpPr/>
        <p:nvPr/>
      </p:nvGrpSpPr>
      <p:grpSpPr>
        <a:xfrm>
          <a:off x="0" y="0"/>
          <a:ext cx="0" cy="0"/>
          <a:chOff x="0" y="0"/>
          <a:chExt cx="0" cy="0"/>
        </a:xfrm>
      </p:grpSpPr>
      <p:sp>
        <p:nvSpPr>
          <p:cNvPr id="14" name="Google Shape;14;p29"/>
          <p:cNvSpPr txBox="1"/>
          <p:nvPr/>
        </p:nvSpPr>
        <p:spPr>
          <a:xfrm>
            <a:off x="8173075" y="9192139"/>
            <a:ext cx="8229600" cy="1143000"/>
          </a:xfrm>
          <a:prstGeom prst="rect">
            <a:avLst/>
          </a:prstGeom>
          <a:noFill/>
          <a:ln>
            <a:noFill/>
          </a:ln>
        </p:spPr>
        <p:txBody>
          <a:bodyPr anchorCtr="0" anchor="ctr" bIns="45700" lIns="91425" spcFirstLastPara="1" rIns="91425" wrap="square" tIns="45700">
            <a:normAutofit/>
          </a:bodyPr>
          <a:lstStyle/>
          <a:p>
            <a:pPr indent="0" lvl="0" marL="0" marR="0" rtl="0" algn="ctr">
              <a:lnSpc>
                <a:spcPct val="100000"/>
              </a:lnSpc>
              <a:spcBef>
                <a:spcPts val="0"/>
              </a:spcBef>
              <a:spcAft>
                <a:spcPts val="0"/>
              </a:spcAft>
              <a:buClr>
                <a:schemeClr val="dk1"/>
              </a:buClr>
              <a:buSzPts val="2800"/>
              <a:buFont typeface="Arial"/>
              <a:buNone/>
            </a:pPr>
            <a:r>
              <a:t/>
            </a:r>
            <a:endParaRPr b="0" i="0" sz="1400" u="none" cap="none" strike="noStrike">
              <a:solidFill>
                <a:srgbClr val="000000"/>
              </a:solidFill>
              <a:latin typeface="Arial"/>
              <a:ea typeface="Arial"/>
              <a:cs typeface="Arial"/>
              <a:sym typeface="Arial"/>
            </a:endParaRPr>
          </a:p>
        </p:txBody>
      </p:sp>
      <p:sp>
        <p:nvSpPr>
          <p:cNvPr id="15" name="Google Shape;15;p29"/>
          <p:cNvSpPr txBox="1"/>
          <p:nvPr/>
        </p:nvSpPr>
        <p:spPr>
          <a:xfrm>
            <a:off x="15502597" y="9664505"/>
            <a:ext cx="1153550"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1" lang="fr-FR" sz="1400" u="none" cap="none" strike="noStrike">
                <a:solidFill>
                  <a:srgbClr val="000000"/>
                </a:solidFill>
                <a:latin typeface="Arial"/>
                <a:ea typeface="Arial"/>
                <a:cs typeface="Arial"/>
                <a:sym typeface="Arial"/>
              </a:rPr>
              <a:t>p </a:t>
            </a:r>
            <a:fld id="{00000000-1234-1234-1234-123412341234}" type="slidenum">
              <a:rPr b="0" i="1" lang="fr-FR" sz="1400" u="none" cap="none" strike="noStrike">
                <a:solidFill>
                  <a:srgbClr val="000000"/>
                </a:solidFill>
                <a:latin typeface="Arial"/>
                <a:ea typeface="Arial"/>
                <a:cs typeface="Arial"/>
                <a:sym typeface="Arial"/>
              </a:rPr>
              <a:t>‹#›</a:t>
            </a:fld>
            <a:r>
              <a:rPr b="0" i="1" lang="fr-FR" sz="1400" u="none" cap="none" strike="noStrike">
                <a:solidFill>
                  <a:srgbClr val="000000"/>
                </a:solidFill>
                <a:latin typeface="Arial"/>
                <a:ea typeface="Arial"/>
                <a:cs typeface="Arial"/>
                <a:sym typeface="Arial"/>
              </a:rPr>
              <a:t> / 27</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ise en page personnalisée 1">
  <p:cSld name="CUSTOM">
    <p:spTree>
      <p:nvGrpSpPr>
        <p:cNvPr id="16" name="Shape 16"/>
        <p:cNvGrpSpPr/>
        <p:nvPr/>
      </p:nvGrpSpPr>
      <p:grpSpPr>
        <a:xfrm>
          <a:off x="0" y="0"/>
          <a:ext cx="0" cy="0"/>
          <a:chOff x="0" y="0"/>
          <a:chExt cx="0" cy="0"/>
        </a:xfrm>
      </p:grpSpPr>
      <p:sp>
        <p:nvSpPr>
          <p:cNvPr id="17" name="Google Shape;17;p30"/>
          <p:cNvSpPr txBox="1"/>
          <p:nvPr/>
        </p:nvSpPr>
        <p:spPr>
          <a:xfrm>
            <a:off x="8173075" y="9664505"/>
            <a:ext cx="8229600" cy="670634"/>
          </a:xfrm>
          <a:prstGeom prst="rect">
            <a:avLst/>
          </a:prstGeom>
          <a:noFill/>
          <a:ln>
            <a:noFill/>
          </a:ln>
        </p:spPr>
        <p:txBody>
          <a:bodyPr anchorCtr="0" anchor="ctr" bIns="45700" lIns="91425" spcFirstLastPara="1" rIns="91425" wrap="square" tIns="45700">
            <a:normAutofit/>
          </a:bodyPr>
          <a:lstStyle/>
          <a:p>
            <a:pPr indent="0" lvl="0" marL="0" marR="0" rtl="0" algn="ctr">
              <a:lnSpc>
                <a:spcPct val="100000"/>
              </a:lnSpc>
              <a:spcBef>
                <a:spcPts val="0"/>
              </a:spcBef>
              <a:spcAft>
                <a:spcPts val="0"/>
              </a:spcAft>
              <a:buClr>
                <a:schemeClr val="dk1"/>
              </a:buClr>
              <a:buSzPts val="2800"/>
              <a:buFont typeface="Arial"/>
              <a:buNone/>
            </a:pPr>
            <a:r>
              <a:t/>
            </a:r>
            <a:endParaRPr b="0" i="0" sz="1400" u="none" cap="none" strike="noStrike">
              <a:solidFill>
                <a:srgbClr val="000000"/>
              </a:solidFill>
              <a:latin typeface="Arial"/>
              <a:ea typeface="Arial"/>
              <a:cs typeface="Arial"/>
              <a:sym typeface="Arial"/>
            </a:endParaRPr>
          </a:p>
        </p:txBody>
      </p:sp>
      <p:sp>
        <p:nvSpPr>
          <p:cNvPr id="18" name="Google Shape;18;p30"/>
          <p:cNvSpPr txBox="1"/>
          <p:nvPr>
            <p:ph type="title"/>
          </p:nvPr>
        </p:nvSpPr>
        <p:spPr>
          <a:xfrm>
            <a:off x="720000" y="180000"/>
            <a:ext cx="17384100" cy="924600"/>
          </a:xfrm>
          <a:prstGeom prst="rect">
            <a:avLst/>
          </a:prstGeom>
          <a:noFill/>
          <a:ln>
            <a:noFill/>
          </a:ln>
        </p:spPr>
        <p:txBody>
          <a:bodyPr anchorCtr="0" anchor="t" bIns="91425" lIns="91425" spcFirstLastPara="1" rIns="91425" wrap="square" tIns="91425">
            <a:spAutoFit/>
          </a:bodyPr>
          <a:lstStyle>
            <a:lvl1pPr lvl="0" algn="l">
              <a:lnSpc>
                <a:spcPct val="100000"/>
              </a:lnSpc>
              <a:spcBef>
                <a:spcPts val="0"/>
              </a:spcBef>
              <a:spcAft>
                <a:spcPts val="0"/>
              </a:spcAft>
              <a:buSzPts val="5000"/>
              <a:buNone/>
              <a:defRPr sz="5000"/>
            </a:lvl1pPr>
            <a:lvl2pPr lvl="1" algn="l">
              <a:lnSpc>
                <a:spcPct val="100000"/>
              </a:lnSpc>
              <a:spcBef>
                <a:spcPts val="0"/>
              </a:spcBef>
              <a:spcAft>
                <a:spcPts val="0"/>
              </a:spcAft>
              <a:buSzPts val="5000"/>
              <a:buNone/>
              <a:defRPr sz="5000"/>
            </a:lvl2pPr>
            <a:lvl3pPr lvl="2" algn="l">
              <a:lnSpc>
                <a:spcPct val="100000"/>
              </a:lnSpc>
              <a:spcBef>
                <a:spcPts val="0"/>
              </a:spcBef>
              <a:spcAft>
                <a:spcPts val="0"/>
              </a:spcAft>
              <a:buSzPts val="5000"/>
              <a:buNone/>
              <a:defRPr sz="5000"/>
            </a:lvl3pPr>
            <a:lvl4pPr lvl="3" algn="l">
              <a:lnSpc>
                <a:spcPct val="100000"/>
              </a:lnSpc>
              <a:spcBef>
                <a:spcPts val="0"/>
              </a:spcBef>
              <a:spcAft>
                <a:spcPts val="0"/>
              </a:spcAft>
              <a:buSzPts val="5000"/>
              <a:buNone/>
              <a:defRPr sz="5000"/>
            </a:lvl4pPr>
            <a:lvl5pPr lvl="4" algn="l">
              <a:lnSpc>
                <a:spcPct val="100000"/>
              </a:lnSpc>
              <a:spcBef>
                <a:spcPts val="0"/>
              </a:spcBef>
              <a:spcAft>
                <a:spcPts val="0"/>
              </a:spcAft>
              <a:buSzPts val="5000"/>
              <a:buNone/>
              <a:defRPr sz="5000"/>
            </a:lvl5pPr>
            <a:lvl6pPr lvl="5" algn="l">
              <a:lnSpc>
                <a:spcPct val="100000"/>
              </a:lnSpc>
              <a:spcBef>
                <a:spcPts val="0"/>
              </a:spcBef>
              <a:spcAft>
                <a:spcPts val="0"/>
              </a:spcAft>
              <a:buSzPts val="5000"/>
              <a:buNone/>
              <a:defRPr sz="5000"/>
            </a:lvl6pPr>
            <a:lvl7pPr lvl="6" algn="l">
              <a:lnSpc>
                <a:spcPct val="100000"/>
              </a:lnSpc>
              <a:spcBef>
                <a:spcPts val="0"/>
              </a:spcBef>
              <a:spcAft>
                <a:spcPts val="0"/>
              </a:spcAft>
              <a:buSzPts val="5000"/>
              <a:buNone/>
              <a:defRPr sz="5000"/>
            </a:lvl7pPr>
            <a:lvl8pPr lvl="7" algn="l">
              <a:lnSpc>
                <a:spcPct val="100000"/>
              </a:lnSpc>
              <a:spcBef>
                <a:spcPts val="0"/>
              </a:spcBef>
              <a:spcAft>
                <a:spcPts val="0"/>
              </a:spcAft>
              <a:buSzPts val="5000"/>
              <a:buNone/>
              <a:defRPr sz="5000"/>
            </a:lvl8pPr>
            <a:lvl9pPr lvl="8" algn="l">
              <a:lnSpc>
                <a:spcPct val="100000"/>
              </a:lnSpc>
              <a:spcBef>
                <a:spcPts val="0"/>
              </a:spcBef>
              <a:spcAft>
                <a:spcPts val="0"/>
              </a:spcAft>
              <a:buSzPts val="5000"/>
              <a:buNone/>
              <a:defRPr sz="5000"/>
            </a:lvl9pPr>
          </a:lstStyle>
          <a:p/>
        </p:txBody>
      </p:sp>
      <p:sp>
        <p:nvSpPr>
          <p:cNvPr id="19" name="Google Shape;19;p30"/>
          <p:cNvSpPr txBox="1"/>
          <p:nvPr/>
        </p:nvSpPr>
        <p:spPr>
          <a:xfrm>
            <a:off x="15502597" y="9664505"/>
            <a:ext cx="1153550"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1" lang="fr-FR" sz="1400" u="none" cap="none" strike="noStrike">
                <a:solidFill>
                  <a:srgbClr val="000000"/>
                </a:solidFill>
                <a:latin typeface="Arial"/>
                <a:ea typeface="Arial"/>
                <a:cs typeface="Arial"/>
                <a:sym typeface="Arial"/>
              </a:rPr>
              <a:t>p </a:t>
            </a:r>
            <a:fld id="{00000000-1234-1234-1234-123412341234}" type="slidenum">
              <a:rPr b="0" i="1" lang="fr-FR" sz="1400" u="none" cap="none" strike="noStrike">
                <a:solidFill>
                  <a:srgbClr val="000000"/>
                </a:solidFill>
                <a:latin typeface="Arial"/>
                <a:ea typeface="Arial"/>
                <a:cs typeface="Arial"/>
                <a:sym typeface="Arial"/>
              </a:rPr>
              <a:t>‹#›</a:t>
            </a:fld>
            <a:r>
              <a:rPr b="0" i="1" lang="fr-FR" sz="1400" u="none" cap="none" strike="noStrike">
                <a:solidFill>
                  <a:srgbClr val="000000"/>
                </a:solidFill>
                <a:latin typeface="Arial"/>
                <a:ea typeface="Arial"/>
                <a:cs typeface="Arial"/>
                <a:sym typeface="Arial"/>
              </a:rPr>
              <a:t> / 27</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3.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8"/>
          <p:cNvSpPr txBox="1"/>
          <p:nvPr/>
        </p:nvSpPr>
        <p:spPr>
          <a:xfrm rot="-5400000">
            <a:off x="-4839300" y="4839300"/>
            <a:ext cx="10287000" cy="608400"/>
          </a:xfrm>
          <a:prstGeom prst="rect">
            <a:avLst/>
          </a:prstGeom>
          <a:solidFill>
            <a:schemeClr val="accent5"/>
          </a:solidFill>
          <a:ln>
            <a:noFill/>
          </a:ln>
        </p:spPr>
        <p:txBody>
          <a:bodyPr anchorCtr="0" anchor="ctr" bIns="91425" lIns="91425" spcFirstLastPara="1" rIns="91425" wrap="square" tIns="91425">
            <a:normAutofit/>
          </a:bodyPr>
          <a:lstStyle/>
          <a:p>
            <a:pPr indent="0" lvl="0" marL="0" marR="0" rtl="0" algn="ctr">
              <a:lnSpc>
                <a:spcPct val="100000"/>
              </a:lnSpc>
              <a:spcBef>
                <a:spcPts val="0"/>
              </a:spcBef>
              <a:spcAft>
                <a:spcPts val="0"/>
              </a:spcAft>
              <a:buClr>
                <a:srgbClr val="000000"/>
              </a:buClr>
              <a:buSzPts val="1500"/>
              <a:buFont typeface="Arial"/>
              <a:buNone/>
            </a:pPr>
            <a:r>
              <a:rPr b="0" i="1" lang="fr-FR" sz="1500" u="none" cap="none" strike="noStrike">
                <a:solidFill>
                  <a:schemeClr val="dk1"/>
                </a:solidFill>
                <a:latin typeface="Arial"/>
                <a:ea typeface="Arial"/>
                <a:cs typeface="Arial"/>
                <a:sym typeface="Arial"/>
              </a:rPr>
              <a:t>Groupe Scolaire Dominique Frelaut – Colombes (92) - C#N°56 -</a:t>
            </a:r>
            <a:r>
              <a:rPr b="0" i="0" lang="fr-FR" sz="1500" u="none" cap="none" strike="noStrike">
                <a:solidFill>
                  <a:schemeClr val="dk1"/>
                </a:solidFill>
                <a:latin typeface="Arial"/>
                <a:ea typeface="Arial"/>
                <a:cs typeface="Arial"/>
                <a:sym typeface="Arial"/>
              </a:rPr>
              <a:t> </a:t>
            </a:r>
            <a:r>
              <a:rPr b="0" i="1" lang="fr-FR" sz="1500" u="none" cap="none" strike="noStrike">
                <a:solidFill>
                  <a:schemeClr val="dk1"/>
                </a:solidFill>
                <a:latin typeface="Arial"/>
                <a:ea typeface="Arial"/>
                <a:cs typeface="Arial"/>
                <a:sym typeface="Arial"/>
              </a:rPr>
              <a:t>Commission BDF Phase Réalisation</a:t>
            </a:r>
            <a:endParaRPr b="0" i="0" sz="1500" u="none" cap="none" strike="noStrike">
              <a:solidFill>
                <a:schemeClr val="dk1"/>
              </a:solidFill>
              <a:latin typeface="Arial"/>
              <a:ea typeface="Arial"/>
              <a:cs typeface="Arial"/>
              <a:sym typeface="Arial"/>
            </a:endParaRPr>
          </a:p>
        </p:txBody>
      </p:sp>
      <p:pic>
        <p:nvPicPr>
          <p:cNvPr id="11" name="Google Shape;11;p28"/>
          <p:cNvPicPr preferRelativeResize="0"/>
          <p:nvPr/>
        </p:nvPicPr>
        <p:blipFill rotWithShape="1">
          <a:blip r:embed="rId1">
            <a:alphaModFix/>
          </a:blip>
          <a:srcRect b="0" l="0" r="0" t="0"/>
          <a:stretch/>
        </p:blipFill>
        <p:spPr>
          <a:xfrm>
            <a:off x="16593720" y="9320326"/>
            <a:ext cx="1327500" cy="596513"/>
          </a:xfrm>
          <a:prstGeom prst="rect">
            <a:avLst/>
          </a:prstGeom>
          <a:noFill/>
          <a:ln>
            <a:noFill/>
          </a:ln>
        </p:spPr>
      </p:pic>
      <p:sp>
        <p:nvSpPr>
          <p:cNvPr id="12" name="Google Shape;12;p28"/>
          <p:cNvSpPr txBox="1"/>
          <p:nvPr>
            <p:ph type="title"/>
          </p:nvPr>
        </p:nvSpPr>
        <p:spPr>
          <a:xfrm>
            <a:off x="720000" y="180000"/>
            <a:ext cx="17384100" cy="924600"/>
          </a:xfrm>
          <a:prstGeom prst="rect">
            <a:avLst/>
          </a:prstGeom>
          <a:noFill/>
          <a:ln>
            <a:noFill/>
          </a:ln>
        </p:spPr>
        <p:txBody>
          <a:bodyPr anchorCtr="0" anchor="t" bIns="91425" lIns="91425" spcFirstLastPara="1" rIns="91425" wrap="square" tIns="91425">
            <a:spAutoFit/>
          </a:bodyPr>
          <a:lstStyle>
            <a:lvl1pPr lvl="0" marR="0" rtl="0" algn="l">
              <a:lnSpc>
                <a:spcPct val="100000"/>
              </a:lnSpc>
              <a:spcBef>
                <a:spcPts val="0"/>
              </a:spcBef>
              <a:spcAft>
                <a:spcPts val="0"/>
              </a:spcAft>
              <a:buClr>
                <a:srgbClr val="000000"/>
              </a:buClr>
              <a:buSzPts val="5000"/>
              <a:buFont typeface="Arial"/>
              <a:buNone/>
              <a:defRPr b="0" i="0" sz="50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5000"/>
              <a:buFont typeface="Arial"/>
              <a:buNone/>
              <a:defRPr b="0" i="0" sz="50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5000"/>
              <a:buFont typeface="Arial"/>
              <a:buNone/>
              <a:defRPr b="0" i="0" sz="50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5000"/>
              <a:buFont typeface="Arial"/>
              <a:buNone/>
              <a:defRPr b="0" i="0" sz="50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5000"/>
              <a:buFont typeface="Arial"/>
              <a:buNone/>
              <a:defRPr b="0" i="0" sz="50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5000"/>
              <a:buFont typeface="Arial"/>
              <a:buNone/>
              <a:defRPr b="0" i="0" sz="50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5000"/>
              <a:buFont typeface="Arial"/>
              <a:buNone/>
              <a:defRPr b="0" i="0" sz="50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5000"/>
              <a:buFont typeface="Arial"/>
              <a:buNone/>
              <a:defRPr b="0" i="0" sz="50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5000"/>
              <a:buFont typeface="Arial"/>
              <a:buNone/>
              <a:defRPr b="0" i="0" sz="50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5896">
          <p15:clr>
            <a:srgbClr val="E46962"/>
          </p15:clr>
        </p15:guide>
        <p15:guide id="2" pos="454">
          <p15:clr>
            <a:srgbClr val="E46962"/>
          </p15:clr>
        </p15:guide>
        <p15:guide id="3" pos="11404">
          <p15:clr>
            <a:srgbClr val="E46962"/>
          </p15:clr>
        </p15:guide>
        <p15:guide id="4" orient="horz" pos="113">
          <p15:clr>
            <a:srgbClr val="E46962"/>
          </p15:clr>
        </p15:guide>
        <p15:guide id="5" orient="horz" pos="696">
          <p15:clr>
            <a:srgbClr val="E46962"/>
          </p15:clr>
        </p15:guide>
        <p15:guide id="6" orient="horz" pos="915">
          <p15:clr>
            <a:srgbClr val="E46962"/>
          </p15:clr>
        </p15:guide>
        <p15:guide id="7" orient="horz" pos="1134">
          <p15:clr>
            <a:srgbClr val="E46962"/>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5.png"/><Relationship Id="rId4" Type="http://schemas.openxmlformats.org/officeDocument/2006/relationships/image" Target="../media/image23.png"/><Relationship Id="rId5"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6.png"/><Relationship Id="rId4" Type="http://schemas.openxmlformats.org/officeDocument/2006/relationships/image" Target="../media/image20.png"/><Relationship Id="rId5" Type="http://schemas.openxmlformats.org/officeDocument/2006/relationships/image" Target="../media/image3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6.png"/><Relationship Id="rId4" Type="http://schemas.openxmlformats.org/officeDocument/2006/relationships/image" Target="../media/image38.png"/><Relationship Id="rId5" Type="http://schemas.openxmlformats.org/officeDocument/2006/relationships/image" Target="../media/image29.png"/><Relationship Id="rId6" Type="http://schemas.openxmlformats.org/officeDocument/2006/relationships/image" Target="../media/image3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5.png"/><Relationship Id="rId4" Type="http://schemas.openxmlformats.org/officeDocument/2006/relationships/image" Target="../media/image30.png"/><Relationship Id="rId5" Type="http://schemas.openxmlformats.org/officeDocument/2006/relationships/image" Target="../media/image4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40.png"/><Relationship Id="rId4" Type="http://schemas.openxmlformats.org/officeDocument/2006/relationships/image" Target="../media/image42.png"/><Relationship Id="rId10" Type="http://schemas.openxmlformats.org/officeDocument/2006/relationships/image" Target="../media/image48.png"/><Relationship Id="rId9" Type="http://schemas.openxmlformats.org/officeDocument/2006/relationships/image" Target="../media/image51.jpg"/><Relationship Id="rId5" Type="http://schemas.openxmlformats.org/officeDocument/2006/relationships/image" Target="../media/image41.jpg"/><Relationship Id="rId6" Type="http://schemas.openxmlformats.org/officeDocument/2006/relationships/image" Target="../media/image37.png"/><Relationship Id="rId7" Type="http://schemas.openxmlformats.org/officeDocument/2006/relationships/image" Target="../media/image44.png"/><Relationship Id="rId8" Type="http://schemas.openxmlformats.org/officeDocument/2006/relationships/image" Target="../media/image3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63.jp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54.png"/><Relationship Id="rId4" Type="http://schemas.openxmlformats.org/officeDocument/2006/relationships/image" Target="../media/image50.png"/><Relationship Id="rId5" Type="http://schemas.openxmlformats.org/officeDocument/2006/relationships/image" Target="../media/image6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56.png"/><Relationship Id="rId4" Type="http://schemas.openxmlformats.org/officeDocument/2006/relationships/image" Target="../media/image49.png"/><Relationship Id="rId5" Type="http://schemas.openxmlformats.org/officeDocument/2006/relationships/image" Target="../media/image4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53.png"/><Relationship Id="rId4" Type="http://schemas.openxmlformats.org/officeDocument/2006/relationships/image" Target="../media/image57.jpg"/><Relationship Id="rId9" Type="http://schemas.openxmlformats.org/officeDocument/2006/relationships/image" Target="../media/image61.png"/><Relationship Id="rId5" Type="http://schemas.openxmlformats.org/officeDocument/2006/relationships/image" Target="../media/image55.jpg"/><Relationship Id="rId6" Type="http://schemas.openxmlformats.org/officeDocument/2006/relationships/image" Target="../media/image73.jpg"/><Relationship Id="rId7" Type="http://schemas.openxmlformats.org/officeDocument/2006/relationships/image" Target="../media/image58.png"/><Relationship Id="rId8" Type="http://schemas.openxmlformats.org/officeDocument/2006/relationships/image" Target="../media/image5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52.png"/><Relationship Id="rId4" Type="http://schemas.openxmlformats.org/officeDocument/2006/relationships/image" Target="../media/image60.png"/><Relationship Id="rId5" Type="http://schemas.openxmlformats.org/officeDocument/2006/relationships/image" Target="../media/image66.png"/><Relationship Id="rId6" Type="http://schemas.openxmlformats.org/officeDocument/2006/relationships/image" Target="../media/image6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0.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66.png"/><Relationship Id="rId4" Type="http://schemas.openxmlformats.org/officeDocument/2006/relationships/image" Target="../media/image80.png"/><Relationship Id="rId5" Type="http://schemas.openxmlformats.org/officeDocument/2006/relationships/image" Target="../media/image62.png"/><Relationship Id="rId6" Type="http://schemas.openxmlformats.org/officeDocument/2006/relationships/image" Target="../media/image67.jpg"/><Relationship Id="rId7" Type="http://schemas.openxmlformats.org/officeDocument/2006/relationships/image" Target="../media/image7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53.png"/><Relationship Id="rId4" Type="http://schemas.openxmlformats.org/officeDocument/2006/relationships/image" Target="../media/image8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69.png"/><Relationship Id="rId4" Type="http://schemas.openxmlformats.org/officeDocument/2006/relationships/image" Target="../media/image71.png"/><Relationship Id="rId5" Type="http://schemas.openxmlformats.org/officeDocument/2006/relationships/image" Target="../media/image73.jpg"/><Relationship Id="rId6" Type="http://schemas.openxmlformats.org/officeDocument/2006/relationships/image" Target="../media/image6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75.png"/><Relationship Id="rId4" Type="http://schemas.openxmlformats.org/officeDocument/2006/relationships/image" Target="../media/image78.png"/><Relationship Id="rId5" Type="http://schemas.openxmlformats.org/officeDocument/2006/relationships/image" Target="../media/image70.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comments" Target="../comments/comment1.xml"/><Relationship Id="rId4" Type="http://schemas.openxmlformats.org/officeDocument/2006/relationships/image" Target="../media/image102.png"/><Relationship Id="rId5" Type="http://schemas.openxmlformats.org/officeDocument/2006/relationships/image" Target="../media/image79.png"/><Relationship Id="rId6" Type="http://schemas.openxmlformats.org/officeDocument/2006/relationships/image" Target="../media/image77.png"/><Relationship Id="rId7" Type="http://schemas.openxmlformats.org/officeDocument/2006/relationships/image" Target="../media/image74.png"/><Relationship Id="rId8" Type="http://schemas.openxmlformats.org/officeDocument/2006/relationships/image" Target="../media/image9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02.png"/><Relationship Id="rId4" Type="http://schemas.openxmlformats.org/officeDocument/2006/relationships/image" Target="../media/image66.png"/><Relationship Id="rId5" Type="http://schemas.openxmlformats.org/officeDocument/2006/relationships/image" Target="../media/image83.png"/><Relationship Id="rId6" Type="http://schemas.openxmlformats.org/officeDocument/2006/relationships/image" Target="../media/image8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66.png"/><Relationship Id="rId4" Type="http://schemas.openxmlformats.org/officeDocument/2006/relationships/image" Target="../media/image89.png"/><Relationship Id="rId10" Type="http://schemas.openxmlformats.org/officeDocument/2006/relationships/image" Target="../media/image91.png"/><Relationship Id="rId9" Type="http://schemas.openxmlformats.org/officeDocument/2006/relationships/image" Target="../media/image86.png"/><Relationship Id="rId5" Type="http://schemas.openxmlformats.org/officeDocument/2006/relationships/image" Target="../media/image90.png"/><Relationship Id="rId6" Type="http://schemas.openxmlformats.org/officeDocument/2006/relationships/image" Target="../media/image93.png"/><Relationship Id="rId7" Type="http://schemas.openxmlformats.org/officeDocument/2006/relationships/image" Target="../media/image84.png"/><Relationship Id="rId8" Type="http://schemas.openxmlformats.org/officeDocument/2006/relationships/image" Target="../media/image8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85.png"/><Relationship Id="rId4" Type="http://schemas.openxmlformats.org/officeDocument/2006/relationships/image" Target="../media/image9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88.jpg"/><Relationship Id="rId4" Type="http://schemas.openxmlformats.org/officeDocument/2006/relationships/image" Target="../media/image95.png"/><Relationship Id="rId5" Type="http://schemas.openxmlformats.org/officeDocument/2006/relationships/image" Target="../media/image9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96.png"/><Relationship Id="rId4" Type="http://schemas.openxmlformats.org/officeDocument/2006/relationships/image" Target="../media/image92.png"/><Relationship Id="rId5" Type="http://schemas.openxmlformats.org/officeDocument/2006/relationships/image" Target="../media/image9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7.png"/><Relationship Id="rId4" Type="http://schemas.openxmlformats.org/officeDocument/2006/relationships/image" Target="../media/image100.png"/><Relationship Id="rId5" Type="http://schemas.openxmlformats.org/officeDocument/2006/relationships/image" Target="../media/image2.png"/><Relationship Id="rId6" Type="http://schemas.openxmlformats.org/officeDocument/2006/relationships/image" Target="../media/image5.gif"/><Relationship Id="rId7" Type="http://schemas.openxmlformats.org/officeDocument/2006/relationships/image" Target="../media/image24.png"/><Relationship Id="rId8"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jpg"/><Relationship Id="rId4" Type="http://schemas.openxmlformats.org/officeDocument/2006/relationships/image" Target="../media/image19.png"/><Relationship Id="rId5"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8.png"/><Relationship Id="rId4" Type="http://schemas.openxmlformats.org/officeDocument/2006/relationships/image" Target="../media/image3.jpg"/><Relationship Id="rId5" Type="http://schemas.openxmlformats.org/officeDocument/2006/relationships/image" Target="../media/image11.jpg"/><Relationship Id="rId6" Type="http://schemas.openxmlformats.org/officeDocument/2006/relationships/image" Target="../media/image34.png"/><Relationship Id="rId7" Type="http://schemas.openxmlformats.org/officeDocument/2006/relationships/image" Target="../media/image1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2.png"/><Relationship Id="rId4" Type="http://schemas.openxmlformats.org/officeDocument/2006/relationships/image" Target="../media/image18.png"/><Relationship Id="rId5" Type="http://schemas.openxmlformats.org/officeDocument/2006/relationships/image" Target="../media/image1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3.png"/><Relationship Id="rId4" Type="http://schemas.openxmlformats.org/officeDocument/2006/relationships/image" Target="../media/image15.png"/><Relationship Id="rId5" Type="http://schemas.openxmlformats.org/officeDocument/2006/relationships/image" Target="../media/image43.png"/><Relationship Id="rId6" Type="http://schemas.openxmlformats.org/officeDocument/2006/relationships/image" Target="../media/image31.png"/><Relationship Id="rId7" Type="http://schemas.openxmlformats.org/officeDocument/2006/relationships/image" Target="../media/image28.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 name="Shape 23"/>
        <p:cNvGrpSpPr/>
        <p:nvPr/>
      </p:nvGrpSpPr>
      <p:grpSpPr>
        <a:xfrm>
          <a:off x="0" y="0"/>
          <a:ext cx="0" cy="0"/>
          <a:chOff x="0" y="0"/>
          <a:chExt cx="0" cy="0"/>
        </a:xfrm>
      </p:grpSpPr>
      <p:sp>
        <p:nvSpPr>
          <p:cNvPr id="24" name="Google Shape;24;p1"/>
          <p:cNvSpPr txBox="1"/>
          <p:nvPr/>
        </p:nvSpPr>
        <p:spPr>
          <a:xfrm>
            <a:off x="586854" y="513736"/>
            <a:ext cx="17701146" cy="187743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fr-FR" sz="3200" u="none" cap="none" strike="noStrike">
                <a:solidFill>
                  <a:srgbClr val="000000"/>
                </a:solidFill>
                <a:latin typeface="Century Gothic"/>
                <a:ea typeface="Century Gothic"/>
                <a:cs typeface="Century Gothic"/>
                <a:sym typeface="Century Gothic"/>
              </a:rPr>
              <a:t>Construction d’un Groupe Scolaire à Colombes (92)</a:t>
            </a:r>
            <a:endParaRPr/>
          </a:p>
          <a:p>
            <a:pPr indent="0" lvl="0" marL="0" marR="0" rtl="0" algn="ctr">
              <a:lnSpc>
                <a:spcPct val="100000"/>
              </a:lnSpc>
              <a:spcBef>
                <a:spcPts val="0"/>
              </a:spcBef>
              <a:spcAft>
                <a:spcPts val="0"/>
              </a:spcAft>
              <a:buNone/>
            </a:pPr>
            <a:r>
              <a:rPr b="0" i="0" lang="fr-FR" sz="3200" u="none" cap="none" strike="noStrike">
                <a:solidFill>
                  <a:srgbClr val="000000"/>
                </a:solidFill>
                <a:latin typeface="Century Gothic"/>
                <a:ea typeface="Century Gothic"/>
                <a:cs typeface="Century Gothic"/>
                <a:sym typeface="Century Gothic"/>
              </a:rPr>
              <a:t>Marché Global de Performance</a:t>
            </a:r>
            <a:endParaRPr/>
          </a:p>
          <a:p>
            <a:pPr indent="0" lvl="0" marL="0" marR="0" rtl="0" algn="ctr">
              <a:lnSpc>
                <a:spcPct val="100000"/>
              </a:lnSpc>
              <a:spcBef>
                <a:spcPts val="0"/>
              </a:spcBef>
              <a:spcAft>
                <a:spcPts val="0"/>
              </a:spcAft>
              <a:buNone/>
            </a:pPr>
            <a:r>
              <a:t/>
            </a:r>
            <a:endParaRPr b="0" i="0" sz="2000" u="none" cap="none" strike="noStrike">
              <a:solidFill>
                <a:srgbClr val="000000"/>
              </a:solidFill>
              <a:latin typeface="Century Gothic"/>
              <a:ea typeface="Century Gothic"/>
              <a:cs typeface="Century Gothic"/>
              <a:sym typeface="Century Gothic"/>
            </a:endParaRPr>
          </a:p>
          <a:p>
            <a:pPr indent="0" lvl="0" marL="0" marR="0" rtl="0" algn="ctr">
              <a:lnSpc>
                <a:spcPct val="100000"/>
              </a:lnSpc>
              <a:spcBef>
                <a:spcPts val="0"/>
              </a:spcBef>
              <a:spcAft>
                <a:spcPts val="0"/>
              </a:spcAft>
              <a:buNone/>
            </a:pPr>
            <a:r>
              <a:rPr b="1" i="0" lang="fr-FR" sz="3200" u="none" cap="none" strike="noStrike">
                <a:solidFill>
                  <a:srgbClr val="00C4E0"/>
                </a:solidFill>
                <a:latin typeface="Century Gothic"/>
                <a:ea typeface="Century Gothic"/>
                <a:cs typeface="Century Gothic"/>
                <a:sym typeface="Century Gothic"/>
              </a:rPr>
              <a:t>COMMISSION RÉALISATION</a:t>
            </a:r>
            <a:endParaRPr/>
          </a:p>
        </p:txBody>
      </p:sp>
      <p:pic>
        <p:nvPicPr>
          <p:cNvPr id="25" name="Google Shape;25;p1"/>
          <p:cNvPicPr preferRelativeResize="0"/>
          <p:nvPr/>
        </p:nvPicPr>
        <p:blipFill rotWithShape="1">
          <a:blip r:embed="rId3">
            <a:alphaModFix/>
          </a:blip>
          <a:srcRect b="27408" l="0" r="0" t="14629"/>
          <a:stretch/>
        </p:blipFill>
        <p:spPr>
          <a:xfrm>
            <a:off x="2548957" y="2598983"/>
            <a:ext cx="14091218" cy="6534150"/>
          </a:xfrm>
          <a:prstGeom prst="rect">
            <a:avLst/>
          </a:prstGeom>
          <a:noFill/>
          <a:ln>
            <a:noFill/>
          </a:ln>
        </p:spPr>
      </p:pic>
      <p:sp>
        <p:nvSpPr>
          <p:cNvPr id="26" name="Google Shape;26;p1"/>
          <p:cNvSpPr txBox="1"/>
          <p:nvPr/>
        </p:nvSpPr>
        <p:spPr>
          <a:xfrm>
            <a:off x="2325779" y="9156277"/>
            <a:ext cx="14091218" cy="3693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1" lang="fr-FR" sz="1800" u="none" cap="none" strike="noStrike">
                <a:solidFill>
                  <a:schemeClr val="dk1"/>
                </a:solidFill>
                <a:latin typeface="Century Gothic"/>
                <a:ea typeface="Century Gothic"/>
                <a:cs typeface="Century Gothic"/>
                <a:sym typeface="Century Gothic"/>
              </a:rPr>
              <a:t>Photo : Maxime Verret</a:t>
            </a:r>
            <a:endParaRPr/>
          </a:p>
        </p:txBody>
      </p:sp>
      <p:sp>
        <p:nvSpPr>
          <p:cNvPr id="27" name="Google Shape;27;p1"/>
          <p:cNvSpPr/>
          <p:nvPr/>
        </p:nvSpPr>
        <p:spPr>
          <a:xfrm>
            <a:off x="15319717" y="9650437"/>
            <a:ext cx="1097280" cy="369332"/>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15"/>
          <p:cNvSpPr txBox="1"/>
          <p:nvPr>
            <p:ph type="title"/>
          </p:nvPr>
        </p:nvSpPr>
        <p:spPr>
          <a:xfrm>
            <a:off x="903900" y="180000"/>
            <a:ext cx="17384100" cy="6771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SzPts val="5000"/>
              <a:buNone/>
            </a:pPr>
            <a:r>
              <a:rPr b="1" lang="fr-FR" sz="3200">
                <a:latin typeface="Century Gothic"/>
                <a:ea typeface="Century Gothic"/>
                <a:cs typeface="Century Gothic"/>
                <a:sym typeface="Century Gothic"/>
              </a:rPr>
              <a:t>VÉGÉTALISATION</a:t>
            </a:r>
            <a:r>
              <a:rPr b="1" lang="fr-FR" sz="3200">
                <a:latin typeface="Century Gothic"/>
                <a:ea typeface="Century Gothic"/>
                <a:cs typeface="Century Gothic"/>
                <a:sym typeface="Century Gothic"/>
              </a:rPr>
              <a:t> - BIODIVERSITÉ</a:t>
            </a:r>
            <a:endParaRPr/>
          </a:p>
        </p:txBody>
      </p:sp>
      <p:pic>
        <p:nvPicPr>
          <p:cNvPr id="254" name="Google Shape;254;p15"/>
          <p:cNvPicPr preferRelativeResize="0"/>
          <p:nvPr/>
        </p:nvPicPr>
        <p:blipFill rotWithShape="1">
          <a:blip r:embed="rId3">
            <a:alphaModFix/>
          </a:blip>
          <a:srcRect b="0" l="-1" r="11185" t="0"/>
          <a:stretch/>
        </p:blipFill>
        <p:spPr>
          <a:xfrm>
            <a:off x="8955314" y="2406919"/>
            <a:ext cx="7561037" cy="5274525"/>
          </a:xfrm>
          <a:prstGeom prst="rect">
            <a:avLst/>
          </a:prstGeom>
          <a:noFill/>
          <a:ln>
            <a:noFill/>
          </a:ln>
        </p:spPr>
      </p:pic>
      <p:pic>
        <p:nvPicPr>
          <p:cNvPr id="255" name="Google Shape;255;p15"/>
          <p:cNvPicPr preferRelativeResize="0"/>
          <p:nvPr/>
        </p:nvPicPr>
        <p:blipFill rotWithShape="1">
          <a:blip r:embed="rId4">
            <a:alphaModFix/>
          </a:blip>
          <a:srcRect b="0" l="0" r="0" t="0"/>
          <a:stretch/>
        </p:blipFill>
        <p:spPr>
          <a:xfrm>
            <a:off x="25296318" y="1728311"/>
            <a:ext cx="7230484" cy="6830378"/>
          </a:xfrm>
          <a:prstGeom prst="rect">
            <a:avLst/>
          </a:prstGeom>
          <a:noFill/>
          <a:ln>
            <a:noFill/>
          </a:ln>
        </p:spPr>
      </p:pic>
      <p:pic>
        <p:nvPicPr>
          <p:cNvPr id="256" name="Google Shape;256;p15"/>
          <p:cNvPicPr preferRelativeResize="0"/>
          <p:nvPr/>
        </p:nvPicPr>
        <p:blipFill rotWithShape="1">
          <a:blip r:embed="rId5">
            <a:alphaModFix/>
          </a:blip>
          <a:srcRect b="0" l="0" r="0" t="1495"/>
          <a:stretch/>
        </p:blipFill>
        <p:spPr>
          <a:xfrm>
            <a:off x="819419" y="1768745"/>
            <a:ext cx="7167761" cy="6933165"/>
          </a:xfrm>
          <a:prstGeom prst="rect">
            <a:avLst/>
          </a:prstGeom>
          <a:noFill/>
          <a:ln>
            <a:noFill/>
          </a:ln>
        </p:spPr>
      </p:pic>
      <p:sp>
        <p:nvSpPr>
          <p:cNvPr id="257" name="Google Shape;257;p15"/>
          <p:cNvSpPr txBox="1"/>
          <p:nvPr/>
        </p:nvSpPr>
        <p:spPr>
          <a:xfrm>
            <a:off x="1421506" y="8845913"/>
            <a:ext cx="5963586"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1" lang="fr-FR" sz="1600" u="none" cap="none" strike="noStrike">
                <a:solidFill>
                  <a:srgbClr val="000000"/>
                </a:solidFill>
                <a:latin typeface="Century Gothic"/>
                <a:ea typeface="Century Gothic"/>
                <a:cs typeface="Century Gothic"/>
                <a:sym typeface="Century Gothic"/>
              </a:rPr>
              <a:t>Projet paysager – phase conception</a:t>
            </a:r>
            <a:endParaRPr/>
          </a:p>
        </p:txBody>
      </p:sp>
      <p:sp>
        <p:nvSpPr>
          <p:cNvPr id="258" name="Google Shape;258;p15"/>
          <p:cNvSpPr txBox="1"/>
          <p:nvPr/>
        </p:nvSpPr>
        <p:spPr>
          <a:xfrm>
            <a:off x="9144000" y="7902732"/>
            <a:ext cx="5963586"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1" lang="fr-FR" sz="1600" u="none" cap="none" strike="noStrike">
                <a:solidFill>
                  <a:srgbClr val="000000"/>
                </a:solidFill>
                <a:latin typeface="Century Gothic"/>
                <a:ea typeface="Century Gothic"/>
                <a:cs typeface="Century Gothic"/>
                <a:sym typeface="Century Gothic"/>
              </a:rPr>
              <a:t>Projet paysager – phase réalisation</a:t>
            </a:r>
            <a:endParaRPr/>
          </a:p>
        </p:txBody>
      </p:sp>
      <p:grpSp>
        <p:nvGrpSpPr>
          <p:cNvPr id="259" name="Google Shape;259;p15"/>
          <p:cNvGrpSpPr/>
          <p:nvPr/>
        </p:nvGrpSpPr>
        <p:grpSpPr>
          <a:xfrm>
            <a:off x="16999158" y="717651"/>
            <a:ext cx="929835" cy="7751584"/>
            <a:chOff x="16980849" y="2537875"/>
            <a:chExt cx="512466" cy="4272181"/>
          </a:xfrm>
        </p:grpSpPr>
        <p:sp>
          <p:nvSpPr>
            <p:cNvPr id="260" name="Google Shape;260;p15"/>
            <p:cNvSpPr/>
            <p:nvPr/>
          </p:nvSpPr>
          <p:spPr>
            <a:xfrm>
              <a:off x="16980849" y="2537875"/>
              <a:ext cx="512466" cy="512466"/>
            </a:xfrm>
            <a:prstGeom prst="ellipse">
              <a:avLst/>
            </a:prstGeom>
            <a:solidFill>
              <a:srgbClr val="9933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G</a:t>
              </a:r>
              <a:endParaRPr/>
            </a:p>
          </p:txBody>
        </p:sp>
        <p:sp>
          <p:nvSpPr>
            <p:cNvPr id="261" name="Google Shape;261;p15"/>
            <p:cNvSpPr/>
            <p:nvPr/>
          </p:nvSpPr>
          <p:spPr>
            <a:xfrm>
              <a:off x="16980849" y="3150825"/>
              <a:ext cx="512466" cy="512466"/>
            </a:xfrm>
            <a:prstGeom prst="ellipse">
              <a:avLst/>
            </a:prstGeom>
            <a:solidFill>
              <a:srgbClr val="A2C63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T</a:t>
              </a:r>
              <a:endParaRPr/>
            </a:p>
          </p:txBody>
        </p:sp>
        <p:sp>
          <p:nvSpPr>
            <p:cNvPr id="262" name="Google Shape;262;p15"/>
            <p:cNvSpPr/>
            <p:nvPr/>
          </p:nvSpPr>
          <p:spPr>
            <a:xfrm>
              <a:off x="16980849" y="3788012"/>
              <a:ext cx="512466" cy="512466"/>
            </a:xfrm>
            <a:prstGeom prst="ellipse">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S</a:t>
              </a:r>
              <a:endParaRPr/>
            </a:p>
          </p:txBody>
        </p:sp>
        <p:sp>
          <p:nvSpPr>
            <p:cNvPr id="263" name="Google Shape;263;p15"/>
            <p:cNvSpPr/>
            <p:nvPr/>
          </p:nvSpPr>
          <p:spPr>
            <a:xfrm>
              <a:off x="16980849" y="4425199"/>
              <a:ext cx="512466" cy="512466"/>
            </a:xfrm>
            <a:prstGeom prst="ellipse">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N</a:t>
              </a:r>
              <a:endParaRPr/>
            </a:p>
          </p:txBody>
        </p:sp>
        <p:sp>
          <p:nvSpPr>
            <p:cNvPr id="264" name="Google Shape;264;p15"/>
            <p:cNvSpPr/>
            <p:nvPr/>
          </p:nvSpPr>
          <p:spPr>
            <a:xfrm>
              <a:off x="16980849" y="5042596"/>
              <a:ext cx="512466" cy="512466"/>
            </a:xfrm>
            <a:prstGeom prst="ellipse">
              <a:avLst/>
            </a:prstGeom>
            <a:solidFill>
              <a:srgbClr val="3366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E</a:t>
              </a:r>
              <a:endParaRPr/>
            </a:p>
          </p:txBody>
        </p:sp>
        <p:sp>
          <p:nvSpPr>
            <p:cNvPr id="265" name="Google Shape;265;p15"/>
            <p:cNvSpPr/>
            <p:nvPr/>
          </p:nvSpPr>
          <p:spPr>
            <a:xfrm>
              <a:off x="16980849" y="5657651"/>
              <a:ext cx="512466" cy="512466"/>
            </a:xfrm>
            <a:prstGeom prst="ellipse">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M</a:t>
              </a:r>
              <a:endParaRPr/>
            </a:p>
          </p:txBody>
        </p:sp>
        <p:sp>
          <p:nvSpPr>
            <p:cNvPr id="266" name="Google Shape;266;p15"/>
            <p:cNvSpPr/>
            <p:nvPr/>
          </p:nvSpPr>
          <p:spPr>
            <a:xfrm>
              <a:off x="16980849" y="6297590"/>
              <a:ext cx="512466" cy="512466"/>
            </a:xfrm>
            <a:prstGeom prst="ellipse">
              <a:avLst/>
            </a:prstGeom>
            <a:solidFill>
              <a:srgbClr val="FF99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C</a:t>
              </a:r>
              <a:endParaRPr/>
            </a:p>
          </p:txBody>
        </p:sp>
      </p:grpSp>
      <p:grpSp>
        <p:nvGrpSpPr>
          <p:cNvPr id="267" name="Google Shape;267;p15"/>
          <p:cNvGrpSpPr/>
          <p:nvPr/>
        </p:nvGrpSpPr>
        <p:grpSpPr>
          <a:xfrm>
            <a:off x="19229212" y="717651"/>
            <a:ext cx="929835" cy="7751584"/>
            <a:chOff x="18291615" y="2537875"/>
            <a:chExt cx="512466" cy="4272181"/>
          </a:xfrm>
        </p:grpSpPr>
        <p:sp>
          <p:nvSpPr>
            <p:cNvPr id="268" name="Google Shape;268;p15"/>
            <p:cNvSpPr/>
            <p:nvPr/>
          </p:nvSpPr>
          <p:spPr>
            <a:xfrm>
              <a:off x="18291615" y="2537875"/>
              <a:ext cx="512466" cy="512466"/>
            </a:xfrm>
            <a:prstGeom prst="ellipse">
              <a:avLst/>
            </a:prstGeom>
            <a:solidFill>
              <a:srgbClr val="9933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G</a:t>
              </a:r>
              <a:endParaRPr/>
            </a:p>
          </p:txBody>
        </p:sp>
        <p:sp>
          <p:nvSpPr>
            <p:cNvPr id="269" name="Google Shape;269;p15"/>
            <p:cNvSpPr/>
            <p:nvPr/>
          </p:nvSpPr>
          <p:spPr>
            <a:xfrm>
              <a:off x="18291615" y="3150825"/>
              <a:ext cx="512466" cy="512466"/>
            </a:xfrm>
            <a:prstGeom prst="ellipse">
              <a:avLst/>
            </a:prstGeom>
            <a:solidFill>
              <a:srgbClr val="A2C63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T</a:t>
              </a:r>
              <a:endParaRPr/>
            </a:p>
          </p:txBody>
        </p:sp>
        <p:sp>
          <p:nvSpPr>
            <p:cNvPr id="270" name="Google Shape;270;p15"/>
            <p:cNvSpPr/>
            <p:nvPr/>
          </p:nvSpPr>
          <p:spPr>
            <a:xfrm>
              <a:off x="18291615" y="3788012"/>
              <a:ext cx="512466" cy="512466"/>
            </a:xfrm>
            <a:prstGeom prst="ellipse">
              <a:avLst/>
            </a:prstGeom>
            <a:solidFill>
              <a:srgbClr val="2E85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S</a:t>
              </a:r>
              <a:endParaRPr/>
            </a:p>
          </p:txBody>
        </p:sp>
        <p:sp>
          <p:nvSpPr>
            <p:cNvPr id="271" name="Google Shape;271;p15"/>
            <p:cNvSpPr/>
            <p:nvPr/>
          </p:nvSpPr>
          <p:spPr>
            <a:xfrm>
              <a:off x="18291615" y="4425199"/>
              <a:ext cx="512466" cy="512466"/>
            </a:xfrm>
            <a:prstGeom prst="ellipse">
              <a:avLst/>
            </a:prstGeom>
            <a:solidFill>
              <a:srgbClr val="83812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N</a:t>
              </a:r>
              <a:endParaRPr/>
            </a:p>
          </p:txBody>
        </p:sp>
        <p:sp>
          <p:nvSpPr>
            <p:cNvPr id="272" name="Google Shape;272;p15"/>
            <p:cNvSpPr/>
            <p:nvPr/>
          </p:nvSpPr>
          <p:spPr>
            <a:xfrm>
              <a:off x="18291615" y="5042596"/>
              <a:ext cx="512466" cy="512466"/>
            </a:xfrm>
            <a:prstGeom prst="ellipse">
              <a:avLst/>
            </a:prstGeom>
            <a:solidFill>
              <a:srgbClr val="3366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E</a:t>
              </a:r>
              <a:endParaRPr/>
            </a:p>
          </p:txBody>
        </p:sp>
        <p:sp>
          <p:nvSpPr>
            <p:cNvPr id="273" name="Google Shape;273;p15"/>
            <p:cNvSpPr/>
            <p:nvPr/>
          </p:nvSpPr>
          <p:spPr>
            <a:xfrm>
              <a:off x="18291615" y="5657651"/>
              <a:ext cx="512466" cy="512466"/>
            </a:xfrm>
            <a:prstGeom prst="ellipse">
              <a:avLst/>
            </a:prstGeom>
            <a:solidFill>
              <a:srgbClr val="E26B0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M</a:t>
              </a:r>
              <a:endParaRPr/>
            </a:p>
          </p:txBody>
        </p:sp>
        <p:sp>
          <p:nvSpPr>
            <p:cNvPr id="274" name="Google Shape;274;p15"/>
            <p:cNvSpPr/>
            <p:nvPr/>
          </p:nvSpPr>
          <p:spPr>
            <a:xfrm>
              <a:off x="18291615" y="6297590"/>
              <a:ext cx="512466" cy="512466"/>
            </a:xfrm>
            <a:prstGeom prst="ellipse">
              <a:avLst/>
            </a:prstGeom>
            <a:solidFill>
              <a:srgbClr val="FF99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C</a:t>
              </a:r>
              <a:endParaRPr/>
            </a:p>
          </p:txBody>
        </p:sp>
      </p:grpSp>
      <p:sp>
        <p:nvSpPr>
          <p:cNvPr id="275" name="Google Shape;275;p15"/>
          <p:cNvSpPr txBox="1"/>
          <p:nvPr/>
        </p:nvSpPr>
        <p:spPr>
          <a:xfrm>
            <a:off x="1421456" y="9328488"/>
            <a:ext cx="5963700" cy="446400"/>
          </a:xfrm>
          <a:prstGeom prst="rect">
            <a:avLst/>
          </a:prstGeom>
          <a:noFill/>
          <a:ln>
            <a:noFill/>
          </a:ln>
        </p:spPr>
        <p:txBody>
          <a:bodyPr anchorCtr="0" anchor="t" bIns="45700" lIns="91425" spcFirstLastPara="1" rIns="91425" wrap="square" tIns="45700">
            <a:spAutoFit/>
          </a:bodyPr>
          <a:lstStyle/>
          <a:p>
            <a:pPr indent="-374650" lvl="0" marL="457200" marR="0" rtl="0" algn="l">
              <a:lnSpc>
                <a:spcPct val="100000"/>
              </a:lnSpc>
              <a:spcBef>
                <a:spcPts val="0"/>
              </a:spcBef>
              <a:spcAft>
                <a:spcPts val="0"/>
              </a:spcAft>
              <a:buSzPts val="2300"/>
              <a:buFont typeface="Century Gothic"/>
              <a:buChar char="❖"/>
            </a:pPr>
            <a:r>
              <a:rPr b="1" i="1" lang="fr-FR" sz="2300">
                <a:latin typeface="Century Gothic"/>
                <a:ea typeface="Century Gothic"/>
                <a:cs typeface="Century Gothic"/>
                <a:sym typeface="Century Gothic"/>
              </a:rPr>
              <a:t>0 rejet = gestion des EP à la parcelle</a:t>
            </a:r>
            <a:endParaRPr b="1" sz="2100"/>
          </a:p>
        </p:txBody>
      </p:sp>
      <p:sp>
        <p:nvSpPr>
          <p:cNvPr id="276" name="Google Shape;276;p15"/>
          <p:cNvSpPr txBox="1"/>
          <p:nvPr>
            <p:ph type="title"/>
          </p:nvPr>
        </p:nvSpPr>
        <p:spPr>
          <a:xfrm>
            <a:off x="939900" y="766350"/>
            <a:ext cx="17384100" cy="6771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SzPts val="5000"/>
              <a:buNone/>
            </a:pPr>
            <a:r>
              <a:rPr b="1" lang="fr-FR" sz="3200">
                <a:latin typeface="Century Gothic"/>
                <a:ea typeface="Century Gothic"/>
                <a:cs typeface="Century Gothic"/>
                <a:sym typeface="Century Gothic"/>
              </a:rPr>
              <a:t>Cours “oasis”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8"/>
          <p:cNvSpPr txBox="1"/>
          <p:nvPr/>
        </p:nvSpPr>
        <p:spPr>
          <a:xfrm>
            <a:off x="10706099" y="4657608"/>
            <a:ext cx="1642553" cy="492412"/>
          </a:xfrm>
          <a:prstGeom prst="rect">
            <a:avLst/>
          </a:prstGeom>
          <a:solidFill>
            <a:schemeClr val="lt1"/>
          </a:solid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5000"/>
              <a:buFont typeface="Arial"/>
              <a:buNone/>
            </a:pPr>
            <a:r>
              <a:rPr b="0" i="0" lang="fr-FR" sz="2000" u="none" cap="none" strike="noStrike">
                <a:solidFill>
                  <a:srgbClr val="000000"/>
                </a:solidFill>
                <a:latin typeface="Century Gothic"/>
                <a:ea typeface="Century Gothic"/>
                <a:cs typeface="Century Gothic"/>
                <a:sym typeface="Century Gothic"/>
              </a:rPr>
              <a:t>LEGENDE</a:t>
            </a:r>
            <a:endParaRPr/>
          </a:p>
        </p:txBody>
      </p:sp>
      <p:sp>
        <p:nvSpPr>
          <p:cNvPr id="282" name="Google Shape;282;p8"/>
          <p:cNvSpPr txBox="1"/>
          <p:nvPr>
            <p:ph type="title"/>
          </p:nvPr>
        </p:nvSpPr>
        <p:spPr>
          <a:xfrm>
            <a:off x="687450" y="804750"/>
            <a:ext cx="17384100" cy="6003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SzPts val="5000"/>
              <a:buNone/>
            </a:pPr>
            <a:r>
              <a:rPr b="1" i="1" lang="fr-FR" sz="2700">
                <a:latin typeface="Century Gothic"/>
                <a:ea typeface="Century Gothic"/>
                <a:cs typeface="Century Gothic"/>
                <a:sym typeface="Century Gothic"/>
              </a:rPr>
              <a:t>Plan d’installation de chantier</a:t>
            </a:r>
            <a:endParaRPr b="1" i="1" sz="2700">
              <a:latin typeface="Century Gothic"/>
              <a:ea typeface="Century Gothic"/>
              <a:cs typeface="Century Gothic"/>
              <a:sym typeface="Century Gothic"/>
            </a:endParaRPr>
          </a:p>
        </p:txBody>
      </p:sp>
      <p:grpSp>
        <p:nvGrpSpPr>
          <p:cNvPr id="283" name="Google Shape;283;p8"/>
          <p:cNvGrpSpPr/>
          <p:nvPr/>
        </p:nvGrpSpPr>
        <p:grpSpPr>
          <a:xfrm>
            <a:off x="916061" y="1134300"/>
            <a:ext cx="9753600" cy="8747074"/>
            <a:chOff x="1181100" y="1219200"/>
            <a:chExt cx="9753600" cy="8747074"/>
          </a:xfrm>
        </p:grpSpPr>
        <p:pic>
          <p:nvPicPr>
            <p:cNvPr id="284" name="Google Shape;284;p8"/>
            <p:cNvPicPr preferRelativeResize="0"/>
            <p:nvPr/>
          </p:nvPicPr>
          <p:blipFill rotWithShape="1">
            <a:blip r:embed="rId3">
              <a:alphaModFix/>
            </a:blip>
            <a:srcRect b="0" l="0" r="0" t="0"/>
            <a:stretch/>
          </p:blipFill>
          <p:spPr>
            <a:xfrm>
              <a:off x="1447801" y="1537475"/>
              <a:ext cx="9221859" cy="8428799"/>
            </a:xfrm>
            <a:prstGeom prst="rect">
              <a:avLst/>
            </a:prstGeom>
            <a:noFill/>
            <a:ln>
              <a:noFill/>
            </a:ln>
          </p:spPr>
        </p:pic>
        <p:sp>
          <p:nvSpPr>
            <p:cNvPr id="285" name="Google Shape;285;p8"/>
            <p:cNvSpPr/>
            <p:nvPr/>
          </p:nvSpPr>
          <p:spPr>
            <a:xfrm>
              <a:off x="9734550" y="1219200"/>
              <a:ext cx="1200150" cy="6724650"/>
            </a:xfrm>
            <a:custGeom>
              <a:rect b="b" l="l" r="r" t="t"/>
              <a:pathLst>
                <a:path extrusionOk="0" h="6724650" w="1200150">
                  <a:moveTo>
                    <a:pt x="0" y="0"/>
                  </a:moveTo>
                  <a:lnTo>
                    <a:pt x="76200" y="1409700"/>
                  </a:lnTo>
                  <a:lnTo>
                    <a:pt x="723900" y="2305050"/>
                  </a:lnTo>
                  <a:lnTo>
                    <a:pt x="228600" y="3752850"/>
                  </a:lnTo>
                  <a:lnTo>
                    <a:pt x="95250" y="4171950"/>
                  </a:lnTo>
                  <a:lnTo>
                    <a:pt x="190500" y="6362700"/>
                  </a:lnTo>
                  <a:lnTo>
                    <a:pt x="742950" y="6724650"/>
                  </a:lnTo>
                  <a:lnTo>
                    <a:pt x="895350" y="6572250"/>
                  </a:lnTo>
                  <a:lnTo>
                    <a:pt x="1200150" y="3562350"/>
                  </a:lnTo>
                  <a:lnTo>
                    <a:pt x="1028700" y="0"/>
                  </a:lnTo>
                  <a:lnTo>
                    <a:pt x="0"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86" name="Google Shape;286;p8"/>
            <p:cNvSpPr/>
            <p:nvPr/>
          </p:nvSpPr>
          <p:spPr>
            <a:xfrm>
              <a:off x="1181100" y="7219950"/>
              <a:ext cx="4781550" cy="2667000"/>
            </a:xfrm>
            <a:custGeom>
              <a:rect b="b" l="l" r="r" t="t"/>
              <a:pathLst>
                <a:path extrusionOk="0" h="2667000" w="4781550">
                  <a:moveTo>
                    <a:pt x="114300" y="0"/>
                  </a:moveTo>
                  <a:lnTo>
                    <a:pt x="2590800" y="1409700"/>
                  </a:lnTo>
                  <a:lnTo>
                    <a:pt x="3067050" y="2381250"/>
                  </a:lnTo>
                  <a:lnTo>
                    <a:pt x="4152900" y="2362200"/>
                  </a:lnTo>
                  <a:lnTo>
                    <a:pt x="4781550" y="2571750"/>
                  </a:lnTo>
                  <a:lnTo>
                    <a:pt x="95250" y="2667000"/>
                  </a:lnTo>
                  <a:lnTo>
                    <a:pt x="0" y="38100"/>
                  </a:lnTo>
                  <a:lnTo>
                    <a:pt x="114300"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pic>
        <p:nvPicPr>
          <p:cNvPr id="287" name="Google Shape;287;p8"/>
          <p:cNvPicPr preferRelativeResize="0"/>
          <p:nvPr/>
        </p:nvPicPr>
        <p:blipFill rotWithShape="1">
          <a:blip r:embed="rId4">
            <a:alphaModFix/>
          </a:blip>
          <a:srcRect b="0" l="0" r="22284" t="0"/>
          <a:stretch/>
        </p:blipFill>
        <p:spPr>
          <a:xfrm>
            <a:off x="10404623" y="759883"/>
            <a:ext cx="5505742" cy="3710391"/>
          </a:xfrm>
          <a:prstGeom prst="rect">
            <a:avLst/>
          </a:prstGeom>
          <a:noFill/>
          <a:ln>
            <a:noFill/>
          </a:ln>
        </p:spPr>
      </p:pic>
      <p:sp>
        <p:nvSpPr>
          <p:cNvPr id="288" name="Google Shape;288;p8"/>
          <p:cNvSpPr txBox="1"/>
          <p:nvPr/>
        </p:nvSpPr>
        <p:spPr>
          <a:xfrm>
            <a:off x="916061" y="9009000"/>
            <a:ext cx="1566000" cy="492412"/>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5000"/>
              <a:buFont typeface="Arial"/>
              <a:buNone/>
            </a:pPr>
            <a:r>
              <a:rPr b="0" i="0" lang="fr-FR" sz="2000" u="none" cap="none" strike="noStrike">
                <a:solidFill>
                  <a:srgbClr val="000000"/>
                </a:solidFill>
                <a:latin typeface="Century Gothic"/>
                <a:ea typeface="Century Gothic"/>
                <a:cs typeface="Century Gothic"/>
                <a:sym typeface="Century Gothic"/>
              </a:rPr>
              <a:t>PLAN</a:t>
            </a:r>
            <a:endParaRPr/>
          </a:p>
        </p:txBody>
      </p:sp>
      <p:sp>
        <p:nvSpPr>
          <p:cNvPr id="289" name="Google Shape;289;p8"/>
          <p:cNvSpPr txBox="1"/>
          <p:nvPr/>
        </p:nvSpPr>
        <p:spPr>
          <a:xfrm>
            <a:off x="13892807" y="3962854"/>
            <a:ext cx="2363782" cy="492412"/>
          </a:xfrm>
          <a:prstGeom prst="rect">
            <a:avLst/>
          </a:prstGeom>
          <a:solidFill>
            <a:schemeClr val="lt1"/>
          </a:solid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5000"/>
              <a:buFont typeface="Arial"/>
              <a:buNone/>
            </a:pPr>
            <a:r>
              <a:rPr b="0" i="0" lang="fr-FR" sz="2000" u="none" cap="none" strike="noStrike">
                <a:solidFill>
                  <a:srgbClr val="000000"/>
                </a:solidFill>
                <a:latin typeface="Century Gothic"/>
                <a:ea typeface="Century Gothic"/>
                <a:cs typeface="Century Gothic"/>
                <a:sym typeface="Century Gothic"/>
              </a:rPr>
              <a:t>COUPE</a:t>
            </a:r>
            <a:endParaRPr/>
          </a:p>
        </p:txBody>
      </p:sp>
      <p:pic>
        <p:nvPicPr>
          <p:cNvPr id="290" name="Google Shape;290;p8"/>
          <p:cNvPicPr preferRelativeResize="0"/>
          <p:nvPr/>
        </p:nvPicPr>
        <p:blipFill rotWithShape="1">
          <a:blip r:embed="rId5">
            <a:alphaModFix/>
          </a:blip>
          <a:srcRect b="0" l="1280" r="52297" t="937"/>
          <a:stretch/>
        </p:blipFill>
        <p:spPr>
          <a:xfrm>
            <a:off x="10874604" y="5211576"/>
            <a:ext cx="2440664" cy="4738004"/>
          </a:xfrm>
          <a:prstGeom prst="rect">
            <a:avLst/>
          </a:prstGeom>
          <a:noFill/>
          <a:ln cap="flat" cmpd="sng" w="9525">
            <a:solidFill>
              <a:schemeClr val="dk1"/>
            </a:solidFill>
            <a:prstDash val="solid"/>
            <a:round/>
            <a:headEnd len="sm" w="sm" type="none"/>
            <a:tailEnd len="sm" w="sm" type="none"/>
          </a:ln>
        </p:spPr>
      </p:pic>
      <p:pic>
        <p:nvPicPr>
          <p:cNvPr id="291" name="Google Shape;291;p8"/>
          <p:cNvPicPr preferRelativeResize="0"/>
          <p:nvPr/>
        </p:nvPicPr>
        <p:blipFill rotWithShape="1">
          <a:blip r:embed="rId5">
            <a:alphaModFix/>
          </a:blip>
          <a:srcRect b="0" l="52757" r="2282" t="937"/>
          <a:stretch/>
        </p:blipFill>
        <p:spPr>
          <a:xfrm>
            <a:off x="13315950" y="5211576"/>
            <a:ext cx="2363782" cy="4738004"/>
          </a:xfrm>
          <a:prstGeom prst="rect">
            <a:avLst/>
          </a:prstGeom>
          <a:noFill/>
          <a:ln cap="flat" cmpd="sng" w="9525">
            <a:solidFill>
              <a:schemeClr val="dk1"/>
            </a:solidFill>
            <a:prstDash val="solid"/>
            <a:round/>
            <a:headEnd len="sm" w="sm" type="none"/>
            <a:tailEnd len="sm" w="sm" type="none"/>
          </a:ln>
        </p:spPr>
      </p:pic>
      <p:grpSp>
        <p:nvGrpSpPr>
          <p:cNvPr id="292" name="Google Shape;292;p8"/>
          <p:cNvGrpSpPr/>
          <p:nvPr/>
        </p:nvGrpSpPr>
        <p:grpSpPr>
          <a:xfrm>
            <a:off x="16736261" y="717651"/>
            <a:ext cx="929835" cy="7751584"/>
            <a:chOff x="16980849" y="2537875"/>
            <a:chExt cx="512466" cy="4272181"/>
          </a:xfrm>
        </p:grpSpPr>
        <p:sp>
          <p:nvSpPr>
            <p:cNvPr id="293" name="Google Shape;293;p8"/>
            <p:cNvSpPr/>
            <p:nvPr/>
          </p:nvSpPr>
          <p:spPr>
            <a:xfrm>
              <a:off x="16980849" y="2537875"/>
              <a:ext cx="512466" cy="512466"/>
            </a:xfrm>
            <a:prstGeom prst="ellipse">
              <a:avLst/>
            </a:prstGeom>
            <a:solidFill>
              <a:srgbClr val="9933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G</a:t>
              </a:r>
              <a:endParaRPr/>
            </a:p>
          </p:txBody>
        </p:sp>
        <p:sp>
          <p:nvSpPr>
            <p:cNvPr id="294" name="Google Shape;294;p8"/>
            <p:cNvSpPr/>
            <p:nvPr/>
          </p:nvSpPr>
          <p:spPr>
            <a:xfrm>
              <a:off x="16980849" y="3150825"/>
              <a:ext cx="512466" cy="512466"/>
            </a:xfrm>
            <a:prstGeom prst="ellipse">
              <a:avLst/>
            </a:prstGeom>
            <a:solidFill>
              <a:srgbClr val="A2C63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T</a:t>
              </a:r>
              <a:endParaRPr/>
            </a:p>
          </p:txBody>
        </p:sp>
        <p:sp>
          <p:nvSpPr>
            <p:cNvPr id="295" name="Google Shape;295;p8"/>
            <p:cNvSpPr/>
            <p:nvPr/>
          </p:nvSpPr>
          <p:spPr>
            <a:xfrm>
              <a:off x="16980849" y="3788012"/>
              <a:ext cx="512466" cy="512466"/>
            </a:xfrm>
            <a:prstGeom prst="ellipse">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S</a:t>
              </a:r>
              <a:endParaRPr/>
            </a:p>
          </p:txBody>
        </p:sp>
        <p:sp>
          <p:nvSpPr>
            <p:cNvPr id="296" name="Google Shape;296;p8"/>
            <p:cNvSpPr/>
            <p:nvPr/>
          </p:nvSpPr>
          <p:spPr>
            <a:xfrm>
              <a:off x="16980849" y="4425199"/>
              <a:ext cx="512466" cy="512466"/>
            </a:xfrm>
            <a:prstGeom prst="ellipse">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N</a:t>
              </a:r>
              <a:endParaRPr/>
            </a:p>
          </p:txBody>
        </p:sp>
        <p:sp>
          <p:nvSpPr>
            <p:cNvPr id="297" name="Google Shape;297;p8"/>
            <p:cNvSpPr/>
            <p:nvPr/>
          </p:nvSpPr>
          <p:spPr>
            <a:xfrm>
              <a:off x="16980849" y="5042596"/>
              <a:ext cx="512466" cy="512466"/>
            </a:xfrm>
            <a:prstGeom prst="ellipse">
              <a:avLst/>
            </a:prstGeom>
            <a:solidFill>
              <a:srgbClr val="3366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E</a:t>
              </a:r>
              <a:endParaRPr/>
            </a:p>
          </p:txBody>
        </p:sp>
        <p:sp>
          <p:nvSpPr>
            <p:cNvPr id="298" name="Google Shape;298;p8"/>
            <p:cNvSpPr/>
            <p:nvPr/>
          </p:nvSpPr>
          <p:spPr>
            <a:xfrm>
              <a:off x="16980849" y="5657651"/>
              <a:ext cx="512466" cy="512466"/>
            </a:xfrm>
            <a:prstGeom prst="ellipse">
              <a:avLst/>
            </a:prstGeom>
            <a:solidFill>
              <a:srgbClr val="E26B0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M</a:t>
              </a:r>
              <a:endParaRPr/>
            </a:p>
          </p:txBody>
        </p:sp>
        <p:sp>
          <p:nvSpPr>
            <p:cNvPr id="299" name="Google Shape;299;p8"/>
            <p:cNvSpPr/>
            <p:nvPr/>
          </p:nvSpPr>
          <p:spPr>
            <a:xfrm>
              <a:off x="16980849" y="6297590"/>
              <a:ext cx="512466" cy="512466"/>
            </a:xfrm>
            <a:prstGeom prst="ellipse">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C</a:t>
              </a:r>
              <a:endParaRPr/>
            </a:p>
          </p:txBody>
        </p:sp>
      </p:grpSp>
      <p:grpSp>
        <p:nvGrpSpPr>
          <p:cNvPr id="300" name="Google Shape;300;p8"/>
          <p:cNvGrpSpPr/>
          <p:nvPr/>
        </p:nvGrpSpPr>
        <p:grpSpPr>
          <a:xfrm>
            <a:off x="18966315" y="717651"/>
            <a:ext cx="929835" cy="7751584"/>
            <a:chOff x="18291615" y="2537875"/>
            <a:chExt cx="512466" cy="4272181"/>
          </a:xfrm>
        </p:grpSpPr>
        <p:sp>
          <p:nvSpPr>
            <p:cNvPr id="301" name="Google Shape;301;p8"/>
            <p:cNvSpPr/>
            <p:nvPr/>
          </p:nvSpPr>
          <p:spPr>
            <a:xfrm>
              <a:off x="18291615" y="2537875"/>
              <a:ext cx="512466" cy="512466"/>
            </a:xfrm>
            <a:prstGeom prst="ellipse">
              <a:avLst/>
            </a:prstGeom>
            <a:solidFill>
              <a:srgbClr val="9933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G</a:t>
              </a:r>
              <a:endParaRPr/>
            </a:p>
          </p:txBody>
        </p:sp>
        <p:sp>
          <p:nvSpPr>
            <p:cNvPr id="302" name="Google Shape;302;p8"/>
            <p:cNvSpPr/>
            <p:nvPr/>
          </p:nvSpPr>
          <p:spPr>
            <a:xfrm>
              <a:off x="18291615" y="3150825"/>
              <a:ext cx="512466" cy="512466"/>
            </a:xfrm>
            <a:prstGeom prst="ellipse">
              <a:avLst/>
            </a:prstGeom>
            <a:solidFill>
              <a:srgbClr val="A2C63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T</a:t>
              </a:r>
              <a:endParaRPr/>
            </a:p>
          </p:txBody>
        </p:sp>
        <p:sp>
          <p:nvSpPr>
            <p:cNvPr id="303" name="Google Shape;303;p8"/>
            <p:cNvSpPr/>
            <p:nvPr/>
          </p:nvSpPr>
          <p:spPr>
            <a:xfrm>
              <a:off x="18291615" y="3788012"/>
              <a:ext cx="512466" cy="512466"/>
            </a:xfrm>
            <a:prstGeom prst="ellipse">
              <a:avLst/>
            </a:prstGeom>
            <a:solidFill>
              <a:srgbClr val="2E85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S</a:t>
              </a:r>
              <a:endParaRPr/>
            </a:p>
          </p:txBody>
        </p:sp>
        <p:sp>
          <p:nvSpPr>
            <p:cNvPr id="304" name="Google Shape;304;p8"/>
            <p:cNvSpPr/>
            <p:nvPr/>
          </p:nvSpPr>
          <p:spPr>
            <a:xfrm>
              <a:off x="18291615" y="4425199"/>
              <a:ext cx="512466" cy="512466"/>
            </a:xfrm>
            <a:prstGeom prst="ellipse">
              <a:avLst/>
            </a:prstGeom>
            <a:solidFill>
              <a:srgbClr val="83812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N</a:t>
              </a:r>
              <a:endParaRPr/>
            </a:p>
          </p:txBody>
        </p:sp>
        <p:sp>
          <p:nvSpPr>
            <p:cNvPr id="305" name="Google Shape;305;p8"/>
            <p:cNvSpPr/>
            <p:nvPr/>
          </p:nvSpPr>
          <p:spPr>
            <a:xfrm>
              <a:off x="18291615" y="5042596"/>
              <a:ext cx="512466" cy="512466"/>
            </a:xfrm>
            <a:prstGeom prst="ellipse">
              <a:avLst/>
            </a:prstGeom>
            <a:solidFill>
              <a:srgbClr val="3366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E</a:t>
              </a:r>
              <a:endParaRPr/>
            </a:p>
          </p:txBody>
        </p:sp>
        <p:sp>
          <p:nvSpPr>
            <p:cNvPr id="306" name="Google Shape;306;p8"/>
            <p:cNvSpPr/>
            <p:nvPr/>
          </p:nvSpPr>
          <p:spPr>
            <a:xfrm>
              <a:off x="18291615" y="5657651"/>
              <a:ext cx="512466" cy="512466"/>
            </a:xfrm>
            <a:prstGeom prst="ellipse">
              <a:avLst/>
            </a:prstGeom>
            <a:solidFill>
              <a:srgbClr val="E26B0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M</a:t>
              </a:r>
              <a:endParaRPr/>
            </a:p>
          </p:txBody>
        </p:sp>
        <p:sp>
          <p:nvSpPr>
            <p:cNvPr id="307" name="Google Shape;307;p8"/>
            <p:cNvSpPr/>
            <p:nvPr/>
          </p:nvSpPr>
          <p:spPr>
            <a:xfrm>
              <a:off x="18291615" y="6297590"/>
              <a:ext cx="512466" cy="512466"/>
            </a:xfrm>
            <a:prstGeom prst="ellipse">
              <a:avLst/>
            </a:prstGeom>
            <a:solidFill>
              <a:srgbClr val="FF99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C</a:t>
              </a:r>
              <a:endParaRPr/>
            </a:p>
          </p:txBody>
        </p:sp>
      </p:grpSp>
      <p:sp>
        <p:nvSpPr>
          <p:cNvPr id="308" name="Google Shape;308;p8"/>
          <p:cNvSpPr txBox="1"/>
          <p:nvPr>
            <p:ph type="title"/>
          </p:nvPr>
        </p:nvSpPr>
        <p:spPr>
          <a:xfrm>
            <a:off x="720000" y="180000"/>
            <a:ext cx="17384100" cy="7080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SzPts val="5000"/>
              <a:buNone/>
            </a:pPr>
            <a:r>
              <a:rPr b="1" lang="fr-FR" sz="3400">
                <a:latin typeface="Century Gothic"/>
                <a:ea typeface="Century Gothic"/>
                <a:cs typeface="Century Gothic"/>
                <a:sym typeface="Century Gothic"/>
              </a:rPr>
              <a:t>CHANTIER</a:t>
            </a:r>
            <a:endParaRPr sz="3400"/>
          </a:p>
        </p:txBody>
      </p:sp>
      <p:sp>
        <p:nvSpPr>
          <p:cNvPr id="309" name="Google Shape;309;p8"/>
          <p:cNvSpPr txBox="1"/>
          <p:nvPr/>
        </p:nvSpPr>
        <p:spPr>
          <a:xfrm>
            <a:off x="-4000497" y="8196125"/>
            <a:ext cx="3827700" cy="10467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100000"/>
              </a:lnSpc>
              <a:spcBef>
                <a:spcPts val="0"/>
              </a:spcBef>
              <a:spcAft>
                <a:spcPts val="0"/>
              </a:spcAft>
              <a:buSzPts val="1400"/>
              <a:buChar char="-"/>
            </a:pPr>
            <a:r>
              <a:rPr lang="fr-FR"/>
              <a:t>exiguité du chantier</a:t>
            </a:r>
            <a:endParaRPr/>
          </a:p>
          <a:p>
            <a:pPr indent="-317500" lvl="0" marL="457200" marR="0" rtl="0" algn="l">
              <a:lnSpc>
                <a:spcPct val="100000"/>
              </a:lnSpc>
              <a:spcBef>
                <a:spcPts val="0"/>
              </a:spcBef>
              <a:spcAft>
                <a:spcPts val="0"/>
              </a:spcAft>
              <a:buSzPts val="1400"/>
              <a:buChar char="-"/>
            </a:pPr>
            <a:r>
              <a:rPr lang="fr-FR"/>
              <a:t>gestion accès collège en face</a:t>
            </a:r>
            <a:endParaRPr/>
          </a:p>
          <a:p>
            <a:pPr indent="-317500" lvl="0" marL="457200" marR="0" rtl="0" algn="l">
              <a:lnSpc>
                <a:spcPct val="100000"/>
              </a:lnSpc>
              <a:spcBef>
                <a:spcPts val="0"/>
              </a:spcBef>
              <a:spcAft>
                <a:spcPts val="0"/>
              </a:spcAft>
              <a:buSzPts val="1400"/>
              <a:buChar char="-"/>
            </a:pPr>
            <a:r>
              <a:rPr lang="fr-FR"/>
              <a:t>circulation camions</a:t>
            </a:r>
            <a:endParaRPr/>
          </a:p>
          <a:p>
            <a:pPr indent="-317500" lvl="0" marL="457200" marR="0" rtl="0" algn="l">
              <a:lnSpc>
                <a:spcPct val="100000"/>
              </a:lnSpc>
              <a:spcBef>
                <a:spcPts val="0"/>
              </a:spcBef>
              <a:spcAft>
                <a:spcPts val="0"/>
              </a:spcAft>
              <a:buSzPts val="1400"/>
              <a:buChar char="-"/>
            </a:pPr>
            <a:r>
              <a:rPr lang="fr-FR"/>
              <a:t>base vie en dehors du chantier</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p9"/>
          <p:cNvSpPr txBox="1"/>
          <p:nvPr>
            <p:ph type="title"/>
          </p:nvPr>
        </p:nvSpPr>
        <p:spPr>
          <a:xfrm>
            <a:off x="720000" y="713950"/>
            <a:ext cx="3587400" cy="6312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SzPts val="5000"/>
              <a:buNone/>
            </a:pPr>
            <a:r>
              <a:rPr b="1" i="1" lang="fr-FR" sz="2900">
                <a:latin typeface="Century Gothic"/>
                <a:ea typeface="Century Gothic"/>
                <a:cs typeface="Century Gothic"/>
                <a:sym typeface="Century Gothic"/>
              </a:rPr>
              <a:t>Sécurité Incendie</a:t>
            </a:r>
            <a:endParaRPr b="1" i="1" sz="2900">
              <a:latin typeface="Century Gothic"/>
              <a:ea typeface="Century Gothic"/>
              <a:cs typeface="Century Gothic"/>
              <a:sym typeface="Century Gothic"/>
            </a:endParaRPr>
          </a:p>
        </p:txBody>
      </p:sp>
      <p:sp>
        <p:nvSpPr>
          <p:cNvPr id="315" name="Google Shape;315;p9"/>
          <p:cNvSpPr txBox="1"/>
          <p:nvPr/>
        </p:nvSpPr>
        <p:spPr>
          <a:xfrm>
            <a:off x="1167311" y="1552855"/>
            <a:ext cx="4769465" cy="270843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fr-FR" sz="2000" u="none" cap="none" strike="noStrike">
                <a:solidFill>
                  <a:srgbClr val="000000"/>
                </a:solidFill>
                <a:latin typeface="Century Gothic"/>
                <a:ea typeface="Century Gothic"/>
                <a:cs typeface="Century Gothic"/>
                <a:sym typeface="Century Gothic"/>
              </a:rPr>
              <a:t>CONCEPTION</a:t>
            </a:r>
            <a:endParaRPr/>
          </a:p>
          <a:p>
            <a:pPr indent="0" lvl="0" marL="0" marR="0" rtl="0" algn="l">
              <a:lnSpc>
                <a:spcPct val="100000"/>
              </a:lnSpc>
              <a:spcBef>
                <a:spcPts val="0"/>
              </a:spcBef>
              <a:spcAft>
                <a:spcPts val="0"/>
              </a:spcAft>
              <a:buNone/>
            </a:pPr>
            <a:r>
              <a:t/>
            </a:r>
            <a:endParaRPr b="1" i="0" sz="2000" u="none" cap="none" strike="noStrike">
              <a:solidFill>
                <a:srgbClr val="000000"/>
              </a:solidFill>
              <a:latin typeface="Century Gothic"/>
              <a:ea typeface="Century Gothic"/>
              <a:cs typeface="Century Gothic"/>
              <a:sym typeface="Century Gothic"/>
            </a:endParaRPr>
          </a:p>
          <a:p>
            <a:pPr indent="-342900" lvl="0" marL="342900" marR="0" rtl="0" algn="l">
              <a:lnSpc>
                <a:spcPct val="100000"/>
              </a:lnSpc>
              <a:spcBef>
                <a:spcPts val="0"/>
              </a:spcBef>
              <a:spcAft>
                <a:spcPts val="0"/>
              </a:spcAft>
              <a:buClr>
                <a:srgbClr val="000000"/>
              </a:buClr>
              <a:buSzPts val="1800"/>
              <a:buFont typeface="Arial"/>
              <a:buChar char="•"/>
            </a:pPr>
            <a:r>
              <a:rPr b="0" i="0" lang="fr-FR" sz="1800" u="none" cap="none" strike="noStrike">
                <a:solidFill>
                  <a:srgbClr val="000000"/>
                </a:solidFill>
                <a:latin typeface="Century Gothic"/>
                <a:ea typeface="Century Gothic"/>
                <a:cs typeface="Century Gothic"/>
                <a:sym typeface="Century Gothic"/>
              </a:rPr>
              <a:t>Application de la doctrine des sapeurs pompiers de Paris</a:t>
            </a:r>
            <a:endParaRPr/>
          </a:p>
          <a:p>
            <a:pPr indent="-228600" lvl="0" marL="34290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entury Gothic"/>
              <a:ea typeface="Century Gothic"/>
              <a:cs typeface="Century Gothic"/>
              <a:sym typeface="Century Gothic"/>
            </a:endParaRPr>
          </a:p>
          <a:p>
            <a:pPr indent="-342900" lvl="0" marL="342900" marR="0" rtl="0" algn="l">
              <a:lnSpc>
                <a:spcPct val="100000"/>
              </a:lnSpc>
              <a:spcBef>
                <a:spcPts val="0"/>
              </a:spcBef>
              <a:spcAft>
                <a:spcPts val="0"/>
              </a:spcAft>
              <a:buClr>
                <a:srgbClr val="000000"/>
              </a:buClr>
              <a:buSzPts val="1800"/>
              <a:buFont typeface="Arial"/>
              <a:buChar char="•"/>
            </a:pPr>
            <a:r>
              <a:rPr b="0" i="0" lang="fr-FR" sz="1800" u="none" cap="none" strike="noStrike">
                <a:solidFill>
                  <a:srgbClr val="000000"/>
                </a:solidFill>
                <a:latin typeface="Century Gothic"/>
                <a:ea typeface="Century Gothic"/>
                <a:cs typeface="Century Gothic"/>
                <a:sym typeface="Century Gothic"/>
              </a:rPr>
              <a:t>Mise en place de sprinklage dès la conception pour laisser bois apparent</a:t>
            </a:r>
            <a:endParaRPr/>
          </a:p>
          <a:p>
            <a:pPr indent="-215900" lvl="0" marL="342900" marR="0" rtl="0" algn="l">
              <a:lnSpc>
                <a:spcPct val="100000"/>
              </a:lnSpc>
              <a:spcBef>
                <a:spcPts val="0"/>
              </a:spcBef>
              <a:spcAft>
                <a:spcPts val="0"/>
              </a:spcAft>
              <a:buClr>
                <a:srgbClr val="000000"/>
              </a:buClr>
              <a:buSzPts val="2000"/>
              <a:buFont typeface="Arial"/>
              <a:buNone/>
            </a:pPr>
            <a:r>
              <a:t/>
            </a:r>
            <a:endParaRPr b="1" i="0" sz="2000" u="none" cap="none" strike="noStrike">
              <a:solidFill>
                <a:srgbClr val="000000"/>
              </a:solidFill>
              <a:latin typeface="Century Gothic"/>
              <a:ea typeface="Century Gothic"/>
              <a:cs typeface="Century Gothic"/>
              <a:sym typeface="Century Gothic"/>
            </a:endParaRPr>
          </a:p>
          <a:p>
            <a:pPr indent="-215900" lvl="0" marL="342900" marR="0" rtl="0" algn="l">
              <a:lnSpc>
                <a:spcPct val="100000"/>
              </a:lnSpc>
              <a:spcBef>
                <a:spcPts val="0"/>
              </a:spcBef>
              <a:spcAft>
                <a:spcPts val="0"/>
              </a:spcAft>
              <a:buClr>
                <a:srgbClr val="000000"/>
              </a:buClr>
              <a:buSzPts val="2000"/>
              <a:buFont typeface="Arial"/>
              <a:buNone/>
            </a:pPr>
            <a:r>
              <a:t/>
            </a:r>
            <a:endParaRPr b="1" i="0" sz="2000" u="none" cap="none" strike="noStrike">
              <a:solidFill>
                <a:srgbClr val="000000"/>
              </a:solidFill>
              <a:latin typeface="Century Gothic"/>
              <a:ea typeface="Century Gothic"/>
              <a:cs typeface="Century Gothic"/>
              <a:sym typeface="Century Gothic"/>
            </a:endParaRPr>
          </a:p>
        </p:txBody>
      </p:sp>
      <p:sp>
        <p:nvSpPr>
          <p:cNvPr id="316" name="Google Shape;316;p9"/>
          <p:cNvSpPr txBox="1"/>
          <p:nvPr/>
        </p:nvSpPr>
        <p:spPr>
          <a:xfrm>
            <a:off x="1167311" y="4548385"/>
            <a:ext cx="4769400" cy="2647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fr-FR" sz="2000" u="none" cap="none" strike="noStrike">
                <a:solidFill>
                  <a:srgbClr val="000000"/>
                </a:solidFill>
                <a:latin typeface="Century Gothic"/>
                <a:ea typeface="Century Gothic"/>
                <a:cs typeface="Century Gothic"/>
                <a:sym typeface="Century Gothic"/>
              </a:rPr>
              <a:t>REALISATION</a:t>
            </a:r>
            <a:endParaRPr/>
          </a:p>
          <a:p>
            <a:pPr indent="0" lvl="0" marL="0" marR="0" rtl="0" algn="l">
              <a:lnSpc>
                <a:spcPct val="100000"/>
              </a:lnSpc>
              <a:spcBef>
                <a:spcPts val="0"/>
              </a:spcBef>
              <a:spcAft>
                <a:spcPts val="0"/>
              </a:spcAft>
              <a:buNone/>
            </a:pPr>
            <a:r>
              <a:t/>
            </a:r>
            <a:endParaRPr b="0" i="0" sz="2000" u="none" cap="none" strike="noStrike">
              <a:solidFill>
                <a:srgbClr val="000000"/>
              </a:solidFill>
              <a:latin typeface="Century Gothic"/>
              <a:ea typeface="Century Gothic"/>
              <a:cs typeface="Century Gothic"/>
              <a:sym typeface="Century Gothic"/>
            </a:endParaRPr>
          </a:p>
          <a:p>
            <a:pPr indent="-342900" lvl="0" marL="342900" marR="0" rtl="0" algn="l">
              <a:lnSpc>
                <a:spcPct val="100000"/>
              </a:lnSpc>
              <a:spcBef>
                <a:spcPts val="0"/>
              </a:spcBef>
              <a:spcAft>
                <a:spcPts val="0"/>
              </a:spcAft>
              <a:buClr>
                <a:srgbClr val="000000"/>
              </a:buClr>
              <a:buSzPts val="1800"/>
              <a:buFont typeface="Arial"/>
              <a:buChar char="•"/>
            </a:pPr>
            <a:r>
              <a:rPr b="0" i="0" lang="fr-FR" sz="1800" u="none" cap="none" strike="noStrike">
                <a:solidFill>
                  <a:srgbClr val="000000"/>
                </a:solidFill>
                <a:latin typeface="Century Gothic"/>
                <a:ea typeface="Century Gothic"/>
                <a:cs typeface="Century Gothic"/>
                <a:sym typeface="Century Gothic"/>
              </a:rPr>
              <a:t>Mise en place du sprinklage</a:t>
            </a:r>
            <a:endParaRPr/>
          </a:p>
          <a:p>
            <a:pPr indent="-228600" lvl="0" marL="34290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entury Gothic"/>
              <a:ea typeface="Century Gothic"/>
              <a:cs typeface="Century Gothic"/>
              <a:sym typeface="Century Gothic"/>
            </a:endParaRPr>
          </a:p>
          <a:p>
            <a:pPr indent="-342900" lvl="0" marL="342900" marR="0" rtl="0" algn="l">
              <a:lnSpc>
                <a:spcPct val="100000"/>
              </a:lnSpc>
              <a:spcBef>
                <a:spcPts val="0"/>
              </a:spcBef>
              <a:spcAft>
                <a:spcPts val="0"/>
              </a:spcAft>
              <a:buClr>
                <a:srgbClr val="000000"/>
              </a:buClr>
              <a:buSzPts val="1800"/>
              <a:buFont typeface="Arial"/>
              <a:buChar char="•"/>
            </a:pPr>
            <a:r>
              <a:rPr b="0" i="0" lang="fr-FR" sz="1800" u="none" cap="none" strike="noStrike">
                <a:solidFill>
                  <a:srgbClr val="000000"/>
                </a:solidFill>
                <a:latin typeface="Century Gothic"/>
                <a:ea typeface="Century Gothic"/>
                <a:cs typeface="Century Gothic"/>
                <a:sym typeface="Century Gothic"/>
              </a:rPr>
              <a:t>Adaptation à de nombreuses contraintes techniques et règles supplémentaires en cours de chantier </a:t>
            </a:r>
            <a:endParaRPr/>
          </a:p>
          <a:p>
            <a:pPr indent="-228600" lvl="0" marL="34290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entury Gothic"/>
              <a:ea typeface="Century Gothic"/>
              <a:cs typeface="Century Gothic"/>
              <a:sym typeface="Century Gothic"/>
            </a:endParaRPr>
          </a:p>
          <a:p>
            <a:pPr indent="-342900" lvl="0" marL="342900" marR="0" rtl="0" algn="l">
              <a:lnSpc>
                <a:spcPct val="100000"/>
              </a:lnSpc>
              <a:spcBef>
                <a:spcPts val="0"/>
              </a:spcBef>
              <a:spcAft>
                <a:spcPts val="0"/>
              </a:spcAft>
              <a:buClr>
                <a:srgbClr val="000000"/>
              </a:buClr>
              <a:buSzPts val="1800"/>
              <a:buFont typeface="Arial"/>
              <a:buChar char="•"/>
            </a:pPr>
            <a:r>
              <a:rPr b="0" i="0" lang="fr-FR" sz="1800" u="none" cap="none" strike="noStrike">
                <a:solidFill>
                  <a:srgbClr val="000000"/>
                </a:solidFill>
                <a:latin typeface="Century Gothic"/>
                <a:ea typeface="Century Gothic"/>
                <a:cs typeface="Century Gothic"/>
                <a:sym typeface="Century Gothic"/>
              </a:rPr>
              <a:t>Laine de bois et bois conservés</a:t>
            </a:r>
            <a:endParaRPr/>
          </a:p>
        </p:txBody>
      </p:sp>
      <p:sp>
        <p:nvSpPr>
          <p:cNvPr id="317" name="Google Shape;317;p9"/>
          <p:cNvSpPr txBox="1"/>
          <p:nvPr/>
        </p:nvSpPr>
        <p:spPr>
          <a:xfrm>
            <a:off x="13450375" y="4990525"/>
            <a:ext cx="2790300" cy="1077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1" lang="fr-FR" sz="1600" u="none" cap="none" strike="noStrike">
                <a:solidFill>
                  <a:srgbClr val="000000"/>
                </a:solidFill>
                <a:latin typeface="Century Gothic"/>
                <a:ea typeface="Century Gothic"/>
                <a:cs typeface="Century Gothic"/>
                <a:sym typeface="Century Gothic"/>
              </a:rPr>
              <a:t>Ajout de Weather Defence sur l’ensemble de la façade : </a:t>
            </a:r>
            <a:endParaRPr/>
          </a:p>
          <a:p>
            <a:pPr indent="0" lvl="0" marL="0" marR="0" rtl="0" algn="l">
              <a:lnSpc>
                <a:spcPct val="100000"/>
              </a:lnSpc>
              <a:spcBef>
                <a:spcPts val="0"/>
              </a:spcBef>
              <a:spcAft>
                <a:spcPts val="0"/>
              </a:spcAft>
              <a:buNone/>
            </a:pPr>
            <a:r>
              <a:rPr b="0" i="1" lang="fr-FR" sz="1600" u="none" cap="none" strike="noStrike">
                <a:solidFill>
                  <a:srgbClr val="000000"/>
                </a:solidFill>
                <a:latin typeface="Century Gothic"/>
                <a:ea typeface="Century Gothic"/>
                <a:cs typeface="Century Gothic"/>
                <a:sym typeface="Century Gothic"/>
              </a:rPr>
              <a:t>surcout + détail à adapter</a:t>
            </a:r>
            <a:endParaRPr/>
          </a:p>
        </p:txBody>
      </p:sp>
      <p:pic>
        <p:nvPicPr>
          <p:cNvPr id="318" name="Google Shape;318;p9"/>
          <p:cNvPicPr preferRelativeResize="0"/>
          <p:nvPr/>
        </p:nvPicPr>
        <p:blipFill rotWithShape="1">
          <a:blip r:embed="rId3">
            <a:alphaModFix/>
          </a:blip>
          <a:srcRect b="0" l="0" r="0" t="0"/>
          <a:stretch/>
        </p:blipFill>
        <p:spPr>
          <a:xfrm>
            <a:off x="6427204" y="1552856"/>
            <a:ext cx="4369348" cy="3270876"/>
          </a:xfrm>
          <a:prstGeom prst="rect">
            <a:avLst/>
          </a:prstGeom>
          <a:noFill/>
          <a:ln>
            <a:noFill/>
          </a:ln>
        </p:spPr>
      </p:pic>
      <p:sp>
        <p:nvSpPr>
          <p:cNvPr id="319" name="Google Shape;319;p9"/>
          <p:cNvSpPr txBox="1"/>
          <p:nvPr/>
        </p:nvSpPr>
        <p:spPr>
          <a:xfrm>
            <a:off x="8209548" y="8984341"/>
            <a:ext cx="2924700" cy="338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1" lang="fr-FR" sz="1600" u="none" cap="none" strike="noStrike">
                <a:solidFill>
                  <a:srgbClr val="000000"/>
                </a:solidFill>
                <a:latin typeface="Century Gothic"/>
                <a:ea typeface="Century Gothic"/>
                <a:cs typeface="Century Gothic"/>
                <a:sym typeface="Century Gothic"/>
              </a:rPr>
              <a:t>Système de sprinklage</a:t>
            </a:r>
            <a:endParaRPr/>
          </a:p>
        </p:txBody>
      </p:sp>
      <p:grpSp>
        <p:nvGrpSpPr>
          <p:cNvPr id="320" name="Google Shape;320;p9"/>
          <p:cNvGrpSpPr/>
          <p:nvPr/>
        </p:nvGrpSpPr>
        <p:grpSpPr>
          <a:xfrm>
            <a:off x="16736261" y="717651"/>
            <a:ext cx="929835" cy="7751584"/>
            <a:chOff x="16980849" y="2537875"/>
            <a:chExt cx="512466" cy="4272181"/>
          </a:xfrm>
        </p:grpSpPr>
        <p:sp>
          <p:nvSpPr>
            <p:cNvPr id="321" name="Google Shape;321;p9"/>
            <p:cNvSpPr/>
            <p:nvPr/>
          </p:nvSpPr>
          <p:spPr>
            <a:xfrm>
              <a:off x="16980849" y="2537875"/>
              <a:ext cx="512466" cy="512466"/>
            </a:xfrm>
            <a:prstGeom prst="ellipse">
              <a:avLst/>
            </a:prstGeom>
            <a:solidFill>
              <a:srgbClr val="9933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G</a:t>
              </a:r>
              <a:endParaRPr/>
            </a:p>
          </p:txBody>
        </p:sp>
        <p:sp>
          <p:nvSpPr>
            <p:cNvPr id="322" name="Google Shape;322;p9"/>
            <p:cNvSpPr/>
            <p:nvPr/>
          </p:nvSpPr>
          <p:spPr>
            <a:xfrm>
              <a:off x="16980849" y="3150825"/>
              <a:ext cx="512466" cy="512466"/>
            </a:xfrm>
            <a:prstGeom prst="ellipse">
              <a:avLst/>
            </a:prstGeom>
            <a:solidFill>
              <a:srgbClr val="A2C63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T</a:t>
              </a:r>
              <a:endParaRPr/>
            </a:p>
          </p:txBody>
        </p:sp>
        <p:sp>
          <p:nvSpPr>
            <p:cNvPr id="323" name="Google Shape;323;p9"/>
            <p:cNvSpPr/>
            <p:nvPr/>
          </p:nvSpPr>
          <p:spPr>
            <a:xfrm>
              <a:off x="16980849" y="3788012"/>
              <a:ext cx="512466" cy="512466"/>
            </a:xfrm>
            <a:prstGeom prst="ellipse">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S</a:t>
              </a:r>
              <a:endParaRPr/>
            </a:p>
          </p:txBody>
        </p:sp>
        <p:sp>
          <p:nvSpPr>
            <p:cNvPr id="324" name="Google Shape;324;p9"/>
            <p:cNvSpPr/>
            <p:nvPr/>
          </p:nvSpPr>
          <p:spPr>
            <a:xfrm>
              <a:off x="16980849" y="4425199"/>
              <a:ext cx="512466" cy="512466"/>
            </a:xfrm>
            <a:prstGeom prst="ellipse">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N</a:t>
              </a:r>
              <a:endParaRPr/>
            </a:p>
          </p:txBody>
        </p:sp>
        <p:sp>
          <p:nvSpPr>
            <p:cNvPr id="325" name="Google Shape;325;p9"/>
            <p:cNvSpPr/>
            <p:nvPr/>
          </p:nvSpPr>
          <p:spPr>
            <a:xfrm>
              <a:off x="16980849" y="5042596"/>
              <a:ext cx="512466" cy="512466"/>
            </a:xfrm>
            <a:prstGeom prst="ellipse">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E</a:t>
              </a:r>
              <a:endParaRPr/>
            </a:p>
          </p:txBody>
        </p:sp>
        <p:sp>
          <p:nvSpPr>
            <p:cNvPr id="326" name="Google Shape;326;p9"/>
            <p:cNvSpPr/>
            <p:nvPr/>
          </p:nvSpPr>
          <p:spPr>
            <a:xfrm>
              <a:off x="16980849" y="5657651"/>
              <a:ext cx="512466" cy="512466"/>
            </a:xfrm>
            <a:prstGeom prst="ellipse">
              <a:avLst/>
            </a:prstGeom>
            <a:solidFill>
              <a:srgbClr val="E26B0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M</a:t>
              </a:r>
              <a:endParaRPr/>
            </a:p>
          </p:txBody>
        </p:sp>
        <p:sp>
          <p:nvSpPr>
            <p:cNvPr id="327" name="Google Shape;327;p9"/>
            <p:cNvSpPr/>
            <p:nvPr/>
          </p:nvSpPr>
          <p:spPr>
            <a:xfrm>
              <a:off x="16980849" y="6297590"/>
              <a:ext cx="512466" cy="512466"/>
            </a:xfrm>
            <a:prstGeom prst="ellipse">
              <a:avLst/>
            </a:prstGeom>
            <a:solidFill>
              <a:srgbClr val="FF99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C</a:t>
              </a:r>
              <a:endParaRPr/>
            </a:p>
          </p:txBody>
        </p:sp>
      </p:grpSp>
      <p:grpSp>
        <p:nvGrpSpPr>
          <p:cNvPr id="328" name="Google Shape;328;p9"/>
          <p:cNvGrpSpPr/>
          <p:nvPr/>
        </p:nvGrpSpPr>
        <p:grpSpPr>
          <a:xfrm>
            <a:off x="18966315" y="717651"/>
            <a:ext cx="929835" cy="7751584"/>
            <a:chOff x="18291615" y="2537875"/>
            <a:chExt cx="512466" cy="4272181"/>
          </a:xfrm>
        </p:grpSpPr>
        <p:sp>
          <p:nvSpPr>
            <p:cNvPr id="329" name="Google Shape;329;p9"/>
            <p:cNvSpPr/>
            <p:nvPr/>
          </p:nvSpPr>
          <p:spPr>
            <a:xfrm>
              <a:off x="18291615" y="2537875"/>
              <a:ext cx="512466" cy="512466"/>
            </a:xfrm>
            <a:prstGeom prst="ellipse">
              <a:avLst/>
            </a:prstGeom>
            <a:solidFill>
              <a:srgbClr val="9933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G</a:t>
              </a:r>
              <a:endParaRPr/>
            </a:p>
          </p:txBody>
        </p:sp>
        <p:sp>
          <p:nvSpPr>
            <p:cNvPr id="330" name="Google Shape;330;p9"/>
            <p:cNvSpPr/>
            <p:nvPr/>
          </p:nvSpPr>
          <p:spPr>
            <a:xfrm>
              <a:off x="18291615" y="3150825"/>
              <a:ext cx="512466" cy="512466"/>
            </a:xfrm>
            <a:prstGeom prst="ellipse">
              <a:avLst/>
            </a:prstGeom>
            <a:solidFill>
              <a:srgbClr val="A2C63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T</a:t>
              </a:r>
              <a:endParaRPr/>
            </a:p>
          </p:txBody>
        </p:sp>
        <p:sp>
          <p:nvSpPr>
            <p:cNvPr id="331" name="Google Shape;331;p9"/>
            <p:cNvSpPr/>
            <p:nvPr/>
          </p:nvSpPr>
          <p:spPr>
            <a:xfrm>
              <a:off x="18291615" y="3788012"/>
              <a:ext cx="512466" cy="512466"/>
            </a:xfrm>
            <a:prstGeom prst="ellipse">
              <a:avLst/>
            </a:prstGeom>
            <a:solidFill>
              <a:srgbClr val="2E85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S</a:t>
              </a:r>
              <a:endParaRPr/>
            </a:p>
          </p:txBody>
        </p:sp>
        <p:sp>
          <p:nvSpPr>
            <p:cNvPr id="332" name="Google Shape;332;p9"/>
            <p:cNvSpPr/>
            <p:nvPr/>
          </p:nvSpPr>
          <p:spPr>
            <a:xfrm>
              <a:off x="18291615" y="4425199"/>
              <a:ext cx="512466" cy="512466"/>
            </a:xfrm>
            <a:prstGeom prst="ellipse">
              <a:avLst/>
            </a:prstGeom>
            <a:solidFill>
              <a:srgbClr val="83812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N</a:t>
              </a:r>
              <a:endParaRPr/>
            </a:p>
          </p:txBody>
        </p:sp>
        <p:sp>
          <p:nvSpPr>
            <p:cNvPr id="333" name="Google Shape;333;p9"/>
            <p:cNvSpPr/>
            <p:nvPr/>
          </p:nvSpPr>
          <p:spPr>
            <a:xfrm>
              <a:off x="18291615" y="5042596"/>
              <a:ext cx="512466" cy="512466"/>
            </a:xfrm>
            <a:prstGeom prst="ellipse">
              <a:avLst/>
            </a:prstGeom>
            <a:solidFill>
              <a:srgbClr val="3366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E</a:t>
              </a:r>
              <a:endParaRPr/>
            </a:p>
          </p:txBody>
        </p:sp>
        <p:sp>
          <p:nvSpPr>
            <p:cNvPr id="334" name="Google Shape;334;p9"/>
            <p:cNvSpPr/>
            <p:nvPr/>
          </p:nvSpPr>
          <p:spPr>
            <a:xfrm>
              <a:off x="18291615" y="5657651"/>
              <a:ext cx="512466" cy="512466"/>
            </a:xfrm>
            <a:prstGeom prst="ellipse">
              <a:avLst/>
            </a:prstGeom>
            <a:solidFill>
              <a:srgbClr val="E26B0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M</a:t>
              </a:r>
              <a:endParaRPr/>
            </a:p>
          </p:txBody>
        </p:sp>
        <p:sp>
          <p:nvSpPr>
            <p:cNvPr id="335" name="Google Shape;335;p9"/>
            <p:cNvSpPr/>
            <p:nvPr/>
          </p:nvSpPr>
          <p:spPr>
            <a:xfrm>
              <a:off x="18291615" y="6297590"/>
              <a:ext cx="512466" cy="512466"/>
            </a:xfrm>
            <a:prstGeom prst="ellipse">
              <a:avLst/>
            </a:prstGeom>
            <a:solidFill>
              <a:srgbClr val="FF99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C</a:t>
              </a:r>
              <a:endParaRPr/>
            </a:p>
          </p:txBody>
        </p:sp>
      </p:grpSp>
      <p:pic>
        <p:nvPicPr>
          <p:cNvPr id="336" name="Google Shape;336;p9"/>
          <p:cNvPicPr preferRelativeResize="0"/>
          <p:nvPr/>
        </p:nvPicPr>
        <p:blipFill>
          <a:blip r:embed="rId4">
            <a:alphaModFix/>
          </a:blip>
          <a:stretch>
            <a:fillRect/>
          </a:stretch>
        </p:blipFill>
        <p:spPr>
          <a:xfrm>
            <a:off x="6121193" y="918623"/>
            <a:ext cx="7297155" cy="5149200"/>
          </a:xfrm>
          <a:prstGeom prst="rect">
            <a:avLst/>
          </a:prstGeom>
          <a:noFill/>
          <a:ln>
            <a:noFill/>
          </a:ln>
        </p:spPr>
      </p:pic>
      <p:pic>
        <p:nvPicPr>
          <p:cNvPr id="337" name="Google Shape;337;p9"/>
          <p:cNvPicPr preferRelativeResize="0"/>
          <p:nvPr/>
        </p:nvPicPr>
        <p:blipFill>
          <a:blip r:embed="rId5">
            <a:alphaModFix/>
          </a:blip>
          <a:stretch>
            <a:fillRect/>
          </a:stretch>
        </p:blipFill>
        <p:spPr>
          <a:xfrm>
            <a:off x="6131613" y="6475348"/>
            <a:ext cx="5002649" cy="2306150"/>
          </a:xfrm>
          <a:prstGeom prst="rect">
            <a:avLst/>
          </a:prstGeom>
          <a:noFill/>
          <a:ln>
            <a:noFill/>
          </a:ln>
        </p:spPr>
      </p:pic>
      <p:pic>
        <p:nvPicPr>
          <p:cNvPr id="338" name="Google Shape;338;p9"/>
          <p:cNvPicPr preferRelativeResize="0"/>
          <p:nvPr/>
        </p:nvPicPr>
        <p:blipFill>
          <a:blip r:embed="rId6">
            <a:alphaModFix/>
          </a:blip>
          <a:stretch>
            <a:fillRect/>
          </a:stretch>
        </p:blipFill>
        <p:spPr>
          <a:xfrm>
            <a:off x="11370953" y="6475349"/>
            <a:ext cx="3806075" cy="2708819"/>
          </a:xfrm>
          <a:prstGeom prst="rect">
            <a:avLst/>
          </a:prstGeom>
          <a:noFill/>
          <a:ln>
            <a:noFill/>
          </a:ln>
        </p:spPr>
      </p:pic>
      <p:cxnSp>
        <p:nvCxnSpPr>
          <p:cNvPr id="339" name="Google Shape;339;p9"/>
          <p:cNvCxnSpPr/>
          <p:nvPr/>
        </p:nvCxnSpPr>
        <p:spPr>
          <a:xfrm rot="10800000">
            <a:off x="8402500" y="7467050"/>
            <a:ext cx="765300" cy="1377600"/>
          </a:xfrm>
          <a:prstGeom prst="straightConnector1">
            <a:avLst/>
          </a:prstGeom>
          <a:noFill/>
          <a:ln cap="flat" cmpd="sng" w="9525">
            <a:solidFill>
              <a:schemeClr val="dk1"/>
            </a:solidFill>
            <a:prstDash val="solid"/>
            <a:round/>
            <a:headEnd len="med" w="med" type="none"/>
            <a:tailEnd len="med" w="med" type="triangle"/>
          </a:ln>
        </p:spPr>
      </p:cxnSp>
      <p:cxnSp>
        <p:nvCxnSpPr>
          <p:cNvPr id="340" name="Google Shape;340;p9"/>
          <p:cNvCxnSpPr/>
          <p:nvPr/>
        </p:nvCxnSpPr>
        <p:spPr>
          <a:xfrm flipH="1" rot="10800000">
            <a:off x="11134250" y="7251850"/>
            <a:ext cx="1007100" cy="1732500"/>
          </a:xfrm>
          <a:prstGeom prst="straightConnector1">
            <a:avLst/>
          </a:prstGeom>
          <a:noFill/>
          <a:ln cap="flat" cmpd="sng" w="9525">
            <a:solidFill>
              <a:schemeClr val="dk1"/>
            </a:solidFill>
            <a:prstDash val="solid"/>
            <a:round/>
            <a:headEnd len="med" w="med" type="none"/>
            <a:tailEnd len="med" w="med" type="triangle"/>
          </a:ln>
        </p:spPr>
      </p:cxnSp>
      <p:sp>
        <p:nvSpPr>
          <p:cNvPr id="341" name="Google Shape;341;p9"/>
          <p:cNvSpPr txBox="1"/>
          <p:nvPr>
            <p:ph type="title"/>
          </p:nvPr>
        </p:nvSpPr>
        <p:spPr>
          <a:xfrm>
            <a:off x="720000" y="111550"/>
            <a:ext cx="3156900" cy="7080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SzPts val="5000"/>
              <a:buNone/>
            </a:pPr>
            <a:r>
              <a:rPr b="1" lang="fr-FR" sz="3400">
                <a:latin typeface="Century Gothic"/>
                <a:ea typeface="Century Gothic"/>
                <a:cs typeface="Century Gothic"/>
                <a:sym typeface="Century Gothic"/>
              </a:rPr>
              <a:t>CHANTIER</a:t>
            </a:r>
            <a:endParaRPr sz="5200"/>
          </a:p>
        </p:txBody>
      </p:sp>
      <p:sp>
        <p:nvSpPr>
          <p:cNvPr id="342" name="Google Shape;342;p9"/>
          <p:cNvSpPr txBox="1"/>
          <p:nvPr>
            <p:ph type="title"/>
          </p:nvPr>
        </p:nvSpPr>
        <p:spPr>
          <a:xfrm>
            <a:off x="14019075" y="918625"/>
            <a:ext cx="2115900" cy="585000"/>
          </a:xfrm>
          <a:prstGeom prst="rect">
            <a:avLst/>
          </a:prstGeom>
          <a:solidFill>
            <a:schemeClr val="accent3"/>
          </a:solidFill>
          <a:ln cap="flat" cmpd="sng" w="19050">
            <a:solidFill>
              <a:schemeClr val="accent3"/>
            </a:solidFill>
            <a:prstDash val="solid"/>
            <a:round/>
            <a:headEnd len="sm" w="sm" type="none"/>
            <a:tailEnd len="sm" w="sm" type="none"/>
          </a:ln>
        </p:spPr>
        <p:txBody>
          <a:bodyPr anchorCtr="0" anchor="t" bIns="91425" lIns="91425" spcFirstLastPara="1" rIns="91425" wrap="square" tIns="91425">
            <a:spAutoFit/>
          </a:bodyPr>
          <a:lstStyle/>
          <a:p>
            <a:pPr indent="0" lvl="0" marL="0" rtl="0" algn="ctr">
              <a:lnSpc>
                <a:spcPct val="100000"/>
              </a:lnSpc>
              <a:spcBef>
                <a:spcPts val="0"/>
              </a:spcBef>
              <a:spcAft>
                <a:spcPts val="0"/>
              </a:spcAft>
              <a:buSzPts val="5000"/>
              <a:buNone/>
            </a:pPr>
            <a:r>
              <a:rPr b="1" lang="fr-FR" sz="2600">
                <a:latin typeface="Century Gothic"/>
                <a:ea typeface="Century Gothic"/>
                <a:cs typeface="Century Gothic"/>
                <a:sym typeface="Century Gothic"/>
              </a:rPr>
              <a:t>Innovation</a:t>
            </a:r>
            <a:endParaRPr b="1" sz="2600">
              <a:latin typeface="Century Gothic"/>
              <a:ea typeface="Century Gothic"/>
              <a:cs typeface="Century Gothic"/>
              <a:sym typeface="Century Gothic"/>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id="347" name="Google Shape;347;p10"/>
          <p:cNvSpPr txBox="1"/>
          <p:nvPr>
            <p:ph type="title"/>
          </p:nvPr>
        </p:nvSpPr>
        <p:spPr>
          <a:xfrm>
            <a:off x="720000" y="658638"/>
            <a:ext cx="17384100" cy="6312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SzPts val="5000"/>
              <a:buNone/>
            </a:pPr>
            <a:r>
              <a:rPr b="1" i="1" lang="fr-FR" sz="2900">
                <a:latin typeface="Century Gothic"/>
                <a:ea typeface="Century Gothic"/>
                <a:cs typeface="Century Gothic"/>
                <a:sym typeface="Century Gothic"/>
              </a:rPr>
              <a:t>Adaptation à l’aléa climatique</a:t>
            </a:r>
            <a:endParaRPr b="1" i="1" sz="2900">
              <a:latin typeface="Century Gothic"/>
              <a:ea typeface="Century Gothic"/>
              <a:cs typeface="Century Gothic"/>
              <a:sym typeface="Century Gothic"/>
            </a:endParaRPr>
          </a:p>
        </p:txBody>
      </p:sp>
      <p:sp>
        <p:nvSpPr>
          <p:cNvPr id="348" name="Google Shape;348;p10"/>
          <p:cNvSpPr txBox="1"/>
          <p:nvPr/>
        </p:nvSpPr>
        <p:spPr>
          <a:xfrm>
            <a:off x="1261200" y="1198249"/>
            <a:ext cx="7621500" cy="3354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2200" u="none" cap="none" strike="noStrike">
              <a:solidFill>
                <a:srgbClr val="000000"/>
              </a:solidFill>
              <a:latin typeface="Century Gothic"/>
              <a:ea typeface="Century Gothic"/>
              <a:cs typeface="Century Gothic"/>
              <a:sym typeface="Century Gothic"/>
            </a:endParaRPr>
          </a:p>
          <a:p>
            <a:pPr indent="-368300" lvl="0" marL="457200" rtl="0" algn="l">
              <a:lnSpc>
                <a:spcPct val="115000"/>
              </a:lnSpc>
              <a:spcBef>
                <a:spcPts val="0"/>
              </a:spcBef>
              <a:spcAft>
                <a:spcPts val="0"/>
              </a:spcAft>
              <a:buSzPts val="2200"/>
              <a:buChar char="•"/>
            </a:pPr>
            <a:r>
              <a:rPr lang="fr-FR" sz="2000">
                <a:solidFill>
                  <a:schemeClr val="dk1"/>
                </a:solidFill>
                <a:latin typeface="Century Gothic"/>
                <a:ea typeface="Century Gothic"/>
                <a:cs typeface="Century Gothic"/>
                <a:sym typeface="Century Gothic"/>
              </a:rPr>
              <a:t>Intempéries importantes hiver 2023-24 et 2024-25 (79 jours d’intempéries à fin février 2025)</a:t>
            </a:r>
            <a:endParaRPr sz="2000">
              <a:solidFill>
                <a:schemeClr val="dk1"/>
              </a:solidFill>
              <a:latin typeface="Century Gothic"/>
              <a:ea typeface="Century Gothic"/>
              <a:cs typeface="Century Gothic"/>
              <a:sym typeface="Century Gothic"/>
            </a:endParaRPr>
          </a:p>
          <a:p>
            <a:pPr indent="-368300" lvl="0" marL="457200" rtl="0" algn="l">
              <a:lnSpc>
                <a:spcPct val="115000"/>
              </a:lnSpc>
              <a:spcBef>
                <a:spcPts val="0"/>
              </a:spcBef>
              <a:spcAft>
                <a:spcPts val="0"/>
              </a:spcAft>
              <a:buSzPts val="2200"/>
              <a:buChar char="•"/>
            </a:pPr>
            <a:r>
              <a:rPr lang="fr-FR" sz="2000">
                <a:solidFill>
                  <a:schemeClr val="dk1"/>
                </a:solidFill>
                <a:latin typeface="Century Gothic"/>
                <a:ea typeface="Century Gothic"/>
                <a:cs typeface="Century Gothic"/>
                <a:sym typeface="Century Gothic"/>
              </a:rPr>
              <a:t>Adaptation du planning / phasage revu en permanence</a:t>
            </a:r>
            <a:endParaRPr sz="2000">
              <a:solidFill>
                <a:schemeClr val="dk1"/>
              </a:solidFill>
              <a:latin typeface="Century Gothic"/>
              <a:ea typeface="Century Gothic"/>
              <a:cs typeface="Century Gothic"/>
              <a:sym typeface="Century Gothic"/>
            </a:endParaRPr>
          </a:p>
          <a:p>
            <a:pPr indent="-368300" lvl="0" marL="457200" rtl="0" algn="l">
              <a:lnSpc>
                <a:spcPct val="115000"/>
              </a:lnSpc>
              <a:spcBef>
                <a:spcPts val="0"/>
              </a:spcBef>
              <a:spcAft>
                <a:spcPts val="0"/>
              </a:spcAft>
              <a:buSzPts val="2200"/>
              <a:buChar char="•"/>
            </a:pPr>
            <a:r>
              <a:rPr lang="fr-FR" sz="2000">
                <a:solidFill>
                  <a:schemeClr val="dk1"/>
                </a:solidFill>
                <a:latin typeface="Century Gothic"/>
                <a:ea typeface="Century Gothic"/>
                <a:cs typeface="Century Gothic"/>
                <a:sym typeface="Century Gothic"/>
              </a:rPr>
              <a:t>Mise en place d’étanchéité provisoires pour permettre d’optimiser les débuts d’intervention des corps d’états intérieurs</a:t>
            </a:r>
            <a:endParaRPr sz="2200">
              <a:latin typeface="Century Gothic"/>
              <a:ea typeface="Century Gothic"/>
              <a:cs typeface="Century Gothic"/>
              <a:sym typeface="Century Gothic"/>
            </a:endParaRPr>
          </a:p>
          <a:p>
            <a:pPr indent="0" lvl="0" marL="13970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entury Gothic"/>
              <a:ea typeface="Century Gothic"/>
              <a:cs typeface="Century Gothic"/>
              <a:sym typeface="Century Gothic"/>
            </a:endParaRPr>
          </a:p>
        </p:txBody>
      </p:sp>
      <p:pic>
        <p:nvPicPr>
          <p:cNvPr id="349" name="Google Shape;349;p10"/>
          <p:cNvPicPr preferRelativeResize="0"/>
          <p:nvPr/>
        </p:nvPicPr>
        <p:blipFill rotWithShape="1">
          <a:blip r:embed="rId3">
            <a:alphaModFix/>
          </a:blip>
          <a:srcRect b="0" l="0" r="0" t="0"/>
          <a:stretch/>
        </p:blipFill>
        <p:spPr>
          <a:xfrm>
            <a:off x="1670450" y="4163551"/>
            <a:ext cx="4734918" cy="4530901"/>
          </a:xfrm>
          <a:prstGeom prst="rect">
            <a:avLst/>
          </a:prstGeom>
          <a:noFill/>
          <a:ln>
            <a:noFill/>
          </a:ln>
        </p:spPr>
      </p:pic>
      <p:pic>
        <p:nvPicPr>
          <p:cNvPr id="350" name="Google Shape;350;p10"/>
          <p:cNvPicPr preferRelativeResize="0"/>
          <p:nvPr/>
        </p:nvPicPr>
        <p:blipFill rotWithShape="1">
          <a:blip r:embed="rId4">
            <a:alphaModFix/>
          </a:blip>
          <a:srcRect b="0" l="0" r="0" t="0"/>
          <a:stretch/>
        </p:blipFill>
        <p:spPr>
          <a:xfrm>
            <a:off x="2034450" y="8545225"/>
            <a:ext cx="4370925" cy="1004892"/>
          </a:xfrm>
          <a:prstGeom prst="rect">
            <a:avLst/>
          </a:prstGeom>
          <a:noFill/>
          <a:ln>
            <a:noFill/>
          </a:ln>
        </p:spPr>
      </p:pic>
      <p:sp>
        <p:nvSpPr>
          <p:cNvPr id="351" name="Google Shape;351;p10"/>
          <p:cNvSpPr txBox="1"/>
          <p:nvPr/>
        </p:nvSpPr>
        <p:spPr>
          <a:xfrm>
            <a:off x="1975966" y="9768446"/>
            <a:ext cx="3929533"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1" lang="fr-FR" sz="1600" u="none" cap="none" strike="noStrike">
                <a:solidFill>
                  <a:srgbClr val="000000"/>
                </a:solidFill>
                <a:latin typeface="Century Gothic"/>
                <a:ea typeface="Century Gothic"/>
                <a:cs typeface="Century Gothic"/>
                <a:sym typeface="Century Gothic"/>
              </a:rPr>
              <a:t>Tableau suivi des intempéries</a:t>
            </a:r>
            <a:endParaRPr/>
          </a:p>
        </p:txBody>
      </p:sp>
      <p:grpSp>
        <p:nvGrpSpPr>
          <p:cNvPr id="352" name="Google Shape;352;p10"/>
          <p:cNvGrpSpPr/>
          <p:nvPr/>
        </p:nvGrpSpPr>
        <p:grpSpPr>
          <a:xfrm>
            <a:off x="16736261" y="717651"/>
            <a:ext cx="929835" cy="7751584"/>
            <a:chOff x="16980849" y="2537875"/>
            <a:chExt cx="512466" cy="4272181"/>
          </a:xfrm>
        </p:grpSpPr>
        <p:sp>
          <p:nvSpPr>
            <p:cNvPr id="353" name="Google Shape;353;p10"/>
            <p:cNvSpPr/>
            <p:nvPr/>
          </p:nvSpPr>
          <p:spPr>
            <a:xfrm>
              <a:off x="16980849" y="2537875"/>
              <a:ext cx="512466" cy="512466"/>
            </a:xfrm>
            <a:prstGeom prst="ellipse">
              <a:avLst/>
            </a:prstGeom>
            <a:solidFill>
              <a:srgbClr val="9933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G</a:t>
              </a:r>
              <a:endParaRPr/>
            </a:p>
          </p:txBody>
        </p:sp>
        <p:sp>
          <p:nvSpPr>
            <p:cNvPr id="354" name="Google Shape;354;p10"/>
            <p:cNvSpPr/>
            <p:nvPr/>
          </p:nvSpPr>
          <p:spPr>
            <a:xfrm>
              <a:off x="16980849" y="3150825"/>
              <a:ext cx="512466" cy="512466"/>
            </a:xfrm>
            <a:prstGeom prst="ellipse">
              <a:avLst/>
            </a:prstGeom>
            <a:solidFill>
              <a:srgbClr val="A2C63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T</a:t>
              </a:r>
              <a:endParaRPr/>
            </a:p>
          </p:txBody>
        </p:sp>
        <p:sp>
          <p:nvSpPr>
            <p:cNvPr id="355" name="Google Shape;355;p10"/>
            <p:cNvSpPr/>
            <p:nvPr/>
          </p:nvSpPr>
          <p:spPr>
            <a:xfrm>
              <a:off x="16980849" y="3788012"/>
              <a:ext cx="512466" cy="512466"/>
            </a:xfrm>
            <a:prstGeom prst="ellipse">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S</a:t>
              </a:r>
              <a:endParaRPr/>
            </a:p>
          </p:txBody>
        </p:sp>
        <p:sp>
          <p:nvSpPr>
            <p:cNvPr id="356" name="Google Shape;356;p10"/>
            <p:cNvSpPr/>
            <p:nvPr/>
          </p:nvSpPr>
          <p:spPr>
            <a:xfrm>
              <a:off x="16980849" y="4425199"/>
              <a:ext cx="512466" cy="512466"/>
            </a:xfrm>
            <a:prstGeom prst="ellipse">
              <a:avLst/>
            </a:prstGeom>
            <a:solidFill>
              <a:srgbClr val="83812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N</a:t>
              </a:r>
              <a:endParaRPr/>
            </a:p>
          </p:txBody>
        </p:sp>
        <p:sp>
          <p:nvSpPr>
            <p:cNvPr id="357" name="Google Shape;357;p10"/>
            <p:cNvSpPr/>
            <p:nvPr/>
          </p:nvSpPr>
          <p:spPr>
            <a:xfrm>
              <a:off x="16980849" y="5042596"/>
              <a:ext cx="512466" cy="512466"/>
            </a:xfrm>
            <a:prstGeom prst="ellipse">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E</a:t>
              </a:r>
              <a:endParaRPr/>
            </a:p>
          </p:txBody>
        </p:sp>
        <p:sp>
          <p:nvSpPr>
            <p:cNvPr id="358" name="Google Shape;358;p10"/>
            <p:cNvSpPr/>
            <p:nvPr/>
          </p:nvSpPr>
          <p:spPr>
            <a:xfrm>
              <a:off x="16980849" y="5657651"/>
              <a:ext cx="512466" cy="512466"/>
            </a:xfrm>
            <a:prstGeom prst="ellipse">
              <a:avLst/>
            </a:prstGeom>
            <a:solidFill>
              <a:srgbClr val="E26B0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M</a:t>
              </a:r>
              <a:endParaRPr/>
            </a:p>
          </p:txBody>
        </p:sp>
        <p:sp>
          <p:nvSpPr>
            <p:cNvPr id="359" name="Google Shape;359;p10"/>
            <p:cNvSpPr/>
            <p:nvPr/>
          </p:nvSpPr>
          <p:spPr>
            <a:xfrm>
              <a:off x="16980849" y="6297590"/>
              <a:ext cx="512466" cy="512466"/>
            </a:xfrm>
            <a:prstGeom prst="ellipse">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C</a:t>
              </a:r>
              <a:endParaRPr/>
            </a:p>
          </p:txBody>
        </p:sp>
      </p:grpSp>
      <p:grpSp>
        <p:nvGrpSpPr>
          <p:cNvPr id="360" name="Google Shape;360;p10"/>
          <p:cNvGrpSpPr/>
          <p:nvPr/>
        </p:nvGrpSpPr>
        <p:grpSpPr>
          <a:xfrm>
            <a:off x="18966315" y="717651"/>
            <a:ext cx="929835" cy="7751584"/>
            <a:chOff x="18291615" y="2537875"/>
            <a:chExt cx="512466" cy="4272181"/>
          </a:xfrm>
        </p:grpSpPr>
        <p:sp>
          <p:nvSpPr>
            <p:cNvPr id="361" name="Google Shape;361;p10"/>
            <p:cNvSpPr/>
            <p:nvPr/>
          </p:nvSpPr>
          <p:spPr>
            <a:xfrm>
              <a:off x="18291615" y="2537875"/>
              <a:ext cx="512466" cy="512466"/>
            </a:xfrm>
            <a:prstGeom prst="ellipse">
              <a:avLst/>
            </a:prstGeom>
            <a:solidFill>
              <a:srgbClr val="9933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G</a:t>
              </a:r>
              <a:endParaRPr/>
            </a:p>
          </p:txBody>
        </p:sp>
        <p:sp>
          <p:nvSpPr>
            <p:cNvPr id="362" name="Google Shape;362;p10"/>
            <p:cNvSpPr/>
            <p:nvPr/>
          </p:nvSpPr>
          <p:spPr>
            <a:xfrm>
              <a:off x="18291615" y="3150825"/>
              <a:ext cx="512466" cy="512466"/>
            </a:xfrm>
            <a:prstGeom prst="ellipse">
              <a:avLst/>
            </a:prstGeom>
            <a:solidFill>
              <a:srgbClr val="A2C63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T</a:t>
              </a:r>
              <a:endParaRPr/>
            </a:p>
          </p:txBody>
        </p:sp>
        <p:sp>
          <p:nvSpPr>
            <p:cNvPr id="363" name="Google Shape;363;p10"/>
            <p:cNvSpPr/>
            <p:nvPr/>
          </p:nvSpPr>
          <p:spPr>
            <a:xfrm>
              <a:off x="18291615" y="3788012"/>
              <a:ext cx="512466" cy="512466"/>
            </a:xfrm>
            <a:prstGeom prst="ellipse">
              <a:avLst/>
            </a:prstGeom>
            <a:solidFill>
              <a:srgbClr val="2E85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S</a:t>
              </a:r>
              <a:endParaRPr/>
            </a:p>
          </p:txBody>
        </p:sp>
        <p:sp>
          <p:nvSpPr>
            <p:cNvPr id="364" name="Google Shape;364;p10"/>
            <p:cNvSpPr/>
            <p:nvPr/>
          </p:nvSpPr>
          <p:spPr>
            <a:xfrm>
              <a:off x="18291615" y="4425199"/>
              <a:ext cx="512466" cy="512466"/>
            </a:xfrm>
            <a:prstGeom prst="ellipse">
              <a:avLst/>
            </a:prstGeom>
            <a:solidFill>
              <a:srgbClr val="83812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N</a:t>
              </a:r>
              <a:endParaRPr/>
            </a:p>
          </p:txBody>
        </p:sp>
        <p:sp>
          <p:nvSpPr>
            <p:cNvPr id="365" name="Google Shape;365;p10"/>
            <p:cNvSpPr/>
            <p:nvPr/>
          </p:nvSpPr>
          <p:spPr>
            <a:xfrm>
              <a:off x="18291615" y="5042596"/>
              <a:ext cx="512466" cy="512466"/>
            </a:xfrm>
            <a:prstGeom prst="ellipse">
              <a:avLst/>
            </a:prstGeom>
            <a:solidFill>
              <a:srgbClr val="3366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E</a:t>
              </a:r>
              <a:endParaRPr/>
            </a:p>
          </p:txBody>
        </p:sp>
        <p:sp>
          <p:nvSpPr>
            <p:cNvPr id="366" name="Google Shape;366;p10"/>
            <p:cNvSpPr/>
            <p:nvPr/>
          </p:nvSpPr>
          <p:spPr>
            <a:xfrm>
              <a:off x="18291615" y="5657651"/>
              <a:ext cx="512466" cy="512466"/>
            </a:xfrm>
            <a:prstGeom prst="ellipse">
              <a:avLst/>
            </a:prstGeom>
            <a:solidFill>
              <a:srgbClr val="E26B0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M</a:t>
              </a:r>
              <a:endParaRPr/>
            </a:p>
          </p:txBody>
        </p:sp>
        <p:sp>
          <p:nvSpPr>
            <p:cNvPr id="367" name="Google Shape;367;p10"/>
            <p:cNvSpPr/>
            <p:nvPr/>
          </p:nvSpPr>
          <p:spPr>
            <a:xfrm>
              <a:off x="18291615" y="6297590"/>
              <a:ext cx="512466" cy="512466"/>
            </a:xfrm>
            <a:prstGeom prst="ellipse">
              <a:avLst/>
            </a:prstGeom>
            <a:solidFill>
              <a:srgbClr val="FF99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C</a:t>
              </a:r>
              <a:endParaRPr/>
            </a:p>
          </p:txBody>
        </p:sp>
      </p:grpSp>
      <p:pic>
        <p:nvPicPr>
          <p:cNvPr id="368" name="Google Shape;368;p10"/>
          <p:cNvPicPr preferRelativeResize="0"/>
          <p:nvPr/>
        </p:nvPicPr>
        <p:blipFill>
          <a:blip r:embed="rId5">
            <a:alphaModFix/>
          </a:blip>
          <a:stretch>
            <a:fillRect/>
          </a:stretch>
        </p:blipFill>
        <p:spPr>
          <a:xfrm>
            <a:off x="7876524" y="686699"/>
            <a:ext cx="8288599" cy="8913599"/>
          </a:xfrm>
          <a:prstGeom prst="rect">
            <a:avLst/>
          </a:prstGeom>
          <a:noFill/>
          <a:ln>
            <a:noFill/>
          </a:ln>
        </p:spPr>
      </p:pic>
      <p:sp>
        <p:nvSpPr>
          <p:cNvPr id="369" name="Google Shape;369;p10"/>
          <p:cNvSpPr txBox="1"/>
          <p:nvPr>
            <p:ph type="title"/>
          </p:nvPr>
        </p:nvSpPr>
        <p:spPr>
          <a:xfrm>
            <a:off x="720000" y="111550"/>
            <a:ext cx="3156900" cy="7080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SzPts val="5000"/>
              <a:buNone/>
            </a:pPr>
            <a:r>
              <a:rPr b="1" lang="fr-FR" sz="3400">
                <a:latin typeface="Century Gothic"/>
                <a:ea typeface="Century Gothic"/>
                <a:cs typeface="Century Gothic"/>
                <a:sym typeface="Century Gothic"/>
              </a:rPr>
              <a:t>CHANTIER</a:t>
            </a:r>
            <a:endParaRPr sz="52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sp>
        <p:nvSpPr>
          <p:cNvPr id="374" name="Google Shape;374;p12"/>
          <p:cNvSpPr txBox="1"/>
          <p:nvPr>
            <p:ph type="title"/>
          </p:nvPr>
        </p:nvSpPr>
        <p:spPr>
          <a:xfrm>
            <a:off x="903900" y="695863"/>
            <a:ext cx="17384100" cy="6156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SzPts val="5000"/>
              <a:buNone/>
            </a:pPr>
            <a:r>
              <a:rPr b="1" i="1" lang="fr-FR" sz="2800">
                <a:latin typeface="Century Gothic"/>
                <a:ea typeface="Century Gothic"/>
                <a:cs typeface="Century Gothic"/>
                <a:sym typeface="Century Gothic"/>
              </a:rPr>
              <a:t>Béton concassé réemployé en VRD – 50m3</a:t>
            </a:r>
            <a:endParaRPr i="1" sz="2800"/>
          </a:p>
        </p:txBody>
      </p:sp>
      <p:pic>
        <p:nvPicPr>
          <p:cNvPr id="375" name="Google Shape;375;p12"/>
          <p:cNvPicPr preferRelativeResize="0"/>
          <p:nvPr/>
        </p:nvPicPr>
        <p:blipFill rotWithShape="1">
          <a:blip r:embed="rId3">
            <a:alphaModFix/>
          </a:blip>
          <a:srcRect b="34599" l="36942" r="0" t="7279"/>
          <a:stretch/>
        </p:blipFill>
        <p:spPr>
          <a:xfrm>
            <a:off x="1358336" y="4877493"/>
            <a:ext cx="5189670" cy="4480994"/>
          </a:xfrm>
          <a:prstGeom prst="rect">
            <a:avLst/>
          </a:prstGeom>
          <a:noFill/>
          <a:ln>
            <a:noFill/>
          </a:ln>
        </p:spPr>
      </p:pic>
      <p:pic>
        <p:nvPicPr>
          <p:cNvPr id="376" name="Google Shape;376;p12"/>
          <p:cNvPicPr preferRelativeResize="0"/>
          <p:nvPr/>
        </p:nvPicPr>
        <p:blipFill rotWithShape="1">
          <a:blip r:embed="rId4">
            <a:alphaModFix/>
          </a:blip>
          <a:srcRect b="0" l="0" r="0" t="0"/>
          <a:stretch/>
        </p:blipFill>
        <p:spPr>
          <a:xfrm>
            <a:off x="30686013" y="2476500"/>
            <a:ext cx="4251687" cy="5798462"/>
          </a:xfrm>
          <a:prstGeom prst="rect">
            <a:avLst/>
          </a:prstGeom>
          <a:noFill/>
          <a:ln>
            <a:noFill/>
          </a:ln>
        </p:spPr>
      </p:pic>
      <p:pic>
        <p:nvPicPr>
          <p:cNvPr id="377" name="Google Shape;377;p12"/>
          <p:cNvPicPr preferRelativeResize="0"/>
          <p:nvPr/>
        </p:nvPicPr>
        <p:blipFill rotWithShape="1">
          <a:blip r:embed="rId5">
            <a:alphaModFix/>
          </a:blip>
          <a:srcRect b="0" l="0" r="0" t="0"/>
          <a:stretch/>
        </p:blipFill>
        <p:spPr>
          <a:xfrm>
            <a:off x="20534374" y="3135225"/>
            <a:ext cx="3360748" cy="4480994"/>
          </a:xfrm>
          <a:prstGeom prst="rect">
            <a:avLst/>
          </a:prstGeom>
          <a:noFill/>
          <a:ln>
            <a:noFill/>
          </a:ln>
        </p:spPr>
      </p:pic>
      <p:sp>
        <p:nvSpPr>
          <p:cNvPr id="378" name="Google Shape;378;p12"/>
          <p:cNvSpPr txBox="1"/>
          <p:nvPr/>
        </p:nvSpPr>
        <p:spPr>
          <a:xfrm>
            <a:off x="6614157" y="1399142"/>
            <a:ext cx="5398500" cy="83100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1600"/>
              <a:buFont typeface="Noto Sans Symbols"/>
              <a:buChar char="⮚"/>
            </a:pPr>
            <a:r>
              <a:rPr b="0" i="1" lang="fr-FR" sz="1600" u="none" cap="none" strike="noStrike">
                <a:solidFill>
                  <a:srgbClr val="000000"/>
                </a:solidFill>
                <a:latin typeface="Century Gothic"/>
                <a:ea typeface="Century Gothic"/>
                <a:cs typeface="Century Gothic"/>
                <a:sym typeface="Century Gothic"/>
              </a:rPr>
              <a:t>Béton concassé stocké sur une parcelle à 500m du site</a:t>
            </a:r>
            <a:endParaRPr/>
          </a:p>
          <a:p>
            <a:pPr indent="-285750" lvl="0" marL="285750" marR="0" rtl="0" algn="l">
              <a:lnSpc>
                <a:spcPct val="100000"/>
              </a:lnSpc>
              <a:spcBef>
                <a:spcPts val="0"/>
              </a:spcBef>
              <a:spcAft>
                <a:spcPts val="0"/>
              </a:spcAft>
              <a:buClr>
                <a:srgbClr val="000000"/>
              </a:buClr>
              <a:buSzPts val="1600"/>
              <a:buFont typeface="Noto Sans Symbols"/>
              <a:buChar char="⮚"/>
            </a:pPr>
            <a:r>
              <a:rPr b="0" i="1" lang="fr-FR" sz="1600" u="none" cap="none" strike="noStrike">
                <a:solidFill>
                  <a:srgbClr val="000000"/>
                </a:solidFill>
                <a:latin typeface="Century Gothic"/>
                <a:ea typeface="Century Gothic"/>
                <a:cs typeface="Century Gothic"/>
                <a:sym typeface="Century Gothic"/>
              </a:rPr>
              <a:t>Après 2 ans de stockage: réintroduction sur le site</a:t>
            </a:r>
            <a:endParaRPr/>
          </a:p>
        </p:txBody>
      </p:sp>
      <p:pic>
        <p:nvPicPr>
          <p:cNvPr id="379" name="Google Shape;379;p12"/>
          <p:cNvPicPr preferRelativeResize="0"/>
          <p:nvPr/>
        </p:nvPicPr>
        <p:blipFill rotWithShape="1">
          <a:blip r:embed="rId6">
            <a:alphaModFix/>
          </a:blip>
          <a:srcRect b="0" l="0" r="0" t="0"/>
          <a:stretch/>
        </p:blipFill>
        <p:spPr>
          <a:xfrm>
            <a:off x="20380422" y="3009901"/>
            <a:ext cx="3360748" cy="4480995"/>
          </a:xfrm>
          <a:prstGeom prst="rect">
            <a:avLst/>
          </a:prstGeom>
          <a:noFill/>
          <a:ln>
            <a:noFill/>
          </a:ln>
        </p:spPr>
      </p:pic>
      <p:pic>
        <p:nvPicPr>
          <p:cNvPr id="380" name="Google Shape;380;p12"/>
          <p:cNvPicPr preferRelativeResize="0"/>
          <p:nvPr/>
        </p:nvPicPr>
        <p:blipFill rotWithShape="1">
          <a:blip r:embed="rId7">
            <a:alphaModFix/>
          </a:blip>
          <a:srcRect b="24294" l="11826" r="11400" t="12871"/>
          <a:stretch/>
        </p:blipFill>
        <p:spPr>
          <a:xfrm>
            <a:off x="1149618" y="1399909"/>
            <a:ext cx="5398387" cy="3313738"/>
          </a:xfrm>
          <a:prstGeom prst="rect">
            <a:avLst/>
          </a:prstGeom>
          <a:noFill/>
          <a:ln>
            <a:noFill/>
          </a:ln>
        </p:spPr>
      </p:pic>
      <p:sp>
        <p:nvSpPr>
          <p:cNvPr id="381" name="Google Shape;381;p12"/>
          <p:cNvSpPr/>
          <p:nvPr/>
        </p:nvSpPr>
        <p:spPr>
          <a:xfrm>
            <a:off x="3771900" y="5435600"/>
            <a:ext cx="1079500" cy="1035050"/>
          </a:xfrm>
          <a:custGeom>
            <a:rect b="b" l="l" r="r" t="t"/>
            <a:pathLst>
              <a:path extrusionOk="0" h="1035050" w="1079500">
                <a:moveTo>
                  <a:pt x="57150" y="914400"/>
                </a:moveTo>
                <a:lnTo>
                  <a:pt x="647700" y="1035050"/>
                </a:lnTo>
                <a:lnTo>
                  <a:pt x="787400" y="1016000"/>
                </a:lnTo>
                <a:lnTo>
                  <a:pt x="971550" y="844550"/>
                </a:lnTo>
                <a:lnTo>
                  <a:pt x="1009650" y="609600"/>
                </a:lnTo>
                <a:lnTo>
                  <a:pt x="1079500" y="463550"/>
                </a:lnTo>
                <a:lnTo>
                  <a:pt x="1079500" y="247650"/>
                </a:lnTo>
                <a:lnTo>
                  <a:pt x="996950" y="57150"/>
                </a:lnTo>
                <a:lnTo>
                  <a:pt x="908050" y="6350"/>
                </a:lnTo>
                <a:lnTo>
                  <a:pt x="806450" y="0"/>
                </a:lnTo>
                <a:lnTo>
                  <a:pt x="628650" y="38100"/>
                </a:lnTo>
                <a:lnTo>
                  <a:pt x="488950" y="247650"/>
                </a:lnTo>
                <a:lnTo>
                  <a:pt x="311150" y="457200"/>
                </a:lnTo>
                <a:lnTo>
                  <a:pt x="139700" y="539750"/>
                </a:lnTo>
                <a:lnTo>
                  <a:pt x="63500" y="565150"/>
                </a:lnTo>
                <a:lnTo>
                  <a:pt x="6350" y="673100"/>
                </a:lnTo>
                <a:lnTo>
                  <a:pt x="0" y="755650"/>
                </a:lnTo>
                <a:lnTo>
                  <a:pt x="57150" y="914400"/>
                </a:lnTo>
                <a:close/>
              </a:path>
            </a:pathLst>
          </a:custGeom>
          <a:solidFill>
            <a:srgbClr val="FCFAA8">
              <a:alpha val="60784"/>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382" name="Google Shape;382;p12"/>
          <p:cNvPicPr preferRelativeResize="0"/>
          <p:nvPr/>
        </p:nvPicPr>
        <p:blipFill rotWithShape="1">
          <a:blip r:embed="rId8">
            <a:alphaModFix/>
          </a:blip>
          <a:srcRect b="0" l="0" r="0" t="37178"/>
          <a:stretch/>
        </p:blipFill>
        <p:spPr>
          <a:xfrm>
            <a:off x="12169771" y="320918"/>
            <a:ext cx="4400673" cy="2123675"/>
          </a:xfrm>
          <a:prstGeom prst="rect">
            <a:avLst/>
          </a:prstGeom>
          <a:noFill/>
          <a:ln>
            <a:noFill/>
          </a:ln>
        </p:spPr>
      </p:pic>
      <p:sp>
        <p:nvSpPr>
          <p:cNvPr id="383" name="Google Shape;383;p12"/>
          <p:cNvSpPr txBox="1"/>
          <p:nvPr/>
        </p:nvSpPr>
        <p:spPr>
          <a:xfrm>
            <a:off x="7350222" y="8105685"/>
            <a:ext cx="5963586" cy="338554"/>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1600"/>
              <a:buFont typeface="Noto Sans Symbols"/>
              <a:buChar char="⮚"/>
            </a:pPr>
            <a:r>
              <a:rPr i="1" lang="fr-FR" sz="1600">
                <a:latin typeface="Century Gothic"/>
                <a:ea typeface="Century Gothic"/>
                <a:cs typeface="Century Gothic"/>
                <a:sym typeface="Century Gothic"/>
              </a:rPr>
              <a:t>Gestion des terres de site</a:t>
            </a:r>
            <a:endParaRPr/>
          </a:p>
        </p:txBody>
      </p:sp>
      <p:sp>
        <p:nvSpPr>
          <p:cNvPr id="384" name="Google Shape;384;p12"/>
          <p:cNvSpPr/>
          <p:nvPr/>
        </p:nvSpPr>
        <p:spPr>
          <a:xfrm>
            <a:off x="15541399" y="1070198"/>
            <a:ext cx="504977" cy="653865"/>
          </a:xfrm>
          <a:custGeom>
            <a:rect b="b" l="l" r="r" t="t"/>
            <a:pathLst>
              <a:path extrusionOk="0" h="631728" w="487881">
                <a:moveTo>
                  <a:pt x="0" y="393163"/>
                </a:moveTo>
                <a:lnTo>
                  <a:pt x="86164" y="0"/>
                </a:lnTo>
                <a:lnTo>
                  <a:pt x="479474" y="25791"/>
                </a:lnTo>
                <a:cubicBezTo>
                  <a:pt x="477325" y="225865"/>
                  <a:pt x="489780" y="431654"/>
                  <a:pt x="487631" y="631728"/>
                </a:cubicBezTo>
                <a:cubicBezTo>
                  <a:pt x="332365" y="557303"/>
                  <a:pt x="164400" y="489227"/>
                  <a:pt x="9134" y="414802"/>
                </a:cubicBezTo>
                <a:lnTo>
                  <a:pt x="0" y="393163"/>
                </a:lnTo>
                <a:close/>
              </a:path>
            </a:pathLst>
          </a:custGeom>
          <a:noFill/>
          <a:ln cap="flat" cmpd="sng" w="28575">
            <a:solidFill>
              <a:schemeClr val="lt1"/>
            </a:solidFill>
            <a:prstDash val="dot"/>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85" name="Google Shape;385;p12"/>
          <p:cNvSpPr txBox="1"/>
          <p:nvPr/>
        </p:nvSpPr>
        <p:spPr>
          <a:xfrm>
            <a:off x="7147022" y="8927615"/>
            <a:ext cx="6511828" cy="861744"/>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5000"/>
              <a:buFont typeface="Arial"/>
              <a:buNone/>
            </a:pPr>
            <a:r>
              <a:rPr b="1" i="0" lang="fr-FR" sz="2400" u="none" cap="none" strike="noStrike">
                <a:solidFill>
                  <a:srgbClr val="000000"/>
                </a:solidFill>
                <a:latin typeface="Century Gothic"/>
                <a:ea typeface="Century Gothic"/>
                <a:cs typeface="Century Gothic"/>
                <a:sym typeface="Century Gothic"/>
              </a:rPr>
              <a:t>+ terre de site 100 % réutilisée sur place !</a:t>
            </a:r>
            <a:endParaRPr/>
          </a:p>
          <a:p>
            <a:pPr indent="0" lvl="0" marL="0" marR="0" rtl="0" algn="l">
              <a:lnSpc>
                <a:spcPct val="100000"/>
              </a:lnSpc>
              <a:spcBef>
                <a:spcPts val="0"/>
              </a:spcBef>
              <a:spcAft>
                <a:spcPts val="0"/>
              </a:spcAft>
              <a:buClr>
                <a:srgbClr val="000000"/>
              </a:buClr>
              <a:buSzPts val="5000"/>
              <a:buFont typeface="Arial"/>
              <a:buNone/>
            </a:pPr>
            <a:r>
              <a:rPr b="0" i="0" lang="fr-FR" sz="2000" u="none" cap="none" strike="noStrike">
                <a:solidFill>
                  <a:srgbClr val="000000"/>
                </a:solidFill>
                <a:latin typeface="Century Gothic"/>
                <a:ea typeface="Century Gothic"/>
                <a:cs typeface="Century Gothic"/>
                <a:sym typeface="Century Gothic"/>
              </a:rPr>
              <a:t>Aucune évacuation de déblais</a:t>
            </a:r>
            <a:endParaRPr/>
          </a:p>
        </p:txBody>
      </p:sp>
      <p:sp>
        <p:nvSpPr>
          <p:cNvPr id="386" name="Google Shape;386;p12"/>
          <p:cNvSpPr txBox="1"/>
          <p:nvPr/>
        </p:nvSpPr>
        <p:spPr>
          <a:xfrm>
            <a:off x="12944746" y="800979"/>
            <a:ext cx="1137584" cy="57338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5000"/>
              <a:buFont typeface="Arial"/>
              <a:buNone/>
            </a:pPr>
            <a:r>
              <a:rPr b="1" i="0" lang="fr-FR" sz="1200" u="none" cap="none" strike="noStrike">
                <a:solidFill>
                  <a:schemeClr val="lt1"/>
                </a:solidFill>
                <a:latin typeface="Century Gothic"/>
                <a:ea typeface="Century Gothic"/>
                <a:cs typeface="Century Gothic"/>
                <a:sym typeface="Century Gothic"/>
              </a:rPr>
              <a:t>ZONE STOCKAGE</a:t>
            </a:r>
            <a:endParaRPr/>
          </a:p>
        </p:txBody>
      </p:sp>
      <p:sp>
        <p:nvSpPr>
          <p:cNvPr id="387" name="Google Shape;387;p12"/>
          <p:cNvSpPr txBox="1"/>
          <p:nvPr/>
        </p:nvSpPr>
        <p:spPr>
          <a:xfrm>
            <a:off x="14960437" y="551890"/>
            <a:ext cx="1137584" cy="57338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5000"/>
              <a:buFont typeface="Arial"/>
              <a:buNone/>
            </a:pPr>
            <a:r>
              <a:rPr b="1" i="0" lang="fr-FR" sz="1200" u="none" cap="none" strike="noStrike">
                <a:solidFill>
                  <a:schemeClr val="lt1"/>
                </a:solidFill>
                <a:latin typeface="Century Gothic"/>
                <a:ea typeface="Century Gothic"/>
                <a:cs typeface="Century Gothic"/>
                <a:sym typeface="Century Gothic"/>
              </a:rPr>
              <a:t>SITE CHANTIER</a:t>
            </a:r>
            <a:endParaRPr/>
          </a:p>
        </p:txBody>
      </p:sp>
      <p:grpSp>
        <p:nvGrpSpPr>
          <p:cNvPr id="388" name="Google Shape;388;p12"/>
          <p:cNvGrpSpPr/>
          <p:nvPr/>
        </p:nvGrpSpPr>
        <p:grpSpPr>
          <a:xfrm>
            <a:off x="16999158" y="717651"/>
            <a:ext cx="929835" cy="7751584"/>
            <a:chOff x="16980849" y="2537875"/>
            <a:chExt cx="512466" cy="4272181"/>
          </a:xfrm>
        </p:grpSpPr>
        <p:sp>
          <p:nvSpPr>
            <p:cNvPr id="389" name="Google Shape;389;p12"/>
            <p:cNvSpPr/>
            <p:nvPr/>
          </p:nvSpPr>
          <p:spPr>
            <a:xfrm>
              <a:off x="16980849" y="2537875"/>
              <a:ext cx="512466" cy="512466"/>
            </a:xfrm>
            <a:prstGeom prst="ellipse">
              <a:avLst/>
            </a:prstGeom>
            <a:solidFill>
              <a:srgbClr val="9933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G</a:t>
              </a:r>
              <a:endParaRPr/>
            </a:p>
          </p:txBody>
        </p:sp>
        <p:sp>
          <p:nvSpPr>
            <p:cNvPr id="390" name="Google Shape;390;p12"/>
            <p:cNvSpPr/>
            <p:nvPr/>
          </p:nvSpPr>
          <p:spPr>
            <a:xfrm>
              <a:off x="16980849" y="3150825"/>
              <a:ext cx="512466" cy="512466"/>
            </a:xfrm>
            <a:prstGeom prst="ellipse">
              <a:avLst/>
            </a:prstGeom>
            <a:solidFill>
              <a:srgbClr val="A2C63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T</a:t>
              </a:r>
              <a:endParaRPr/>
            </a:p>
          </p:txBody>
        </p:sp>
        <p:sp>
          <p:nvSpPr>
            <p:cNvPr id="391" name="Google Shape;391;p12"/>
            <p:cNvSpPr/>
            <p:nvPr/>
          </p:nvSpPr>
          <p:spPr>
            <a:xfrm>
              <a:off x="16980849" y="3788012"/>
              <a:ext cx="512466" cy="512466"/>
            </a:xfrm>
            <a:prstGeom prst="ellipse">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S</a:t>
              </a:r>
              <a:endParaRPr/>
            </a:p>
          </p:txBody>
        </p:sp>
        <p:sp>
          <p:nvSpPr>
            <p:cNvPr id="392" name="Google Shape;392;p12"/>
            <p:cNvSpPr/>
            <p:nvPr/>
          </p:nvSpPr>
          <p:spPr>
            <a:xfrm>
              <a:off x="16980849" y="4425199"/>
              <a:ext cx="512466" cy="512466"/>
            </a:xfrm>
            <a:prstGeom prst="ellipse">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N</a:t>
              </a:r>
              <a:endParaRPr/>
            </a:p>
          </p:txBody>
        </p:sp>
        <p:sp>
          <p:nvSpPr>
            <p:cNvPr id="393" name="Google Shape;393;p12"/>
            <p:cNvSpPr/>
            <p:nvPr/>
          </p:nvSpPr>
          <p:spPr>
            <a:xfrm>
              <a:off x="16980849" y="5042596"/>
              <a:ext cx="512466" cy="512466"/>
            </a:xfrm>
            <a:prstGeom prst="ellipse">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E</a:t>
              </a:r>
              <a:endParaRPr/>
            </a:p>
          </p:txBody>
        </p:sp>
        <p:sp>
          <p:nvSpPr>
            <p:cNvPr id="394" name="Google Shape;394;p12"/>
            <p:cNvSpPr/>
            <p:nvPr/>
          </p:nvSpPr>
          <p:spPr>
            <a:xfrm>
              <a:off x="16980849" y="5657651"/>
              <a:ext cx="512466" cy="512466"/>
            </a:xfrm>
            <a:prstGeom prst="ellipse">
              <a:avLst/>
            </a:prstGeom>
            <a:solidFill>
              <a:srgbClr val="E26B0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M</a:t>
              </a:r>
              <a:endParaRPr/>
            </a:p>
          </p:txBody>
        </p:sp>
        <p:sp>
          <p:nvSpPr>
            <p:cNvPr id="395" name="Google Shape;395;p12"/>
            <p:cNvSpPr/>
            <p:nvPr/>
          </p:nvSpPr>
          <p:spPr>
            <a:xfrm>
              <a:off x="16980849" y="6297590"/>
              <a:ext cx="512466" cy="512466"/>
            </a:xfrm>
            <a:prstGeom prst="ellipse">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C</a:t>
              </a:r>
              <a:endParaRPr/>
            </a:p>
          </p:txBody>
        </p:sp>
      </p:grpSp>
      <p:grpSp>
        <p:nvGrpSpPr>
          <p:cNvPr id="396" name="Google Shape;396;p12"/>
          <p:cNvGrpSpPr/>
          <p:nvPr/>
        </p:nvGrpSpPr>
        <p:grpSpPr>
          <a:xfrm>
            <a:off x="19229212" y="717651"/>
            <a:ext cx="929835" cy="7751584"/>
            <a:chOff x="18291615" y="2537875"/>
            <a:chExt cx="512466" cy="4272181"/>
          </a:xfrm>
        </p:grpSpPr>
        <p:sp>
          <p:nvSpPr>
            <p:cNvPr id="397" name="Google Shape;397;p12"/>
            <p:cNvSpPr/>
            <p:nvPr/>
          </p:nvSpPr>
          <p:spPr>
            <a:xfrm>
              <a:off x="18291615" y="2537875"/>
              <a:ext cx="512466" cy="512466"/>
            </a:xfrm>
            <a:prstGeom prst="ellipse">
              <a:avLst/>
            </a:prstGeom>
            <a:solidFill>
              <a:srgbClr val="9933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G</a:t>
              </a:r>
              <a:endParaRPr/>
            </a:p>
          </p:txBody>
        </p:sp>
        <p:sp>
          <p:nvSpPr>
            <p:cNvPr id="398" name="Google Shape;398;p12"/>
            <p:cNvSpPr/>
            <p:nvPr/>
          </p:nvSpPr>
          <p:spPr>
            <a:xfrm>
              <a:off x="18291615" y="3150825"/>
              <a:ext cx="512466" cy="512466"/>
            </a:xfrm>
            <a:prstGeom prst="ellipse">
              <a:avLst/>
            </a:prstGeom>
            <a:solidFill>
              <a:srgbClr val="A2C63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T</a:t>
              </a:r>
              <a:endParaRPr/>
            </a:p>
          </p:txBody>
        </p:sp>
        <p:sp>
          <p:nvSpPr>
            <p:cNvPr id="399" name="Google Shape;399;p12"/>
            <p:cNvSpPr/>
            <p:nvPr/>
          </p:nvSpPr>
          <p:spPr>
            <a:xfrm>
              <a:off x="18291615" y="3788012"/>
              <a:ext cx="512466" cy="512466"/>
            </a:xfrm>
            <a:prstGeom prst="ellipse">
              <a:avLst/>
            </a:prstGeom>
            <a:solidFill>
              <a:srgbClr val="2E85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S</a:t>
              </a:r>
              <a:endParaRPr/>
            </a:p>
          </p:txBody>
        </p:sp>
        <p:sp>
          <p:nvSpPr>
            <p:cNvPr id="400" name="Google Shape;400;p12"/>
            <p:cNvSpPr/>
            <p:nvPr/>
          </p:nvSpPr>
          <p:spPr>
            <a:xfrm>
              <a:off x="18291615" y="4425199"/>
              <a:ext cx="512466" cy="512466"/>
            </a:xfrm>
            <a:prstGeom prst="ellipse">
              <a:avLst/>
            </a:prstGeom>
            <a:solidFill>
              <a:srgbClr val="83812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N</a:t>
              </a:r>
              <a:endParaRPr/>
            </a:p>
          </p:txBody>
        </p:sp>
        <p:sp>
          <p:nvSpPr>
            <p:cNvPr id="401" name="Google Shape;401;p12"/>
            <p:cNvSpPr/>
            <p:nvPr/>
          </p:nvSpPr>
          <p:spPr>
            <a:xfrm>
              <a:off x="18291615" y="5042596"/>
              <a:ext cx="512466" cy="512466"/>
            </a:xfrm>
            <a:prstGeom prst="ellipse">
              <a:avLst/>
            </a:prstGeom>
            <a:solidFill>
              <a:srgbClr val="3366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E</a:t>
              </a:r>
              <a:endParaRPr/>
            </a:p>
          </p:txBody>
        </p:sp>
        <p:sp>
          <p:nvSpPr>
            <p:cNvPr id="402" name="Google Shape;402;p12"/>
            <p:cNvSpPr/>
            <p:nvPr/>
          </p:nvSpPr>
          <p:spPr>
            <a:xfrm>
              <a:off x="18291615" y="5657651"/>
              <a:ext cx="512466" cy="512466"/>
            </a:xfrm>
            <a:prstGeom prst="ellipse">
              <a:avLst/>
            </a:prstGeom>
            <a:solidFill>
              <a:srgbClr val="E26B0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M</a:t>
              </a:r>
              <a:endParaRPr/>
            </a:p>
          </p:txBody>
        </p:sp>
        <p:sp>
          <p:nvSpPr>
            <p:cNvPr id="403" name="Google Shape;403;p12"/>
            <p:cNvSpPr/>
            <p:nvPr/>
          </p:nvSpPr>
          <p:spPr>
            <a:xfrm>
              <a:off x="18291615" y="6297590"/>
              <a:ext cx="512466" cy="512466"/>
            </a:xfrm>
            <a:prstGeom prst="ellipse">
              <a:avLst/>
            </a:prstGeom>
            <a:solidFill>
              <a:srgbClr val="FF99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C</a:t>
              </a:r>
              <a:endParaRPr/>
            </a:p>
          </p:txBody>
        </p:sp>
      </p:grpSp>
      <p:sp>
        <p:nvSpPr>
          <p:cNvPr id="404" name="Google Shape;404;p12"/>
          <p:cNvSpPr txBox="1"/>
          <p:nvPr>
            <p:ph type="title"/>
          </p:nvPr>
        </p:nvSpPr>
        <p:spPr>
          <a:xfrm>
            <a:off x="903900" y="180000"/>
            <a:ext cx="17384100" cy="6771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SzPts val="5000"/>
              <a:buNone/>
            </a:pPr>
            <a:r>
              <a:rPr b="1" lang="fr-FR" sz="3200">
                <a:latin typeface="Century Gothic"/>
                <a:ea typeface="Century Gothic"/>
                <a:cs typeface="Century Gothic"/>
                <a:sym typeface="Century Gothic"/>
              </a:rPr>
              <a:t>RÉEMPLOI</a:t>
            </a:r>
            <a:endParaRPr/>
          </a:p>
        </p:txBody>
      </p:sp>
      <p:pic>
        <p:nvPicPr>
          <p:cNvPr id="405" name="Google Shape;405;p12"/>
          <p:cNvPicPr preferRelativeResize="0"/>
          <p:nvPr/>
        </p:nvPicPr>
        <p:blipFill rotWithShape="1">
          <a:blip r:embed="rId9">
            <a:alphaModFix/>
          </a:blip>
          <a:srcRect b="0" l="13588" r="4153" t="0"/>
          <a:stretch/>
        </p:blipFill>
        <p:spPr>
          <a:xfrm>
            <a:off x="7376477" y="3566488"/>
            <a:ext cx="4905650" cy="4472675"/>
          </a:xfrm>
          <a:prstGeom prst="rect">
            <a:avLst/>
          </a:prstGeom>
          <a:noFill/>
          <a:ln>
            <a:noFill/>
          </a:ln>
        </p:spPr>
      </p:pic>
      <p:pic>
        <p:nvPicPr>
          <p:cNvPr id="406" name="Google Shape;406;p12"/>
          <p:cNvPicPr preferRelativeResize="0"/>
          <p:nvPr/>
        </p:nvPicPr>
        <p:blipFill rotWithShape="1">
          <a:blip r:embed="rId10">
            <a:alphaModFix/>
          </a:blip>
          <a:srcRect b="26046" l="0" r="13344" t="0"/>
          <a:stretch/>
        </p:blipFill>
        <p:spPr>
          <a:xfrm>
            <a:off x="12499225" y="3562325"/>
            <a:ext cx="3938040" cy="44810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sp>
        <p:nvSpPr>
          <p:cNvPr id="411" name="Google Shape;411;p17"/>
          <p:cNvSpPr txBox="1"/>
          <p:nvPr>
            <p:ph type="title"/>
          </p:nvPr>
        </p:nvSpPr>
        <p:spPr>
          <a:xfrm>
            <a:off x="903900" y="861525"/>
            <a:ext cx="17384100" cy="5850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SzPts val="5000"/>
              <a:buNone/>
            </a:pPr>
            <a:r>
              <a:rPr b="1" i="1" lang="fr-FR" sz="2600">
                <a:latin typeface="Century Gothic"/>
                <a:ea typeface="Century Gothic"/>
                <a:cs typeface="Century Gothic"/>
                <a:sym typeface="Century Gothic"/>
              </a:rPr>
              <a:t>Pavés de réemploi</a:t>
            </a:r>
            <a:endParaRPr i="1" sz="4400"/>
          </a:p>
        </p:txBody>
      </p:sp>
      <p:pic>
        <p:nvPicPr>
          <p:cNvPr id="412" name="Google Shape;412;p17"/>
          <p:cNvPicPr preferRelativeResize="0"/>
          <p:nvPr/>
        </p:nvPicPr>
        <p:blipFill rotWithShape="1">
          <a:blip r:embed="rId3">
            <a:alphaModFix/>
          </a:blip>
          <a:srcRect b="19074" l="15925" r="24320" t="22222"/>
          <a:stretch/>
        </p:blipFill>
        <p:spPr>
          <a:xfrm rot="5400000">
            <a:off x="11300075" y="1532824"/>
            <a:ext cx="4470249" cy="5855652"/>
          </a:xfrm>
          <a:prstGeom prst="rect">
            <a:avLst/>
          </a:prstGeom>
          <a:noFill/>
          <a:ln>
            <a:noFill/>
          </a:ln>
        </p:spPr>
      </p:pic>
      <p:pic>
        <p:nvPicPr>
          <p:cNvPr id="413" name="Google Shape;413;p17"/>
          <p:cNvPicPr preferRelativeResize="0"/>
          <p:nvPr/>
        </p:nvPicPr>
        <p:blipFill rotWithShape="1">
          <a:blip r:embed="rId4">
            <a:alphaModFix/>
          </a:blip>
          <a:srcRect b="0" l="0" r="0" t="0"/>
          <a:stretch/>
        </p:blipFill>
        <p:spPr>
          <a:xfrm>
            <a:off x="965275" y="2297725"/>
            <a:ext cx="9532617" cy="4398051"/>
          </a:xfrm>
          <a:prstGeom prst="rect">
            <a:avLst/>
          </a:prstGeom>
          <a:noFill/>
          <a:ln>
            <a:noFill/>
          </a:ln>
        </p:spPr>
      </p:pic>
      <p:sp>
        <p:nvSpPr>
          <p:cNvPr id="414" name="Google Shape;414;p17"/>
          <p:cNvSpPr txBox="1"/>
          <p:nvPr/>
        </p:nvSpPr>
        <p:spPr>
          <a:xfrm>
            <a:off x="2668819" y="6966868"/>
            <a:ext cx="5963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1" lang="fr-FR" sz="1800" u="none" cap="none" strike="noStrike">
                <a:solidFill>
                  <a:srgbClr val="000000"/>
                </a:solidFill>
                <a:latin typeface="Century Gothic"/>
                <a:ea typeface="Century Gothic"/>
                <a:cs typeface="Century Gothic"/>
                <a:sym typeface="Century Gothic"/>
              </a:rPr>
              <a:t>Espace dédié aux pavés de réemploi</a:t>
            </a:r>
            <a:endParaRPr/>
          </a:p>
        </p:txBody>
      </p:sp>
      <p:sp>
        <p:nvSpPr>
          <p:cNvPr id="415" name="Google Shape;415;p17"/>
          <p:cNvSpPr/>
          <p:nvPr/>
        </p:nvSpPr>
        <p:spPr>
          <a:xfrm>
            <a:off x="3581400" y="3790221"/>
            <a:ext cx="1918280" cy="1220724"/>
          </a:xfrm>
          <a:custGeom>
            <a:rect b="b" l="l" r="r" t="t"/>
            <a:pathLst>
              <a:path extrusionOk="0" h="914400" w="1436914">
                <a:moveTo>
                  <a:pt x="0" y="319314"/>
                </a:moveTo>
                <a:lnTo>
                  <a:pt x="1378857" y="914400"/>
                </a:lnTo>
                <a:lnTo>
                  <a:pt x="1436914" y="638628"/>
                </a:lnTo>
                <a:lnTo>
                  <a:pt x="159657" y="0"/>
                </a:lnTo>
                <a:lnTo>
                  <a:pt x="0" y="319314"/>
                </a:lnTo>
                <a:close/>
              </a:path>
            </a:pathLst>
          </a:cu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16" name="Google Shape;416;p17"/>
          <p:cNvSpPr/>
          <p:nvPr/>
        </p:nvSpPr>
        <p:spPr>
          <a:xfrm>
            <a:off x="5858675" y="4869051"/>
            <a:ext cx="2153812" cy="1391260"/>
          </a:xfrm>
          <a:custGeom>
            <a:rect b="b" l="l" r="r" t="t"/>
            <a:pathLst>
              <a:path extrusionOk="0" h="1036320" w="1699260">
                <a:moveTo>
                  <a:pt x="0" y="304800"/>
                </a:moveTo>
                <a:lnTo>
                  <a:pt x="1699260" y="1036320"/>
                </a:lnTo>
                <a:lnTo>
                  <a:pt x="1691640" y="472440"/>
                </a:lnTo>
                <a:lnTo>
                  <a:pt x="1074420" y="472440"/>
                </a:lnTo>
                <a:lnTo>
                  <a:pt x="99060" y="0"/>
                </a:lnTo>
                <a:lnTo>
                  <a:pt x="0" y="304800"/>
                </a:lnTo>
                <a:close/>
              </a:path>
            </a:pathLst>
          </a:cu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17" name="Google Shape;417;p17"/>
          <p:cNvSpPr txBox="1"/>
          <p:nvPr/>
        </p:nvSpPr>
        <p:spPr>
          <a:xfrm>
            <a:off x="10607380" y="6843719"/>
            <a:ext cx="4714200" cy="615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1" lang="fr-FR" sz="1800" u="none" cap="none" strike="noStrike">
                <a:solidFill>
                  <a:srgbClr val="000000"/>
                </a:solidFill>
                <a:latin typeface="Century Gothic"/>
                <a:ea typeface="Century Gothic"/>
                <a:cs typeface="Century Gothic"/>
                <a:sym typeface="Century Gothic"/>
              </a:rPr>
              <a:t>Echantillon de pavés de réemploi</a:t>
            </a:r>
            <a:endParaRPr/>
          </a:p>
          <a:p>
            <a:pPr indent="0" lvl="0" marL="0" marR="0" rtl="0" algn="l">
              <a:lnSpc>
                <a:spcPct val="100000"/>
              </a:lnSpc>
              <a:spcBef>
                <a:spcPts val="0"/>
              </a:spcBef>
              <a:spcAft>
                <a:spcPts val="0"/>
              </a:spcAft>
              <a:buNone/>
            </a:pPr>
            <a:r>
              <a:rPr b="0" i="1" lang="fr-FR" sz="1600" u="none" cap="none" strike="noStrike">
                <a:solidFill>
                  <a:srgbClr val="000000"/>
                </a:solidFill>
                <a:latin typeface="Century Gothic"/>
                <a:ea typeface="Century Gothic"/>
                <a:cs typeface="Century Gothic"/>
                <a:sym typeface="Century Gothic"/>
              </a:rPr>
              <a:t>Provenance : Fontenay (</a:t>
            </a:r>
            <a:r>
              <a:rPr i="1" lang="fr-FR" sz="1600">
                <a:latin typeface="Century Gothic"/>
                <a:ea typeface="Century Gothic"/>
                <a:cs typeface="Century Gothic"/>
                <a:sym typeface="Century Gothic"/>
              </a:rPr>
              <a:t>Eure-et-Loir</a:t>
            </a:r>
            <a:r>
              <a:rPr b="0" i="1" lang="fr-FR" sz="1600" u="none" cap="none" strike="noStrike">
                <a:solidFill>
                  <a:srgbClr val="000000"/>
                </a:solidFill>
                <a:latin typeface="Century Gothic"/>
                <a:ea typeface="Century Gothic"/>
                <a:cs typeface="Century Gothic"/>
                <a:sym typeface="Century Gothic"/>
              </a:rPr>
              <a:t>)</a:t>
            </a:r>
            <a:endParaRPr/>
          </a:p>
        </p:txBody>
      </p:sp>
      <p:grpSp>
        <p:nvGrpSpPr>
          <p:cNvPr id="418" name="Google Shape;418;p17"/>
          <p:cNvGrpSpPr/>
          <p:nvPr/>
        </p:nvGrpSpPr>
        <p:grpSpPr>
          <a:xfrm>
            <a:off x="16999158" y="717651"/>
            <a:ext cx="929835" cy="7751584"/>
            <a:chOff x="16980849" y="2537875"/>
            <a:chExt cx="512466" cy="4272181"/>
          </a:xfrm>
        </p:grpSpPr>
        <p:sp>
          <p:nvSpPr>
            <p:cNvPr id="419" name="Google Shape;419;p17"/>
            <p:cNvSpPr/>
            <p:nvPr/>
          </p:nvSpPr>
          <p:spPr>
            <a:xfrm>
              <a:off x="16980849" y="2537875"/>
              <a:ext cx="512466" cy="512466"/>
            </a:xfrm>
            <a:prstGeom prst="ellipse">
              <a:avLst/>
            </a:prstGeom>
            <a:solidFill>
              <a:srgbClr val="9933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G</a:t>
              </a:r>
              <a:endParaRPr/>
            </a:p>
          </p:txBody>
        </p:sp>
        <p:sp>
          <p:nvSpPr>
            <p:cNvPr id="420" name="Google Shape;420;p17"/>
            <p:cNvSpPr/>
            <p:nvPr/>
          </p:nvSpPr>
          <p:spPr>
            <a:xfrm>
              <a:off x="16980849" y="3150825"/>
              <a:ext cx="512466" cy="512466"/>
            </a:xfrm>
            <a:prstGeom prst="ellipse">
              <a:avLst/>
            </a:prstGeom>
            <a:solidFill>
              <a:srgbClr val="A2C63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T</a:t>
              </a:r>
              <a:endParaRPr/>
            </a:p>
          </p:txBody>
        </p:sp>
        <p:sp>
          <p:nvSpPr>
            <p:cNvPr id="421" name="Google Shape;421;p17"/>
            <p:cNvSpPr/>
            <p:nvPr/>
          </p:nvSpPr>
          <p:spPr>
            <a:xfrm>
              <a:off x="16980849" y="3788012"/>
              <a:ext cx="512466" cy="512466"/>
            </a:xfrm>
            <a:prstGeom prst="ellipse">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S</a:t>
              </a:r>
              <a:endParaRPr/>
            </a:p>
          </p:txBody>
        </p:sp>
        <p:sp>
          <p:nvSpPr>
            <p:cNvPr id="422" name="Google Shape;422;p17"/>
            <p:cNvSpPr/>
            <p:nvPr/>
          </p:nvSpPr>
          <p:spPr>
            <a:xfrm>
              <a:off x="16980849" y="4425199"/>
              <a:ext cx="512466" cy="512466"/>
            </a:xfrm>
            <a:prstGeom prst="ellipse">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N</a:t>
              </a:r>
              <a:endParaRPr/>
            </a:p>
          </p:txBody>
        </p:sp>
        <p:sp>
          <p:nvSpPr>
            <p:cNvPr id="423" name="Google Shape;423;p17"/>
            <p:cNvSpPr/>
            <p:nvPr/>
          </p:nvSpPr>
          <p:spPr>
            <a:xfrm>
              <a:off x="16980849" y="5042596"/>
              <a:ext cx="512466" cy="512466"/>
            </a:xfrm>
            <a:prstGeom prst="ellipse">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E</a:t>
              </a:r>
              <a:endParaRPr/>
            </a:p>
          </p:txBody>
        </p:sp>
        <p:sp>
          <p:nvSpPr>
            <p:cNvPr id="424" name="Google Shape;424;p17"/>
            <p:cNvSpPr/>
            <p:nvPr/>
          </p:nvSpPr>
          <p:spPr>
            <a:xfrm>
              <a:off x="16980849" y="5657651"/>
              <a:ext cx="512466" cy="512466"/>
            </a:xfrm>
            <a:prstGeom prst="ellipse">
              <a:avLst/>
            </a:prstGeom>
            <a:solidFill>
              <a:srgbClr val="E26B0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M</a:t>
              </a:r>
              <a:endParaRPr/>
            </a:p>
          </p:txBody>
        </p:sp>
        <p:sp>
          <p:nvSpPr>
            <p:cNvPr id="425" name="Google Shape;425;p17"/>
            <p:cNvSpPr/>
            <p:nvPr/>
          </p:nvSpPr>
          <p:spPr>
            <a:xfrm>
              <a:off x="16980849" y="6297590"/>
              <a:ext cx="512466" cy="512466"/>
            </a:xfrm>
            <a:prstGeom prst="ellipse">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C</a:t>
              </a:r>
              <a:endParaRPr/>
            </a:p>
          </p:txBody>
        </p:sp>
      </p:grpSp>
      <p:grpSp>
        <p:nvGrpSpPr>
          <p:cNvPr id="426" name="Google Shape;426;p17"/>
          <p:cNvGrpSpPr/>
          <p:nvPr/>
        </p:nvGrpSpPr>
        <p:grpSpPr>
          <a:xfrm>
            <a:off x="19229212" y="717651"/>
            <a:ext cx="929835" cy="7751584"/>
            <a:chOff x="18291615" y="2537875"/>
            <a:chExt cx="512466" cy="4272181"/>
          </a:xfrm>
        </p:grpSpPr>
        <p:sp>
          <p:nvSpPr>
            <p:cNvPr id="427" name="Google Shape;427;p17"/>
            <p:cNvSpPr/>
            <p:nvPr/>
          </p:nvSpPr>
          <p:spPr>
            <a:xfrm>
              <a:off x="18291615" y="2537875"/>
              <a:ext cx="512466" cy="512466"/>
            </a:xfrm>
            <a:prstGeom prst="ellipse">
              <a:avLst/>
            </a:prstGeom>
            <a:solidFill>
              <a:srgbClr val="9933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G</a:t>
              </a:r>
              <a:endParaRPr/>
            </a:p>
          </p:txBody>
        </p:sp>
        <p:sp>
          <p:nvSpPr>
            <p:cNvPr id="428" name="Google Shape;428;p17"/>
            <p:cNvSpPr/>
            <p:nvPr/>
          </p:nvSpPr>
          <p:spPr>
            <a:xfrm>
              <a:off x="18291615" y="3150825"/>
              <a:ext cx="512466" cy="512466"/>
            </a:xfrm>
            <a:prstGeom prst="ellipse">
              <a:avLst/>
            </a:prstGeom>
            <a:solidFill>
              <a:srgbClr val="A2C63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T</a:t>
              </a:r>
              <a:endParaRPr/>
            </a:p>
          </p:txBody>
        </p:sp>
        <p:sp>
          <p:nvSpPr>
            <p:cNvPr id="429" name="Google Shape;429;p17"/>
            <p:cNvSpPr/>
            <p:nvPr/>
          </p:nvSpPr>
          <p:spPr>
            <a:xfrm>
              <a:off x="18291615" y="3788012"/>
              <a:ext cx="512466" cy="512466"/>
            </a:xfrm>
            <a:prstGeom prst="ellipse">
              <a:avLst/>
            </a:prstGeom>
            <a:solidFill>
              <a:srgbClr val="2E85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S</a:t>
              </a:r>
              <a:endParaRPr/>
            </a:p>
          </p:txBody>
        </p:sp>
        <p:sp>
          <p:nvSpPr>
            <p:cNvPr id="430" name="Google Shape;430;p17"/>
            <p:cNvSpPr/>
            <p:nvPr/>
          </p:nvSpPr>
          <p:spPr>
            <a:xfrm>
              <a:off x="18291615" y="4425199"/>
              <a:ext cx="512466" cy="512466"/>
            </a:xfrm>
            <a:prstGeom prst="ellipse">
              <a:avLst/>
            </a:prstGeom>
            <a:solidFill>
              <a:srgbClr val="83812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N</a:t>
              </a:r>
              <a:endParaRPr/>
            </a:p>
          </p:txBody>
        </p:sp>
        <p:sp>
          <p:nvSpPr>
            <p:cNvPr id="431" name="Google Shape;431;p17"/>
            <p:cNvSpPr/>
            <p:nvPr/>
          </p:nvSpPr>
          <p:spPr>
            <a:xfrm>
              <a:off x="18291615" y="5042596"/>
              <a:ext cx="512466" cy="512466"/>
            </a:xfrm>
            <a:prstGeom prst="ellipse">
              <a:avLst/>
            </a:prstGeom>
            <a:solidFill>
              <a:srgbClr val="3366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E</a:t>
              </a:r>
              <a:endParaRPr/>
            </a:p>
          </p:txBody>
        </p:sp>
        <p:sp>
          <p:nvSpPr>
            <p:cNvPr id="432" name="Google Shape;432;p17"/>
            <p:cNvSpPr/>
            <p:nvPr/>
          </p:nvSpPr>
          <p:spPr>
            <a:xfrm>
              <a:off x="18291615" y="5657651"/>
              <a:ext cx="512466" cy="512466"/>
            </a:xfrm>
            <a:prstGeom prst="ellipse">
              <a:avLst/>
            </a:prstGeom>
            <a:solidFill>
              <a:srgbClr val="E26B0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M</a:t>
              </a:r>
              <a:endParaRPr/>
            </a:p>
          </p:txBody>
        </p:sp>
        <p:sp>
          <p:nvSpPr>
            <p:cNvPr id="433" name="Google Shape;433;p17"/>
            <p:cNvSpPr/>
            <p:nvPr/>
          </p:nvSpPr>
          <p:spPr>
            <a:xfrm>
              <a:off x="18291615" y="6297590"/>
              <a:ext cx="512466" cy="512466"/>
            </a:xfrm>
            <a:prstGeom prst="ellipse">
              <a:avLst/>
            </a:prstGeom>
            <a:solidFill>
              <a:srgbClr val="FF99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C</a:t>
              </a:r>
              <a:endParaRPr/>
            </a:p>
          </p:txBody>
        </p:sp>
      </p:grpSp>
      <p:sp>
        <p:nvSpPr>
          <p:cNvPr id="434" name="Google Shape;434;p17"/>
          <p:cNvSpPr txBox="1"/>
          <p:nvPr>
            <p:ph type="title"/>
          </p:nvPr>
        </p:nvSpPr>
        <p:spPr>
          <a:xfrm>
            <a:off x="903900" y="180000"/>
            <a:ext cx="17384100" cy="6771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SzPts val="5000"/>
              <a:buNone/>
            </a:pPr>
            <a:r>
              <a:rPr b="1" lang="fr-FR" sz="3200">
                <a:latin typeface="Century Gothic"/>
                <a:ea typeface="Century Gothic"/>
                <a:cs typeface="Century Gothic"/>
                <a:sym typeface="Century Gothic"/>
              </a:rPr>
              <a:t>RÉEMPLOI</a:t>
            </a:r>
            <a:endParaRPr/>
          </a:p>
        </p:txBody>
      </p:sp>
      <p:sp>
        <p:nvSpPr>
          <p:cNvPr id="435" name="Google Shape;435;p17"/>
          <p:cNvSpPr txBox="1"/>
          <p:nvPr/>
        </p:nvSpPr>
        <p:spPr>
          <a:xfrm>
            <a:off x="1222452" y="7758650"/>
            <a:ext cx="77241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1" lang="fr-FR" sz="1800">
                <a:latin typeface="Century Gothic"/>
                <a:ea typeface="Century Gothic"/>
                <a:cs typeface="Century Gothic"/>
                <a:sym typeface="Century Gothic"/>
              </a:rPr>
              <a:t>100m² pavé réemploi = 100 m² joint engazonnés infiltrants</a:t>
            </a:r>
            <a:endParaRPr/>
          </a:p>
        </p:txBody>
      </p:sp>
      <p:sp>
        <p:nvSpPr>
          <p:cNvPr id="436" name="Google Shape;436;p17"/>
          <p:cNvSpPr/>
          <p:nvPr/>
        </p:nvSpPr>
        <p:spPr>
          <a:xfrm rot="1395042">
            <a:off x="3138948" y="4154293"/>
            <a:ext cx="129954" cy="2186764"/>
          </a:xfrm>
          <a:prstGeom prst="rect">
            <a:avLst/>
          </a:prstGeom>
          <a:noFill/>
          <a:ln cap="flat" cmpd="sng" w="254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Font typeface="Arial"/>
              <a:buNone/>
            </a:pPr>
            <a:r>
              <a:t/>
            </a:r>
            <a:endParaRPr>
              <a:solidFill>
                <a:schemeClr val="lt1"/>
              </a:solidFill>
            </a:endParaRPr>
          </a:p>
        </p:txBody>
      </p:sp>
      <p:sp>
        <p:nvSpPr>
          <p:cNvPr id="437" name="Google Shape;437;p17"/>
          <p:cNvSpPr/>
          <p:nvPr/>
        </p:nvSpPr>
        <p:spPr>
          <a:xfrm>
            <a:off x="7916250" y="6240975"/>
            <a:ext cx="129900" cy="454800"/>
          </a:xfrm>
          <a:prstGeom prst="rect">
            <a:avLst/>
          </a:prstGeom>
          <a:noFill/>
          <a:ln cap="flat" cmpd="sng" w="254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a:solidFill>
                <a:schemeClr val="lt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sp>
        <p:nvSpPr>
          <p:cNvPr id="442" name="Google Shape;442;p11"/>
          <p:cNvSpPr txBox="1"/>
          <p:nvPr>
            <p:ph type="title"/>
          </p:nvPr>
        </p:nvSpPr>
        <p:spPr>
          <a:xfrm>
            <a:off x="720000" y="781650"/>
            <a:ext cx="17384100" cy="6465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SzPts val="5000"/>
              <a:buNone/>
            </a:pPr>
            <a:r>
              <a:rPr b="1" i="1" lang="fr-FR" sz="3000">
                <a:latin typeface="Century Gothic"/>
                <a:ea typeface="Century Gothic"/>
                <a:cs typeface="Century Gothic"/>
                <a:sym typeface="Century Gothic"/>
              </a:rPr>
              <a:t>Construction bois et efficacité - CPL</a:t>
            </a:r>
            <a:endParaRPr b="1" i="1" sz="3000">
              <a:latin typeface="Century Gothic"/>
              <a:ea typeface="Century Gothic"/>
              <a:cs typeface="Century Gothic"/>
              <a:sym typeface="Century Gothic"/>
            </a:endParaRPr>
          </a:p>
        </p:txBody>
      </p:sp>
      <p:sp>
        <p:nvSpPr>
          <p:cNvPr id="443" name="Google Shape;443;p11"/>
          <p:cNvSpPr txBox="1"/>
          <p:nvPr/>
        </p:nvSpPr>
        <p:spPr>
          <a:xfrm>
            <a:off x="940065" y="1480145"/>
            <a:ext cx="7621500" cy="2801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2200" u="none" cap="none" strike="noStrike">
              <a:solidFill>
                <a:srgbClr val="000000"/>
              </a:solidFill>
              <a:latin typeface="Century Gothic"/>
              <a:ea typeface="Century Gothic"/>
              <a:cs typeface="Century Gothic"/>
              <a:sym typeface="Century Gothic"/>
            </a:endParaRPr>
          </a:p>
          <a:p>
            <a:pPr indent="-342900" lvl="0" marL="342900" marR="0" rtl="0" algn="l">
              <a:lnSpc>
                <a:spcPct val="100000"/>
              </a:lnSpc>
              <a:spcBef>
                <a:spcPts val="0"/>
              </a:spcBef>
              <a:spcAft>
                <a:spcPts val="0"/>
              </a:spcAft>
              <a:buClr>
                <a:srgbClr val="000000"/>
              </a:buClr>
              <a:buSzPts val="2200"/>
              <a:buFont typeface="Arial"/>
              <a:buChar char="•"/>
            </a:pPr>
            <a:r>
              <a:rPr b="0" i="0" lang="fr-FR" sz="2200" u="none" cap="none" strike="noStrike">
                <a:solidFill>
                  <a:srgbClr val="000000"/>
                </a:solidFill>
                <a:latin typeface="Century Gothic"/>
                <a:ea typeface="Century Gothic"/>
                <a:cs typeface="Century Gothic"/>
                <a:sym typeface="Century Gothic"/>
              </a:rPr>
              <a:t>Préfabrication en atelier</a:t>
            </a:r>
            <a:endParaRPr/>
          </a:p>
          <a:p>
            <a:pPr indent="-203200" lvl="0" marL="34290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entury Gothic"/>
              <a:ea typeface="Century Gothic"/>
              <a:cs typeface="Century Gothic"/>
              <a:sym typeface="Century Gothic"/>
            </a:endParaRPr>
          </a:p>
          <a:p>
            <a:pPr indent="-342900" lvl="0" marL="342900" marR="0" rtl="0" algn="l">
              <a:lnSpc>
                <a:spcPct val="100000"/>
              </a:lnSpc>
              <a:spcBef>
                <a:spcPts val="0"/>
              </a:spcBef>
              <a:spcAft>
                <a:spcPts val="0"/>
              </a:spcAft>
              <a:buClr>
                <a:srgbClr val="000000"/>
              </a:buClr>
              <a:buSzPts val="2200"/>
              <a:buFont typeface="Arial"/>
              <a:buChar char="•"/>
            </a:pPr>
            <a:r>
              <a:rPr b="0" i="0" lang="fr-FR" sz="2200" u="none" cap="none" strike="noStrike">
                <a:solidFill>
                  <a:srgbClr val="000000"/>
                </a:solidFill>
                <a:latin typeface="Century Gothic"/>
                <a:ea typeface="Century Gothic"/>
                <a:cs typeface="Century Gothic"/>
                <a:sym typeface="Century Gothic"/>
              </a:rPr>
              <a:t>Acheminement sur site via camions</a:t>
            </a:r>
            <a:endParaRPr/>
          </a:p>
          <a:p>
            <a:pPr indent="-203200" lvl="0" marL="34290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entury Gothic"/>
              <a:ea typeface="Century Gothic"/>
              <a:cs typeface="Century Gothic"/>
              <a:sym typeface="Century Gothic"/>
            </a:endParaRPr>
          </a:p>
          <a:p>
            <a:pPr indent="-342900" lvl="0" marL="342900" marR="0" rtl="0" algn="l">
              <a:lnSpc>
                <a:spcPct val="100000"/>
              </a:lnSpc>
              <a:spcBef>
                <a:spcPts val="0"/>
              </a:spcBef>
              <a:spcAft>
                <a:spcPts val="0"/>
              </a:spcAft>
              <a:buClr>
                <a:srgbClr val="000000"/>
              </a:buClr>
              <a:buSzPts val="2200"/>
              <a:buFont typeface="Arial"/>
              <a:buChar char="•"/>
            </a:pPr>
            <a:r>
              <a:rPr b="0" i="0" lang="fr-FR" sz="2200" u="none" cap="none" strike="noStrike">
                <a:solidFill>
                  <a:srgbClr val="000000"/>
                </a:solidFill>
                <a:latin typeface="Century Gothic"/>
                <a:ea typeface="Century Gothic"/>
                <a:cs typeface="Century Gothic"/>
                <a:sym typeface="Century Gothic"/>
              </a:rPr>
              <a:t>Préfabrication sur site également</a:t>
            </a:r>
            <a:endParaRPr/>
          </a:p>
          <a:p>
            <a:pPr indent="-203200" lvl="0" marL="34290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entury Gothic"/>
              <a:ea typeface="Century Gothic"/>
              <a:cs typeface="Century Gothic"/>
              <a:sym typeface="Century Gothic"/>
            </a:endParaRPr>
          </a:p>
          <a:p>
            <a:pPr indent="-203200" lvl="0" marL="34290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entury Gothic"/>
              <a:ea typeface="Century Gothic"/>
              <a:cs typeface="Century Gothic"/>
              <a:sym typeface="Century Gothic"/>
            </a:endParaRPr>
          </a:p>
        </p:txBody>
      </p:sp>
      <p:grpSp>
        <p:nvGrpSpPr>
          <p:cNvPr id="444" name="Google Shape;444;p11"/>
          <p:cNvGrpSpPr/>
          <p:nvPr/>
        </p:nvGrpSpPr>
        <p:grpSpPr>
          <a:xfrm>
            <a:off x="16736261" y="717651"/>
            <a:ext cx="929835" cy="7751584"/>
            <a:chOff x="16980849" y="2537875"/>
            <a:chExt cx="512466" cy="4272181"/>
          </a:xfrm>
        </p:grpSpPr>
        <p:sp>
          <p:nvSpPr>
            <p:cNvPr id="445" name="Google Shape;445;p11"/>
            <p:cNvSpPr/>
            <p:nvPr/>
          </p:nvSpPr>
          <p:spPr>
            <a:xfrm>
              <a:off x="16980849" y="2537875"/>
              <a:ext cx="512466" cy="512466"/>
            </a:xfrm>
            <a:prstGeom prst="ellipse">
              <a:avLst/>
            </a:prstGeom>
            <a:solidFill>
              <a:srgbClr val="9933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G</a:t>
              </a:r>
              <a:endParaRPr/>
            </a:p>
          </p:txBody>
        </p:sp>
        <p:sp>
          <p:nvSpPr>
            <p:cNvPr id="446" name="Google Shape;446;p11"/>
            <p:cNvSpPr/>
            <p:nvPr/>
          </p:nvSpPr>
          <p:spPr>
            <a:xfrm>
              <a:off x="16980849" y="3150825"/>
              <a:ext cx="512466" cy="512466"/>
            </a:xfrm>
            <a:prstGeom prst="ellipse">
              <a:avLst/>
            </a:prstGeom>
            <a:solidFill>
              <a:srgbClr val="A2C63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T</a:t>
              </a:r>
              <a:endParaRPr/>
            </a:p>
          </p:txBody>
        </p:sp>
        <p:sp>
          <p:nvSpPr>
            <p:cNvPr id="447" name="Google Shape;447;p11"/>
            <p:cNvSpPr/>
            <p:nvPr/>
          </p:nvSpPr>
          <p:spPr>
            <a:xfrm>
              <a:off x="16980849" y="3788012"/>
              <a:ext cx="512466" cy="512466"/>
            </a:xfrm>
            <a:prstGeom prst="ellipse">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S</a:t>
              </a:r>
              <a:endParaRPr/>
            </a:p>
          </p:txBody>
        </p:sp>
        <p:sp>
          <p:nvSpPr>
            <p:cNvPr id="448" name="Google Shape;448;p11"/>
            <p:cNvSpPr/>
            <p:nvPr/>
          </p:nvSpPr>
          <p:spPr>
            <a:xfrm>
              <a:off x="16980849" y="4425199"/>
              <a:ext cx="512466" cy="512466"/>
            </a:xfrm>
            <a:prstGeom prst="ellipse">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N</a:t>
              </a:r>
              <a:endParaRPr/>
            </a:p>
          </p:txBody>
        </p:sp>
        <p:sp>
          <p:nvSpPr>
            <p:cNvPr id="449" name="Google Shape;449;p11"/>
            <p:cNvSpPr/>
            <p:nvPr/>
          </p:nvSpPr>
          <p:spPr>
            <a:xfrm>
              <a:off x="16980849" y="5042596"/>
              <a:ext cx="512466" cy="512466"/>
            </a:xfrm>
            <a:prstGeom prst="ellipse">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E</a:t>
              </a:r>
              <a:endParaRPr/>
            </a:p>
          </p:txBody>
        </p:sp>
        <p:sp>
          <p:nvSpPr>
            <p:cNvPr id="450" name="Google Shape;450;p11"/>
            <p:cNvSpPr/>
            <p:nvPr/>
          </p:nvSpPr>
          <p:spPr>
            <a:xfrm>
              <a:off x="16980849" y="5657651"/>
              <a:ext cx="512466" cy="512466"/>
            </a:xfrm>
            <a:prstGeom prst="ellipse">
              <a:avLst/>
            </a:prstGeom>
            <a:solidFill>
              <a:srgbClr val="E26B0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M</a:t>
              </a:r>
              <a:endParaRPr/>
            </a:p>
          </p:txBody>
        </p:sp>
        <p:sp>
          <p:nvSpPr>
            <p:cNvPr id="451" name="Google Shape;451;p11"/>
            <p:cNvSpPr/>
            <p:nvPr/>
          </p:nvSpPr>
          <p:spPr>
            <a:xfrm>
              <a:off x="16980849" y="6297590"/>
              <a:ext cx="512466" cy="512466"/>
            </a:xfrm>
            <a:prstGeom prst="ellipse">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C</a:t>
              </a:r>
              <a:endParaRPr/>
            </a:p>
          </p:txBody>
        </p:sp>
      </p:grpSp>
      <p:grpSp>
        <p:nvGrpSpPr>
          <p:cNvPr id="452" name="Google Shape;452;p11"/>
          <p:cNvGrpSpPr/>
          <p:nvPr/>
        </p:nvGrpSpPr>
        <p:grpSpPr>
          <a:xfrm>
            <a:off x="18966315" y="717651"/>
            <a:ext cx="929835" cy="7751584"/>
            <a:chOff x="18291615" y="2537875"/>
            <a:chExt cx="512466" cy="4272181"/>
          </a:xfrm>
        </p:grpSpPr>
        <p:sp>
          <p:nvSpPr>
            <p:cNvPr id="453" name="Google Shape;453;p11"/>
            <p:cNvSpPr/>
            <p:nvPr/>
          </p:nvSpPr>
          <p:spPr>
            <a:xfrm>
              <a:off x="18291615" y="2537875"/>
              <a:ext cx="512466" cy="512466"/>
            </a:xfrm>
            <a:prstGeom prst="ellipse">
              <a:avLst/>
            </a:prstGeom>
            <a:solidFill>
              <a:srgbClr val="9933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G</a:t>
              </a:r>
              <a:endParaRPr/>
            </a:p>
          </p:txBody>
        </p:sp>
        <p:sp>
          <p:nvSpPr>
            <p:cNvPr id="454" name="Google Shape;454;p11"/>
            <p:cNvSpPr/>
            <p:nvPr/>
          </p:nvSpPr>
          <p:spPr>
            <a:xfrm>
              <a:off x="18291615" y="3150825"/>
              <a:ext cx="512466" cy="512466"/>
            </a:xfrm>
            <a:prstGeom prst="ellipse">
              <a:avLst/>
            </a:prstGeom>
            <a:solidFill>
              <a:srgbClr val="A2C63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T</a:t>
              </a:r>
              <a:endParaRPr/>
            </a:p>
          </p:txBody>
        </p:sp>
        <p:sp>
          <p:nvSpPr>
            <p:cNvPr id="455" name="Google Shape;455;p11"/>
            <p:cNvSpPr/>
            <p:nvPr/>
          </p:nvSpPr>
          <p:spPr>
            <a:xfrm>
              <a:off x="18291615" y="3788012"/>
              <a:ext cx="512466" cy="512466"/>
            </a:xfrm>
            <a:prstGeom prst="ellipse">
              <a:avLst/>
            </a:prstGeom>
            <a:solidFill>
              <a:srgbClr val="2E85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S</a:t>
              </a:r>
              <a:endParaRPr/>
            </a:p>
          </p:txBody>
        </p:sp>
        <p:sp>
          <p:nvSpPr>
            <p:cNvPr id="456" name="Google Shape;456;p11"/>
            <p:cNvSpPr/>
            <p:nvPr/>
          </p:nvSpPr>
          <p:spPr>
            <a:xfrm>
              <a:off x="18291615" y="4425199"/>
              <a:ext cx="512466" cy="512466"/>
            </a:xfrm>
            <a:prstGeom prst="ellipse">
              <a:avLst/>
            </a:prstGeom>
            <a:solidFill>
              <a:srgbClr val="83812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N</a:t>
              </a:r>
              <a:endParaRPr/>
            </a:p>
          </p:txBody>
        </p:sp>
        <p:sp>
          <p:nvSpPr>
            <p:cNvPr id="457" name="Google Shape;457;p11"/>
            <p:cNvSpPr/>
            <p:nvPr/>
          </p:nvSpPr>
          <p:spPr>
            <a:xfrm>
              <a:off x="18291615" y="5042596"/>
              <a:ext cx="512466" cy="512466"/>
            </a:xfrm>
            <a:prstGeom prst="ellipse">
              <a:avLst/>
            </a:prstGeom>
            <a:solidFill>
              <a:srgbClr val="3366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E</a:t>
              </a:r>
              <a:endParaRPr/>
            </a:p>
          </p:txBody>
        </p:sp>
        <p:sp>
          <p:nvSpPr>
            <p:cNvPr id="458" name="Google Shape;458;p11"/>
            <p:cNvSpPr/>
            <p:nvPr/>
          </p:nvSpPr>
          <p:spPr>
            <a:xfrm>
              <a:off x="18291615" y="5657651"/>
              <a:ext cx="512466" cy="512466"/>
            </a:xfrm>
            <a:prstGeom prst="ellipse">
              <a:avLst/>
            </a:prstGeom>
            <a:solidFill>
              <a:srgbClr val="E26B0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M</a:t>
              </a:r>
              <a:endParaRPr/>
            </a:p>
          </p:txBody>
        </p:sp>
        <p:sp>
          <p:nvSpPr>
            <p:cNvPr id="459" name="Google Shape;459;p11"/>
            <p:cNvSpPr/>
            <p:nvPr/>
          </p:nvSpPr>
          <p:spPr>
            <a:xfrm>
              <a:off x="18291615" y="6297590"/>
              <a:ext cx="512466" cy="512466"/>
            </a:xfrm>
            <a:prstGeom prst="ellipse">
              <a:avLst/>
            </a:prstGeom>
            <a:solidFill>
              <a:srgbClr val="FF99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C</a:t>
              </a:r>
              <a:endParaRPr/>
            </a:p>
          </p:txBody>
        </p:sp>
      </p:grpSp>
      <p:sp>
        <p:nvSpPr>
          <p:cNvPr id="460" name="Google Shape;460;p11"/>
          <p:cNvSpPr txBox="1"/>
          <p:nvPr/>
        </p:nvSpPr>
        <p:spPr>
          <a:xfrm>
            <a:off x="8169058" y="8613342"/>
            <a:ext cx="6362700" cy="1477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5000"/>
              <a:buFont typeface="Arial"/>
              <a:buNone/>
            </a:pPr>
            <a:r>
              <a:rPr b="1" lang="fr-FR" sz="2100">
                <a:latin typeface="Century Gothic"/>
                <a:ea typeface="Century Gothic"/>
                <a:cs typeface="Century Gothic"/>
                <a:sym typeface="Century Gothic"/>
              </a:rPr>
              <a:t>Avantages :</a:t>
            </a:r>
            <a:endParaRPr b="1" sz="2100">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5000"/>
              <a:buFont typeface="Arial"/>
              <a:buNone/>
            </a:pPr>
            <a:r>
              <a:rPr b="1" i="0" lang="fr-FR" sz="2100" u="none" cap="none" strike="noStrike">
                <a:solidFill>
                  <a:srgbClr val="000000"/>
                </a:solidFill>
                <a:latin typeface="Century Gothic"/>
                <a:ea typeface="Century Gothic"/>
                <a:cs typeface="Century Gothic"/>
                <a:sym typeface="Century Gothic"/>
              </a:rPr>
              <a:t>+ filière sèche</a:t>
            </a:r>
            <a:endParaRPr sz="1100"/>
          </a:p>
          <a:p>
            <a:pPr indent="0" lvl="0" marL="0" marR="0" rtl="0" algn="l">
              <a:lnSpc>
                <a:spcPct val="100000"/>
              </a:lnSpc>
              <a:spcBef>
                <a:spcPts val="0"/>
              </a:spcBef>
              <a:spcAft>
                <a:spcPts val="0"/>
              </a:spcAft>
              <a:buClr>
                <a:srgbClr val="000000"/>
              </a:buClr>
              <a:buSzPts val="5000"/>
              <a:buFont typeface="Arial"/>
              <a:buNone/>
            </a:pPr>
            <a:r>
              <a:rPr b="1" i="0" lang="fr-FR" sz="2100" u="none" cap="none" strike="noStrike">
                <a:solidFill>
                  <a:srgbClr val="000000"/>
                </a:solidFill>
                <a:latin typeface="Century Gothic"/>
                <a:ea typeface="Century Gothic"/>
                <a:cs typeface="Century Gothic"/>
                <a:sym typeface="Century Gothic"/>
              </a:rPr>
              <a:t>+ chantier très silencieux</a:t>
            </a:r>
            <a:endParaRPr b="1" i="0" sz="21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5000"/>
              <a:buFont typeface="Arial"/>
              <a:buNone/>
            </a:pPr>
            <a:r>
              <a:rPr b="1" lang="fr-FR" sz="2100">
                <a:latin typeface="Century Gothic"/>
                <a:ea typeface="Century Gothic"/>
                <a:cs typeface="Century Gothic"/>
                <a:sym typeface="Century Gothic"/>
              </a:rPr>
              <a:t>+ Matériaux écologiques</a:t>
            </a:r>
            <a:endParaRPr b="1" sz="2100">
              <a:latin typeface="Century Gothic"/>
              <a:ea typeface="Century Gothic"/>
              <a:cs typeface="Century Gothic"/>
              <a:sym typeface="Century Gothic"/>
            </a:endParaRPr>
          </a:p>
        </p:txBody>
      </p:sp>
      <p:pic>
        <p:nvPicPr>
          <p:cNvPr id="461" name="Google Shape;461;p11"/>
          <p:cNvPicPr preferRelativeResize="0"/>
          <p:nvPr/>
        </p:nvPicPr>
        <p:blipFill rotWithShape="1">
          <a:blip r:embed="rId3">
            <a:alphaModFix/>
          </a:blip>
          <a:srcRect b="0" l="0" r="56764" t="0"/>
          <a:stretch/>
        </p:blipFill>
        <p:spPr>
          <a:xfrm>
            <a:off x="8169050" y="1102363"/>
            <a:ext cx="4018050" cy="2992525"/>
          </a:xfrm>
          <a:prstGeom prst="rect">
            <a:avLst/>
          </a:prstGeom>
          <a:noFill/>
          <a:ln>
            <a:noFill/>
          </a:ln>
        </p:spPr>
      </p:pic>
      <p:pic>
        <p:nvPicPr>
          <p:cNvPr id="462" name="Google Shape;462;p11"/>
          <p:cNvPicPr preferRelativeResize="0"/>
          <p:nvPr/>
        </p:nvPicPr>
        <p:blipFill rotWithShape="1">
          <a:blip r:embed="rId3">
            <a:alphaModFix/>
          </a:blip>
          <a:srcRect b="0" l="56764" r="0" t="0"/>
          <a:stretch/>
        </p:blipFill>
        <p:spPr>
          <a:xfrm>
            <a:off x="12345400" y="1102363"/>
            <a:ext cx="4018050" cy="2992525"/>
          </a:xfrm>
          <a:prstGeom prst="rect">
            <a:avLst/>
          </a:prstGeom>
          <a:noFill/>
          <a:ln>
            <a:noFill/>
          </a:ln>
        </p:spPr>
      </p:pic>
      <p:pic>
        <p:nvPicPr>
          <p:cNvPr id="463" name="Google Shape;463;p11"/>
          <p:cNvPicPr preferRelativeResize="0"/>
          <p:nvPr/>
        </p:nvPicPr>
        <p:blipFill>
          <a:blip r:embed="rId4">
            <a:alphaModFix/>
          </a:blip>
          <a:stretch>
            <a:fillRect/>
          </a:stretch>
        </p:blipFill>
        <p:spPr>
          <a:xfrm>
            <a:off x="8169050" y="4425875"/>
            <a:ext cx="8194401" cy="4043149"/>
          </a:xfrm>
          <a:prstGeom prst="rect">
            <a:avLst/>
          </a:prstGeom>
          <a:solidFill>
            <a:schemeClr val="lt1"/>
          </a:solidFill>
          <a:ln cap="flat" cmpd="sng" w="25400">
            <a:solidFill>
              <a:schemeClr val="lt1"/>
            </a:solidFill>
            <a:prstDash val="solid"/>
            <a:round/>
            <a:headEnd len="sm" w="sm" type="none"/>
            <a:tailEnd len="sm" w="sm" type="none"/>
          </a:ln>
        </p:spPr>
      </p:pic>
      <p:sp>
        <p:nvSpPr>
          <p:cNvPr id="464" name="Google Shape;464;p11"/>
          <p:cNvSpPr/>
          <p:nvPr/>
        </p:nvSpPr>
        <p:spPr>
          <a:xfrm>
            <a:off x="10872725" y="4377688"/>
            <a:ext cx="183300" cy="42393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65" name="Google Shape;465;p11"/>
          <p:cNvSpPr/>
          <p:nvPr/>
        </p:nvSpPr>
        <p:spPr>
          <a:xfrm>
            <a:off x="13505650" y="4377688"/>
            <a:ext cx="183300" cy="42393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466" name="Google Shape;466;p11"/>
          <p:cNvPicPr preferRelativeResize="0"/>
          <p:nvPr/>
        </p:nvPicPr>
        <p:blipFill>
          <a:blip r:embed="rId5">
            <a:alphaModFix/>
          </a:blip>
          <a:stretch>
            <a:fillRect/>
          </a:stretch>
        </p:blipFill>
        <p:spPr>
          <a:xfrm>
            <a:off x="866800" y="4119499"/>
            <a:ext cx="6899774" cy="4655900"/>
          </a:xfrm>
          <a:prstGeom prst="rect">
            <a:avLst/>
          </a:prstGeom>
          <a:noFill/>
          <a:ln>
            <a:noFill/>
          </a:ln>
        </p:spPr>
      </p:pic>
      <p:sp>
        <p:nvSpPr>
          <p:cNvPr id="467" name="Google Shape;467;p11"/>
          <p:cNvSpPr txBox="1"/>
          <p:nvPr/>
        </p:nvSpPr>
        <p:spPr>
          <a:xfrm>
            <a:off x="866808" y="8888142"/>
            <a:ext cx="6362700" cy="1293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5000"/>
              <a:buFont typeface="Arial"/>
              <a:buNone/>
            </a:pPr>
            <a:r>
              <a:rPr b="1" lang="fr-FR" sz="2400">
                <a:latin typeface="Century Gothic"/>
                <a:ea typeface="Century Gothic"/>
                <a:cs typeface="Century Gothic"/>
                <a:sym typeface="Century Gothic"/>
              </a:rPr>
              <a:t>TOTAL : </a:t>
            </a:r>
            <a:endParaRPr b="1" sz="2400">
              <a:latin typeface="Century Gothic"/>
              <a:ea typeface="Century Gothic"/>
              <a:cs typeface="Century Gothic"/>
              <a:sym typeface="Century Gothic"/>
            </a:endParaRPr>
          </a:p>
          <a:p>
            <a:pPr indent="-381000" lvl="0" marL="457200" marR="0" rtl="0" algn="l">
              <a:lnSpc>
                <a:spcPct val="100000"/>
              </a:lnSpc>
              <a:spcBef>
                <a:spcPts val="0"/>
              </a:spcBef>
              <a:spcAft>
                <a:spcPts val="0"/>
              </a:spcAft>
              <a:buSzPts val="2400"/>
              <a:buFont typeface="Century Gothic"/>
              <a:buChar char="-"/>
            </a:pPr>
            <a:r>
              <a:rPr b="1" lang="fr-FR" sz="2400">
                <a:latin typeface="Century Gothic"/>
                <a:ea typeface="Century Gothic"/>
                <a:cs typeface="Century Gothic"/>
                <a:sym typeface="Century Gothic"/>
              </a:rPr>
              <a:t>54 camions</a:t>
            </a:r>
            <a:endParaRPr b="1" sz="2400">
              <a:latin typeface="Century Gothic"/>
              <a:ea typeface="Century Gothic"/>
              <a:cs typeface="Century Gothic"/>
              <a:sym typeface="Century Gothic"/>
            </a:endParaRPr>
          </a:p>
          <a:p>
            <a:pPr indent="-381000" lvl="0" marL="457200" marR="0" rtl="0" algn="l">
              <a:lnSpc>
                <a:spcPct val="100000"/>
              </a:lnSpc>
              <a:spcBef>
                <a:spcPts val="0"/>
              </a:spcBef>
              <a:spcAft>
                <a:spcPts val="0"/>
              </a:spcAft>
              <a:buSzPts val="2400"/>
              <a:buFont typeface="Century Gothic"/>
              <a:buChar char="-"/>
            </a:pPr>
            <a:r>
              <a:rPr b="1" lang="fr-FR" sz="2400">
                <a:latin typeface="Century Gothic"/>
                <a:ea typeface="Century Gothic"/>
                <a:cs typeface="Century Gothic"/>
                <a:sym typeface="Century Gothic"/>
              </a:rPr>
              <a:t>1200 m3 de bois installés</a:t>
            </a:r>
            <a:endParaRPr b="1" sz="2400">
              <a:latin typeface="Century Gothic"/>
              <a:ea typeface="Century Gothic"/>
              <a:cs typeface="Century Gothic"/>
              <a:sym typeface="Century Gothic"/>
            </a:endParaRPr>
          </a:p>
        </p:txBody>
      </p:sp>
      <p:sp>
        <p:nvSpPr>
          <p:cNvPr id="468" name="Google Shape;468;p11"/>
          <p:cNvSpPr txBox="1"/>
          <p:nvPr>
            <p:ph type="title"/>
          </p:nvPr>
        </p:nvSpPr>
        <p:spPr>
          <a:xfrm>
            <a:off x="720000" y="111550"/>
            <a:ext cx="3156900" cy="7080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SzPts val="5000"/>
              <a:buNone/>
            </a:pPr>
            <a:r>
              <a:rPr b="1" lang="fr-FR" sz="3400">
                <a:latin typeface="Century Gothic"/>
                <a:ea typeface="Century Gothic"/>
                <a:cs typeface="Century Gothic"/>
                <a:sym typeface="Century Gothic"/>
              </a:rPr>
              <a:t>CHANTIER</a:t>
            </a:r>
            <a:endParaRPr sz="5200"/>
          </a:p>
        </p:txBody>
      </p:sp>
      <p:sp>
        <p:nvSpPr>
          <p:cNvPr id="469" name="Google Shape;469;p11"/>
          <p:cNvSpPr txBox="1"/>
          <p:nvPr>
            <p:ph type="title"/>
          </p:nvPr>
        </p:nvSpPr>
        <p:spPr>
          <a:xfrm>
            <a:off x="14247550" y="8617000"/>
            <a:ext cx="2115900" cy="585000"/>
          </a:xfrm>
          <a:prstGeom prst="rect">
            <a:avLst/>
          </a:prstGeom>
          <a:solidFill>
            <a:schemeClr val="accent3"/>
          </a:solidFill>
          <a:ln cap="flat" cmpd="sng" w="19050">
            <a:solidFill>
              <a:schemeClr val="accent3"/>
            </a:solidFill>
            <a:prstDash val="solid"/>
            <a:round/>
            <a:headEnd len="sm" w="sm" type="none"/>
            <a:tailEnd len="sm" w="sm" type="none"/>
          </a:ln>
        </p:spPr>
        <p:txBody>
          <a:bodyPr anchorCtr="0" anchor="t" bIns="91425" lIns="91425" spcFirstLastPara="1" rIns="91425" wrap="square" tIns="91425">
            <a:spAutoFit/>
          </a:bodyPr>
          <a:lstStyle/>
          <a:p>
            <a:pPr indent="0" lvl="0" marL="0" rtl="0" algn="ctr">
              <a:lnSpc>
                <a:spcPct val="100000"/>
              </a:lnSpc>
              <a:spcBef>
                <a:spcPts val="0"/>
              </a:spcBef>
              <a:spcAft>
                <a:spcPts val="0"/>
              </a:spcAft>
              <a:buSzPts val="5000"/>
              <a:buNone/>
            </a:pPr>
            <a:r>
              <a:rPr b="1" lang="fr-FR" sz="2600">
                <a:latin typeface="Century Gothic"/>
                <a:ea typeface="Century Gothic"/>
                <a:cs typeface="Century Gothic"/>
                <a:sym typeface="Century Gothic"/>
              </a:rPr>
              <a:t>Innovation</a:t>
            </a:r>
            <a:endParaRPr b="1" sz="2600">
              <a:latin typeface="Century Gothic"/>
              <a:ea typeface="Century Gothic"/>
              <a:cs typeface="Century Gothic"/>
              <a:sym typeface="Century Gothic"/>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 name="Shape 473"/>
        <p:cNvGrpSpPr/>
        <p:nvPr/>
      </p:nvGrpSpPr>
      <p:grpSpPr>
        <a:xfrm>
          <a:off x="0" y="0"/>
          <a:ext cx="0" cy="0"/>
          <a:chOff x="0" y="0"/>
          <a:chExt cx="0" cy="0"/>
        </a:xfrm>
      </p:grpSpPr>
      <p:sp>
        <p:nvSpPr>
          <p:cNvPr id="474" name="Google Shape;474;g34bfc61fda6_2_18"/>
          <p:cNvSpPr txBox="1"/>
          <p:nvPr>
            <p:ph type="title"/>
          </p:nvPr>
        </p:nvSpPr>
        <p:spPr>
          <a:xfrm>
            <a:off x="903900" y="861525"/>
            <a:ext cx="17384100" cy="5850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SzPts val="5000"/>
              <a:buNone/>
            </a:pPr>
            <a:r>
              <a:rPr b="1" i="1" lang="fr-FR" sz="2600">
                <a:latin typeface="Century Gothic"/>
                <a:ea typeface="Century Gothic"/>
                <a:cs typeface="Century Gothic"/>
                <a:sym typeface="Century Gothic"/>
              </a:rPr>
              <a:t>Traitement sécurisé des gaz de sol résiduels</a:t>
            </a:r>
            <a:endParaRPr b="1" i="1" sz="2600">
              <a:latin typeface="Century Gothic"/>
              <a:ea typeface="Century Gothic"/>
              <a:cs typeface="Century Gothic"/>
              <a:sym typeface="Century Gothic"/>
            </a:endParaRPr>
          </a:p>
        </p:txBody>
      </p:sp>
      <p:sp>
        <p:nvSpPr>
          <p:cNvPr id="475" name="Google Shape;475;g34bfc61fda6_2_18"/>
          <p:cNvSpPr txBox="1"/>
          <p:nvPr>
            <p:ph type="title"/>
          </p:nvPr>
        </p:nvSpPr>
        <p:spPr>
          <a:xfrm>
            <a:off x="903900" y="180000"/>
            <a:ext cx="17384100" cy="6771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SzPts val="5000"/>
              <a:buNone/>
            </a:pPr>
            <a:r>
              <a:rPr b="1" lang="fr-FR" sz="3200">
                <a:latin typeface="Century Gothic"/>
                <a:ea typeface="Century Gothic"/>
                <a:cs typeface="Century Gothic"/>
                <a:sym typeface="Century Gothic"/>
              </a:rPr>
              <a:t>DÉPOLLUTION</a:t>
            </a:r>
            <a:endParaRPr/>
          </a:p>
        </p:txBody>
      </p:sp>
      <p:pic>
        <p:nvPicPr>
          <p:cNvPr id="476" name="Google Shape;476;g34bfc61fda6_2_18"/>
          <p:cNvPicPr preferRelativeResize="0"/>
          <p:nvPr/>
        </p:nvPicPr>
        <p:blipFill>
          <a:blip r:embed="rId3">
            <a:alphaModFix/>
          </a:blip>
          <a:stretch>
            <a:fillRect/>
          </a:stretch>
        </p:blipFill>
        <p:spPr>
          <a:xfrm>
            <a:off x="1138325" y="1800225"/>
            <a:ext cx="8391525" cy="5829300"/>
          </a:xfrm>
          <a:prstGeom prst="rect">
            <a:avLst/>
          </a:prstGeom>
          <a:noFill/>
          <a:ln>
            <a:noFill/>
          </a:ln>
        </p:spPr>
      </p:pic>
      <p:pic>
        <p:nvPicPr>
          <p:cNvPr id="477" name="Google Shape;477;g34bfc61fda6_2_18"/>
          <p:cNvPicPr preferRelativeResize="0"/>
          <p:nvPr/>
        </p:nvPicPr>
        <p:blipFill>
          <a:blip r:embed="rId4">
            <a:alphaModFix/>
          </a:blip>
          <a:stretch>
            <a:fillRect/>
          </a:stretch>
        </p:blipFill>
        <p:spPr>
          <a:xfrm>
            <a:off x="9715650" y="2100225"/>
            <a:ext cx="6858000" cy="4705350"/>
          </a:xfrm>
          <a:prstGeom prst="rect">
            <a:avLst/>
          </a:prstGeom>
          <a:noFill/>
          <a:ln>
            <a:noFill/>
          </a:ln>
        </p:spPr>
      </p:pic>
      <p:pic>
        <p:nvPicPr>
          <p:cNvPr id="478" name="Google Shape;478;g34bfc61fda6_2_18"/>
          <p:cNvPicPr preferRelativeResize="0"/>
          <p:nvPr/>
        </p:nvPicPr>
        <p:blipFill>
          <a:blip r:embed="rId5">
            <a:alphaModFix/>
          </a:blip>
          <a:stretch>
            <a:fillRect/>
          </a:stretch>
        </p:blipFill>
        <p:spPr>
          <a:xfrm>
            <a:off x="16893150" y="1030775"/>
            <a:ext cx="923925" cy="7753350"/>
          </a:xfrm>
          <a:prstGeom prst="rect">
            <a:avLst/>
          </a:prstGeom>
          <a:noFill/>
          <a:ln>
            <a:noFill/>
          </a:ln>
        </p:spPr>
      </p:pic>
      <p:sp>
        <p:nvSpPr>
          <p:cNvPr id="479" name="Google Shape;479;g34bfc61fda6_2_18"/>
          <p:cNvSpPr txBox="1"/>
          <p:nvPr/>
        </p:nvSpPr>
        <p:spPr>
          <a:xfrm>
            <a:off x="2055375" y="7503025"/>
            <a:ext cx="5313900" cy="780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i="1" lang="fr-FR" sz="1800">
                <a:solidFill>
                  <a:schemeClr val="dk1"/>
                </a:solidFill>
                <a:latin typeface="Century Gothic"/>
                <a:ea typeface="Century Gothic"/>
                <a:cs typeface="Century Gothic"/>
                <a:sym typeface="Century Gothic"/>
              </a:rPr>
              <a:t>Drainage des gaz de sols résiduels sous vide sanitaire – contrôle des taux de gaz résiduels</a:t>
            </a:r>
            <a:endParaRPr i="1" sz="1800">
              <a:solidFill>
                <a:schemeClr val="dk1"/>
              </a:solidFill>
              <a:latin typeface="Century Gothic"/>
              <a:ea typeface="Century Gothic"/>
              <a:cs typeface="Century Gothic"/>
              <a:sym typeface="Century Gothic"/>
            </a:endParaRPr>
          </a:p>
        </p:txBody>
      </p:sp>
      <p:sp>
        <p:nvSpPr>
          <p:cNvPr id="480" name="Google Shape;480;g34bfc61fda6_2_18"/>
          <p:cNvSpPr txBox="1"/>
          <p:nvPr/>
        </p:nvSpPr>
        <p:spPr>
          <a:xfrm>
            <a:off x="10176700" y="6939275"/>
            <a:ext cx="5313900" cy="780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i="1" lang="fr-FR" sz="1800">
                <a:solidFill>
                  <a:schemeClr val="dk1"/>
                </a:solidFill>
                <a:latin typeface="Century Gothic"/>
                <a:ea typeface="Century Gothic"/>
                <a:cs typeface="Century Gothic"/>
                <a:sym typeface="Century Gothic"/>
              </a:rPr>
              <a:t>Ventilation du vide sanitaire : 1 volume heure</a:t>
            </a:r>
            <a:endParaRPr i="1" sz="1600">
              <a:solidFill>
                <a:schemeClr val="dk1"/>
              </a:solidFill>
              <a:latin typeface="Century Gothic"/>
              <a:ea typeface="Century Gothic"/>
              <a:cs typeface="Century Gothic"/>
              <a:sym typeface="Century Gothic"/>
            </a:endParaRPr>
          </a:p>
          <a:p>
            <a:pPr indent="0" lvl="0" marL="0" rtl="0" algn="l">
              <a:lnSpc>
                <a:spcPct val="115000"/>
              </a:lnSpc>
              <a:spcBef>
                <a:spcPts val="0"/>
              </a:spcBef>
              <a:spcAft>
                <a:spcPts val="0"/>
              </a:spcAft>
              <a:buNone/>
            </a:pPr>
            <a:r>
              <a:t/>
            </a:r>
            <a:endParaRPr i="1" sz="1800">
              <a:solidFill>
                <a:schemeClr val="dk1"/>
              </a:solidFill>
              <a:latin typeface="Century Gothic"/>
              <a:ea typeface="Century Gothic"/>
              <a:cs typeface="Century Gothic"/>
              <a:sym typeface="Century Gothic"/>
            </a:endParaRPr>
          </a:p>
        </p:txBody>
      </p:sp>
      <p:sp>
        <p:nvSpPr>
          <p:cNvPr id="481" name="Google Shape;481;g34bfc61fda6_2_18"/>
          <p:cNvSpPr txBox="1"/>
          <p:nvPr>
            <p:ph type="title"/>
          </p:nvPr>
        </p:nvSpPr>
        <p:spPr>
          <a:xfrm>
            <a:off x="13949875" y="519900"/>
            <a:ext cx="2115900" cy="585000"/>
          </a:xfrm>
          <a:prstGeom prst="rect">
            <a:avLst/>
          </a:prstGeom>
          <a:solidFill>
            <a:schemeClr val="accent3"/>
          </a:solidFill>
          <a:ln cap="flat" cmpd="sng" w="19050">
            <a:solidFill>
              <a:schemeClr val="accent3"/>
            </a:solidFill>
            <a:prstDash val="solid"/>
            <a:round/>
            <a:headEnd len="sm" w="sm" type="none"/>
            <a:tailEnd len="sm" w="sm" type="none"/>
          </a:ln>
        </p:spPr>
        <p:txBody>
          <a:bodyPr anchorCtr="0" anchor="t" bIns="91425" lIns="91425" spcFirstLastPara="1" rIns="91425" wrap="square" tIns="91425">
            <a:spAutoFit/>
          </a:bodyPr>
          <a:lstStyle/>
          <a:p>
            <a:pPr indent="0" lvl="0" marL="0" rtl="0" algn="ctr">
              <a:lnSpc>
                <a:spcPct val="100000"/>
              </a:lnSpc>
              <a:spcBef>
                <a:spcPts val="0"/>
              </a:spcBef>
              <a:spcAft>
                <a:spcPts val="0"/>
              </a:spcAft>
              <a:buSzPts val="5000"/>
              <a:buNone/>
            </a:pPr>
            <a:r>
              <a:rPr b="1" lang="fr-FR" sz="2600">
                <a:latin typeface="Century Gothic"/>
                <a:ea typeface="Century Gothic"/>
                <a:cs typeface="Century Gothic"/>
                <a:sym typeface="Century Gothic"/>
              </a:rPr>
              <a:t>Innovation</a:t>
            </a:r>
            <a:endParaRPr b="1" sz="2600">
              <a:latin typeface="Century Gothic"/>
              <a:ea typeface="Century Gothic"/>
              <a:cs typeface="Century Gothic"/>
              <a:sym typeface="Century Gothic"/>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grpSp>
        <p:nvGrpSpPr>
          <p:cNvPr id="486" name="Google Shape;486;p19"/>
          <p:cNvGrpSpPr/>
          <p:nvPr/>
        </p:nvGrpSpPr>
        <p:grpSpPr>
          <a:xfrm>
            <a:off x="16736261" y="717651"/>
            <a:ext cx="929835" cy="7751584"/>
            <a:chOff x="16980849" y="2537875"/>
            <a:chExt cx="512466" cy="4272181"/>
          </a:xfrm>
        </p:grpSpPr>
        <p:sp>
          <p:nvSpPr>
            <p:cNvPr id="487" name="Google Shape;487;p19"/>
            <p:cNvSpPr/>
            <p:nvPr/>
          </p:nvSpPr>
          <p:spPr>
            <a:xfrm>
              <a:off x="16980849" y="2537875"/>
              <a:ext cx="512466" cy="512466"/>
            </a:xfrm>
            <a:prstGeom prst="ellipse">
              <a:avLst/>
            </a:prstGeom>
            <a:solidFill>
              <a:srgbClr val="9933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G</a:t>
              </a:r>
              <a:endParaRPr/>
            </a:p>
          </p:txBody>
        </p:sp>
        <p:sp>
          <p:nvSpPr>
            <p:cNvPr id="488" name="Google Shape;488;p19"/>
            <p:cNvSpPr/>
            <p:nvPr/>
          </p:nvSpPr>
          <p:spPr>
            <a:xfrm>
              <a:off x="16980849" y="3150825"/>
              <a:ext cx="512466" cy="512466"/>
            </a:xfrm>
            <a:prstGeom prst="ellipse">
              <a:avLst/>
            </a:prstGeom>
            <a:solidFill>
              <a:srgbClr val="A2C63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T</a:t>
              </a:r>
              <a:endParaRPr/>
            </a:p>
          </p:txBody>
        </p:sp>
        <p:sp>
          <p:nvSpPr>
            <p:cNvPr id="489" name="Google Shape;489;p19"/>
            <p:cNvSpPr/>
            <p:nvPr/>
          </p:nvSpPr>
          <p:spPr>
            <a:xfrm>
              <a:off x="16980849" y="3788012"/>
              <a:ext cx="512466" cy="512466"/>
            </a:xfrm>
            <a:prstGeom prst="ellipse">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S</a:t>
              </a:r>
              <a:endParaRPr/>
            </a:p>
          </p:txBody>
        </p:sp>
        <p:sp>
          <p:nvSpPr>
            <p:cNvPr id="490" name="Google Shape;490;p19"/>
            <p:cNvSpPr/>
            <p:nvPr/>
          </p:nvSpPr>
          <p:spPr>
            <a:xfrm>
              <a:off x="16980849" y="4425199"/>
              <a:ext cx="512466" cy="512466"/>
            </a:xfrm>
            <a:prstGeom prst="ellipse">
              <a:avLst/>
            </a:prstGeom>
            <a:solidFill>
              <a:srgbClr val="83812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N</a:t>
              </a:r>
              <a:endParaRPr/>
            </a:p>
          </p:txBody>
        </p:sp>
        <p:sp>
          <p:nvSpPr>
            <p:cNvPr id="491" name="Google Shape;491;p19"/>
            <p:cNvSpPr/>
            <p:nvPr/>
          </p:nvSpPr>
          <p:spPr>
            <a:xfrm>
              <a:off x="16980849" y="5042596"/>
              <a:ext cx="512466" cy="512466"/>
            </a:xfrm>
            <a:prstGeom prst="ellipse">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E</a:t>
              </a:r>
              <a:endParaRPr/>
            </a:p>
          </p:txBody>
        </p:sp>
        <p:sp>
          <p:nvSpPr>
            <p:cNvPr id="492" name="Google Shape;492;p19"/>
            <p:cNvSpPr/>
            <p:nvPr/>
          </p:nvSpPr>
          <p:spPr>
            <a:xfrm>
              <a:off x="16980849" y="5657651"/>
              <a:ext cx="512466" cy="512466"/>
            </a:xfrm>
            <a:prstGeom prst="ellipse">
              <a:avLst/>
            </a:prstGeom>
            <a:solidFill>
              <a:srgbClr val="E36C0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M</a:t>
              </a:r>
              <a:endParaRPr/>
            </a:p>
          </p:txBody>
        </p:sp>
        <p:sp>
          <p:nvSpPr>
            <p:cNvPr id="493" name="Google Shape;493;p19"/>
            <p:cNvSpPr/>
            <p:nvPr/>
          </p:nvSpPr>
          <p:spPr>
            <a:xfrm>
              <a:off x="16980849" y="6297590"/>
              <a:ext cx="512466" cy="512466"/>
            </a:xfrm>
            <a:prstGeom prst="ellipse">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C</a:t>
              </a:r>
              <a:endParaRPr/>
            </a:p>
          </p:txBody>
        </p:sp>
      </p:grpSp>
      <p:grpSp>
        <p:nvGrpSpPr>
          <p:cNvPr id="494" name="Google Shape;494;p19"/>
          <p:cNvGrpSpPr/>
          <p:nvPr/>
        </p:nvGrpSpPr>
        <p:grpSpPr>
          <a:xfrm>
            <a:off x="18966315" y="717651"/>
            <a:ext cx="929835" cy="7751584"/>
            <a:chOff x="18291615" y="2537875"/>
            <a:chExt cx="512466" cy="4272181"/>
          </a:xfrm>
        </p:grpSpPr>
        <p:sp>
          <p:nvSpPr>
            <p:cNvPr id="495" name="Google Shape;495;p19"/>
            <p:cNvSpPr/>
            <p:nvPr/>
          </p:nvSpPr>
          <p:spPr>
            <a:xfrm>
              <a:off x="18291615" y="2537875"/>
              <a:ext cx="512466" cy="512466"/>
            </a:xfrm>
            <a:prstGeom prst="ellipse">
              <a:avLst/>
            </a:prstGeom>
            <a:solidFill>
              <a:srgbClr val="9933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G</a:t>
              </a:r>
              <a:endParaRPr/>
            </a:p>
          </p:txBody>
        </p:sp>
        <p:sp>
          <p:nvSpPr>
            <p:cNvPr id="496" name="Google Shape;496;p19"/>
            <p:cNvSpPr/>
            <p:nvPr/>
          </p:nvSpPr>
          <p:spPr>
            <a:xfrm>
              <a:off x="18291615" y="3150825"/>
              <a:ext cx="512466" cy="512466"/>
            </a:xfrm>
            <a:prstGeom prst="ellipse">
              <a:avLst/>
            </a:prstGeom>
            <a:solidFill>
              <a:srgbClr val="A2C63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T</a:t>
              </a:r>
              <a:endParaRPr/>
            </a:p>
          </p:txBody>
        </p:sp>
        <p:sp>
          <p:nvSpPr>
            <p:cNvPr id="497" name="Google Shape;497;p19"/>
            <p:cNvSpPr/>
            <p:nvPr/>
          </p:nvSpPr>
          <p:spPr>
            <a:xfrm>
              <a:off x="18291615" y="3788012"/>
              <a:ext cx="512466" cy="512466"/>
            </a:xfrm>
            <a:prstGeom prst="ellipse">
              <a:avLst/>
            </a:prstGeom>
            <a:solidFill>
              <a:srgbClr val="2E85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S</a:t>
              </a:r>
              <a:endParaRPr/>
            </a:p>
          </p:txBody>
        </p:sp>
        <p:sp>
          <p:nvSpPr>
            <p:cNvPr id="498" name="Google Shape;498;p19"/>
            <p:cNvSpPr/>
            <p:nvPr/>
          </p:nvSpPr>
          <p:spPr>
            <a:xfrm>
              <a:off x="18291615" y="4425199"/>
              <a:ext cx="512466" cy="512466"/>
            </a:xfrm>
            <a:prstGeom prst="ellipse">
              <a:avLst/>
            </a:prstGeom>
            <a:solidFill>
              <a:srgbClr val="83812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N</a:t>
              </a:r>
              <a:endParaRPr/>
            </a:p>
          </p:txBody>
        </p:sp>
        <p:sp>
          <p:nvSpPr>
            <p:cNvPr id="499" name="Google Shape;499;p19"/>
            <p:cNvSpPr/>
            <p:nvPr/>
          </p:nvSpPr>
          <p:spPr>
            <a:xfrm>
              <a:off x="18291615" y="5042596"/>
              <a:ext cx="512466" cy="512466"/>
            </a:xfrm>
            <a:prstGeom prst="ellipse">
              <a:avLst/>
            </a:prstGeom>
            <a:solidFill>
              <a:srgbClr val="3366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E</a:t>
              </a:r>
              <a:endParaRPr/>
            </a:p>
          </p:txBody>
        </p:sp>
        <p:sp>
          <p:nvSpPr>
            <p:cNvPr id="500" name="Google Shape;500;p19"/>
            <p:cNvSpPr/>
            <p:nvPr/>
          </p:nvSpPr>
          <p:spPr>
            <a:xfrm>
              <a:off x="18291615" y="5657651"/>
              <a:ext cx="512466" cy="512466"/>
            </a:xfrm>
            <a:prstGeom prst="ellipse">
              <a:avLst/>
            </a:prstGeom>
            <a:solidFill>
              <a:srgbClr val="E26B0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M</a:t>
              </a:r>
              <a:endParaRPr/>
            </a:p>
          </p:txBody>
        </p:sp>
        <p:sp>
          <p:nvSpPr>
            <p:cNvPr id="501" name="Google Shape;501;p19"/>
            <p:cNvSpPr/>
            <p:nvPr/>
          </p:nvSpPr>
          <p:spPr>
            <a:xfrm>
              <a:off x="18291615" y="6297590"/>
              <a:ext cx="512466" cy="512466"/>
            </a:xfrm>
            <a:prstGeom prst="ellipse">
              <a:avLst/>
            </a:prstGeom>
            <a:solidFill>
              <a:srgbClr val="FF99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C</a:t>
              </a:r>
              <a:endParaRPr/>
            </a:p>
          </p:txBody>
        </p:sp>
      </p:grpSp>
      <p:grpSp>
        <p:nvGrpSpPr>
          <p:cNvPr id="502" name="Google Shape;502;p19"/>
          <p:cNvGrpSpPr/>
          <p:nvPr/>
        </p:nvGrpSpPr>
        <p:grpSpPr>
          <a:xfrm>
            <a:off x="-6611177" y="4346350"/>
            <a:ext cx="2658525" cy="1157457"/>
            <a:chOff x="522623" y="-1547251"/>
            <a:chExt cx="3544700" cy="1543276"/>
          </a:xfrm>
        </p:grpSpPr>
        <p:cxnSp>
          <p:nvCxnSpPr>
            <p:cNvPr id="503" name="Google Shape;503;p19"/>
            <p:cNvCxnSpPr/>
            <p:nvPr/>
          </p:nvCxnSpPr>
          <p:spPr>
            <a:xfrm rot="10800000">
              <a:off x="954643" y="-930379"/>
              <a:ext cx="2522733" cy="0"/>
            </a:xfrm>
            <a:prstGeom prst="straightConnector1">
              <a:avLst/>
            </a:prstGeom>
            <a:noFill/>
            <a:ln cap="flat" cmpd="sng" w="9525">
              <a:solidFill>
                <a:schemeClr val="dk1"/>
              </a:solidFill>
              <a:prstDash val="solid"/>
              <a:round/>
              <a:headEnd len="sm" w="sm" type="none"/>
              <a:tailEnd len="sm" w="sm" type="none"/>
            </a:ln>
          </p:spPr>
        </p:cxnSp>
        <p:sp>
          <p:nvSpPr>
            <p:cNvPr id="504" name="Google Shape;504;p19"/>
            <p:cNvSpPr txBox="1"/>
            <p:nvPr/>
          </p:nvSpPr>
          <p:spPr>
            <a:xfrm>
              <a:off x="522623" y="-1197524"/>
              <a:ext cx="1918856" cy="67710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fr-FR" sz="1350" u="none" cap="none" strike="noStrike">
                  <a:solidFill>
                    <a:srgbClr val="000000"/>
                  </a:solidFill>
                  <a:latin typeface="Century Gothic"/>
                  <a:ea typeface="Century Gothic"/>
                  <a:cs typeface="Century Gothic"/>
                  <a:sym typeface="Century Gothic"/>
                </a:rPr>
                <a:t>Matériaux</a:t>
              </a:r>
              <a:endParaRPr/>
            </a:p>
            <a:p>
              <a:pPr indent="0" lvl="0" marL="0" marR="0" rtl="0" algn="ctr">
                <a:lnSpc>
                  <a:spcPct val="100000"/>
                </a:lnSpc>
                <a:spcBef>
                  <a:spcPts val="0"/>
                </a:spcBef>
                <a:spcAft>
                  <a:spcPts val="0"/>
                </a:spcAft>
                <a:buNone/>
              </a:pPr>
              <a:r>
                <a:rPr b="0" i="0" lang="fr-FR" sz="1350" u="none" cap="none" strike="noStrike">
                  <a:solidFill>
                    <a:srgbClr val="366092"/>
                  </a:solidFill>
                  <a:latin typeface="Century Gothic"/>
                  <a:ea typeface="Century Gothic"/>
                  <a:cs typeface="Century Gothic"/>
                  <a:sym typeface="Century Gothic"/>
                </a:rPr>
                <a:t>RECYCLÉS</a:t>
              </a:r>
              <a:endParaRPr b="0" i="0" sz="1350" u="none" cap="none" strike="noStrike">
                <a:solidFill>
                  <a:srgbClr val="366092"/>
                </a:solidFill>
                <a:latin typeface="Arial"/>
                <a:ea typeface="Arial"/>
                <a:cs typeface="Arial"/>
                <a:sym typeface="Arial"/>
              </a:endParaRPr>
            </a:p>
          </p:txBody>
        </p:sp>
        <p:grpSp>
          <p:nvGrpSpPr>
            <p:cNvPr id="505" name="Google Shape;505;p19"/>
            <p:cNvGrpSpPr/>
            <p:nvPr/>
          </p:nvGrpSpPr>
          <p:grpSpPr>
            <a:xfrm>
              <a:off x="2822575" y="-1547251"/>
              <a:ext cx="1244748" cy="1543276"/>
              <a:chOff x="5228599" y="-2356428"/>
              <a:chExt cx="1215419" cy="1506916"/>
            </a:xfrm>
          </p:grpSpPr>
          <p:pic>
            <p:nvPicPr>
              <p:cNvPr id="506" name="Google Shape;506;p19"/>
              <p:cNvPicPr preferRelativeResize="0"/>
              <p:nvPr/>
            </p:nvPicPr>
            <p:blipFill rotWithShape="1">
              <a:blip r:embed="rId3">
                <a:alphaModFix/>
              </a:blip>
              <a:srcRect b="718" l="0" r="0" t="719"/>
              <a:stretch/>
            </p:blipFill>
            <p:spPr>
              <a:xfrm>
                <a:off x="5228599" y="-2356428"/>
                <a:ext cx="1184926" cy="1162050"/>
              </a:xfrm>
              <a:prstGeom prst="ellipse">
                <a:avLst/>
              </a:prstGeom>
              <a:noFill/>
              <a:ln>
                <a:noFill/>
              </a:ln>
            </p:spPr>
          </p:pic>
          <p:sp>
            <p:nvSpPr>
              <p:cNvPr id="507" name="Google Shape;507;p19"/>
              <p:cNvSpPr txBox="1"/>
              <p:nvPr/>
            </p:nvSpPr>
            <p:spPr>
              <a:xfrm>
                <a:off x="5254807" y="-1150037"/>
                <a:ext cx="1189211" cy="30052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fr-FR" sz="900" u="none" cap="none" strike="noStrike">
                    <a:solidFill>
                      <a:srgbClr val="000000"/>
                    </a:solidFill>
                    <a:latin typeface="Arial"/>
                    <a:ea typeface="Arial"/>
                    <a:cs typeface="Arial"/>
                    <a:sym typeface="Arial"/>
                  </a:rPr>
                  <a:t>Métisse</a:t>
                </a:r>
                <a:endParaRPr/>
              </a:p>
            </p:txBody>
          </p:sp>
        </p:grpSp>
      </p:grpSp>
      <p:sp>
        <p:nvSpPr>
          <p:cNvPr id="508" name="Google Shape;508;p19"/>
          <p:cNvSpPr txBox="1"/>
          <p:nvPr/>
        </p:nvSpPr>
        <p:spPr>
          <a:xfrm>
            <a:off x="1972458" y="3900759"/>
            <a:ext cx="1881591" cy="7078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fr-FR" sz="2000" u="none" cap="none" strike="noStrike">
                <a:solidFill>
                  <a:srgbClr val="000000"/>
                </a:solidFill>
                <a:latin typeface="Century Gothic"/>
                <a:ea typeface="Century Gothic"/>
                <a:cs typeface="Century Gothic"/>
                <a:sym typeface="Century Gothic"/>
              </a:rPr>
              <a:t>Matériaux</a:t>
            </a:r>
            <a:endParaRPr/>
          </a:p>
          <a:p>
            <a:pPr indent="0" lvl="0" marL="0" marR="0" rtl="0" algn="ctr">
              <a:lnSpc>
                <a:spcPct val="100000"/>
              </a:lnSpc>
              <a:spcBef>
                <a:spcPts val="0"/>
              </a:spcBef>
              <a:spcAft>
                <a:spcPts val="0"/>
              </a:spcAft>
              <a:buNone/>
            </a:pPr>
            <a:r>
              <a:rPr b="0" i="0" lang="fr-FR" sz="2000" u="none" cap="none" strike="noStrike">
                <a:solidFill>
                  <a:srgbClr val="76923C"/>
                </a:solidFill>
                <a:latin typeface="Century Gothic"/>
                <a:ea typeface="Century Gothic"/>
                <a:cs typeface="Century Gothic"/>
                <a:sym typeface="Century Gothic"/>
              </a:rPr>
              <a:t>BIOSOURCÉS</a:t>
            </a:r>
            <a:endParaRPr b="0" i="0" sz="2000" u="none" cap="none" strike="noStrike">
              <a:solidFill>
                <a:srgbClr val="76923C"/>
              </a:solidFill>
              <a:latin typeface="Arial"/>
              <a:ea typeface="Arial"/>
              <a:cs typeface="Arial"/>
              <a:sym typeface="Arial"/>
            </a:endParaRPr>
          </a:p>
        </p:txBody>
      </p:sp>
      <p:cxnSp>
        <p:nvCxnSpPr>
          <p:cNvPr id="509" name="Google Shape;509;p19"/>
          <p:cNvCxnSpPr/>
          <p:nvPr/>
        </p:nvCxnSpPr>
        <p:spPr>
          <a:xfrm rot="10800000">
            <a:off x="2312827" y="4205012"/>
            <a:ext cx="4363160" cy="0"/>
          </a:xfrm>
          <a:prstGeom prst="straightConnector1">
            <a:avLst/>
          </a:prstGeom>
          <a:noFill/>
          <a:ln cap="flat" cmpd="sng" w="9525">
            <a:solidFill>
              <a:schemeClr val="dk1"/>
            </a:solidFill>
            <a:prstDash val="solid"/>
            <a:round/>
            <a:headEnd len="sm" w="sm" type="none"/>
            <a:tailEnd len="sm" w="sm" type="none"/>
          </a:ln>
        </p:spPr>
      </p:cxnSp>
      <p:grpSp>
        <p:nvGrpSpPr>
          <p:cNvPr id="510" name="Google Shape;510;p19"/>
          <p:cNvGrpSpPr/>
          <p:nvPr/>
        </p:nvGrpSpPr>
        <p:grpSpPr>
          <a:xfrm>
            <a:off x="4121710" y="3572277"/>
            <a:ext cx="1194257" cy="1452251"/>
            <a:chOff x="5123015" y="-2356428"/>
            <a:chExt cx="1189213" cy="1446118"/>
          </a:xfrm>
        </p:grpSpPr>
        <p:pic>
          <p:nvPicPr>
            <p:cNvPr id="511" name="Google Shape;511;p19"/>
            <p:cNvPicPr preferRelativeResize="0"/>
            <p:nvPr/>
          </p:nvPicPr>
          <p:blipFill rotWithShape="1">
            <a:blip r:embed="rId4">
              <a:alphaModFix/>
            </a:blip>
            <a:srcRect b="37704" l="20662" r="0" t="0"/>
            <a:stretch/>
          </p:blipFill>
          <p:spPr>
            <a:xfrm>
              <a:off x="5127302" y="-2356428"/>
              <a:ext cx="1184926" cy="1162050"/>
            </a:xfrm>
            <a:prstGeom prst="ellipse">
              <a:avLst/>
            </a:prstGeom>
            <a:noFill/>
            <a:ln>
              <a:noFill/>
            </a:ln>
          </p:spPr>
        </p:pic>
        <p:sp>
          <p:nvSpPr>
            <p:cNvPr id="512" name="Google Shape;512;p19"/>
            <p:cNvSpPr txBox="1"/>
            <p:nvPr/>
          </p:nvSpPr>
          <p:spPr>
            <a:xfrm>
              <a:off x="5123015" y="-1186139"/>
              <a:ext cx="1189210" cy="27582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fr-FR" sz="1200" u="none" cap="none" strike="noStrike">
                  <a:solidFill>
                    <a:srgbClr val="000000"/>
                  </a:solidFill>
                  <a:latin typeface="Arial"/>
                  <a:ea typeface="Arial"/>
                  <a:cs typeface="Arial"/>
                  <a:sym typeface="Arial"/>
                </a:rPr>
                <a:t>Bois</a:t>
              </a:r>
              <a:endParaRPr/>
            </a:p>
          </p:txBody>
        </p:sp>
      </p:grpSp>
      <p:grpSp>
        <p:nvGrpSpPr>
          <p:cNvPr id="513" name="Google Shape;513;p19"/>
          <p:cNvGrpSpPr/>
          <p:nvPr/>
        </p:nvGrpSpPr>
        <p:grpSpPr>
          <a:xfrm>
            <a:off x="5777426" y="3609074"/>
            <a:ext cx="1189952" cy="1452257"/>
            <a:chOff x="5127302" y="-2356428"/>
            <a:chExt cx="1184926" cy="1446123"/>
          </a:xfrm>
        </p:grpSpPr>
        <p:pic>
          <p:nvPicPr>
            <p:cNvPr id="514" name="Google Shape;514;p19"/>
            <p:cNvPicPr preferRelativeResize="0"/>
            <p:nvPr/>
          </p:nvPicPr>
          <p:blipFill rotWithShape="1">
            <a:blip r:embed="rId5">
              <a:alphaModFix/>
            </a:blip>
            <a:srcRect b="6414" l="0" r="0" t="6414"/>
            <a:stretch/>
          </p:blipFill>
          <p:spPr>
            <a:xfrm>
              <a:off x="5127302" y="-2356428"/>
              <a:ext cx="1184926" cy="1162050"/>
            </a:xfrm>
            <a:prstGeom prst="ellipse">
              <a:avLst/>
            </a:prstGeom>
            <a:noFill/>
            <a:ln>
              <a:noFill/>
            </a:ln>
          </p:spPr>
        </p:pic>
        <p:sp>
          <p:nvSpPr>
            <p:cNvPr id="515" name="Google Shape;515;p19"/>
            <p:cNvSpPr txBox="1"/>
            <p:nvPr/>
          </p:nvSpPr>
          <p:spPr>
            <a:xfrm>
              <a:off x="5154013" y="-1186134"/>
              <a:ext cx="1099561" cy="27582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fr-FR" sz="1200" u="none" cap="none" strike="noStrike">
                  <a:solidFill>
                    <a:srgbClr val="000000"/>
                  </a:solidFill>
                  <a:latin typeface="Arial"/>
                  <a:ea typeface="Arial"/>
                  <a:cs typeface="Arial"/>
                  <a:sym typeface="Arial"/>
                </a:rPr>
                <a:t>Laine de bois</a:t>
              </a:r>
              <a:endParaRPr/>
            </a:p>
          </p:txBody>
        </p:sp>
      </p:grpSp>
      <p:sp>
        <p:nvSpPr>
          <p:cNvPr id="516" name="Google Shape;516;p19"/>
          <p:cNvSpPr txBox="1"/>
          <p:nvPr/>
        </p:nvSpPr>
        <p:spPr>
          <a:xfrm>
            <a:off x="1731259" y="5690605"/>
            <a:ext cx="2126667" cy="7078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fr-FR" sz="2000" u="none" cap="none" strike="noStrike">
                <a:solidFill>
                  <a:srgbClr val="000000"/>
                </a:solidFill>
                <a:latin typeface="Century Gothic"/>
                <a:ea typeface="Century Gothic"/>
                <a:cs typeface="Century Gothic"/>
                <a:sym typeface="Century Gothic"/>
              </a:rPr>
              <a:t>Matériaux</a:t>
            </a:r>
            <a:endParaRPr/>
          </a:p>
          <a:p>
            <a:pPr indent="0" lvl="0" marL="0" marR="0" rtl="0" algn="ctr">
              <a:lnSpc>
                <a:spcPct val="100000"/>
              </a:lnSpc>
              <a:spcBef>
                <a:spcPts val="0"/>
              </a:spcBef>
              <a:spcAft>
                <a:spcPts val="0"/>
              </a:spcAft>
              <a:buNone/>
            </a:pPr>
            <a:r>
              <a:rPr b="0" i="0" lang="fr-FR" sz="2000" u="none" cap="none" strike="noStrike">
                <a:solidFill>
                  <a:srgbClr val="974806"/>
                </a:solidFill>
                <a:latin typeface="Century Gothic"/>
                <a:ea typeface="Century Gothic"/>
                <a:cs typeface="Century Gothic"/>
                <a:sym typeface="Century Gothic"/>
              </a:rPr>
              <a:t>GÉOSOURCÉS</a:t>
            </a:r>
            <a:endParaRPr b="0" i="0" sz="2000" u="none" cap="none" strike="noStrike">
              <a:solidFill>
                <a:srgbClr val="974806"/>
              </a:solidFill>
              <a:latin typeface="Arial"/>
              <a:ea typeface="Arial"/>
              <a:cs typeface="Arial"/>
              <a:sym typeface="Arial"/>
            </a:endParaRPr>
          </a:p>
        </p:txBody>
      </p:sp>
      <p:cxnSp>
        <p:nvCxnSpPr>
          <p:cNvPr id="517" name="Google Shape;517;p19"/>
          <p:cNvCxnSpPr/>
          <p:nvPr/>
        </p:nvCxnSpPr>
        <p:spPr>
          <a:xfrm rot="10800000">
            <a:off x="2180178" y="5996430"/>
            <a:ext cx="2886974" cy="0"/>
          </a:xfrm>
          <a:prstGeom prst="straightConnector1">
            <a:avLst/>
          </a:prstGeom>
          <a:noFill/>
          <a:ln cap="flat" cmpd="sng" w="9525">
            <a:solidFill>
              <a:schemeClr val="dk1"/>
            </a:solidFill>
            <a:prstDash val="solid"/>
            <a:round/>
            <a:headEnd len="sm" w="sm" type="none"/>
            <a:tailEnd len="sm" w="sm" type="none"/>
          </a:ln>
        </p:spPr>
      </p:cxnSp>
      <p:grpSp>
        <p:nvGrpSpPr>
          <p:cNvPr id="518" name="Google Shape;518;p19"/>
          <p:cNvGrpSpPr/>
          <p:nvPr/>
        </p:nvGrpSpPr>
        <p:grpSpPr>
          <a:xfrm>
            <a:off x="4170545" y="5391534"/>
            <a:ext cx="1194254" cy="1643075"/>
            <a:chOff x="3878145" y="-2396967"/>
            <a:chExt cx="1189212" cy="1636135"/>
          </a:xfrm>
        </p:grpSpPr>
        <p:pic>
          <p:nvPicPr>
            <p:cNvPr id="519" name="Google Shape;519;p19"/>
            <p:cNvPicPr preferRelativeResize="0"/>
            <p:nvPr/>
          </p:nvPicPr>
          <p:blipFill rotWithShape="1">
            <a:blip r:embed="rId6">
              <a:alphaModFix/>
            </a:blip>
            <a:srcRect b="0" l="6726" r="6726" t="0"/>
            <a:stretch/>
          </p:blipFill>
          <p:spPr>
            <a:xfrm>
              <a:off x="3882430" y="-2396967"/>
              <a:ext cx="1184926" cy="1162050"/>
            </a:xfrm>
            <a:prstGeom prst="ellipse">
              <a:avLst/>
            </a:prstGeom>
            <a:noFill/>
            <a:ln>
              <a:noFill/>
            </a:ln>
          </p:spPr>
        </p:pic>
        <p:sp>
          <p:nvSpPr>
            <p:cNvPr id="520" name="Google Shape;520;p19"/>
            <p:cNvSpPr txBox="1"/>
            <p:nvPr/>
          </p:nvSpPr>
          <p:spPr>
            <a:xfrm>
              <a:off x="3878145" y="-1220547"/>
              <a:ext cx="1189212" cy="45971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fr-FR" sz="1200" u="none" cap="none" strike="noStrike">
                  <a:solidFill>
                    <a:srgbClr val="000000"/>
                  </a:solidFill>
                  <a:latin typeface="Arial"/>
                  <a:ea typeface="Arial"/>
                  <a:cs typeface="Arial"/>
                  <a:sym typeface="Arial"/>
                </a:rPr>
                <a:t>Brique de terre crue (BTC)</a:t>
              </a:r>
              <a:endParaRPr/>
            </a:p>
          </p:txBody>
        </p:sp>
      </p:grpSp>
      <p:grpSp>
        <p:nvGrpSpPr>
          <p:cNvPr id="521" name="Google Shape;521;p19"/>
          <p:cNvGrpSpPr/>
          <p:nvPr/>
        </p:nvGrpSpPr>
        <p:grpSpPr>
          <a:xfrm>
            <a:off x="1869964" y="7428520"/>
            <a:ext cx="5038511" cy="1668494"/>
            <a:chOff x="346100" y="5126272"/>
            <a:chExt cx="5138299" cy="1701538"/>
          </a:xfrm>
        </p:grpSpPr>
        <p:grpSp>
          <p:nvGrpSpPr>
            <p:cNvPr id="522" name="Google Shape;522;p19"/>
            <p:cNvGrpSpPr/>
            <p:nvPr/>
          </p:nvGrpSpPr>
          <p:grpSpPr>
            <a:xfrm>
              <a:off x="346100" y="5148234"/>
              <a:ext cx="5093844" cy="1679576"/>
              <a:chOff x="630754" y="5589190"/>
              <a:chExt cx="5093844" cy="1679576"/>
            </a:xfrm>
          </p:grpSpPr>
          <p:cxnSp>
            <p:nvCxnSpPr>
              <p:cNvPr id="523" name="Google Shape;523;p19"/>
              <p:cNvCxnSpPr/>
              <p:nvPr/>
            </p:nvCxnSpPr>
            <p:spPr>
              <a:xfrm rot="10800000">
                <a:off x="946766" y="6162273"/>
                <a:ext cx="3591669" cy="0"/>
              </a:xfrm>
              <a:prstGeom prst="straightConnector1">
                <a:avLst/>
              </a:prstGeom>
              <a:noFill/>
              <a:ln cap="flat" cmpd="sng" w="9525">
                <a:solidFill>
                  <a:schemeClr val="dk1"/>
                </a:solidFill>
                <a:prstDash val="solid"/>
                <a:round/>
                <a:headEnd len="sm" w="sm" type="none"/>
                <a:tailEnd len="sm" w="sm" type="none"/>
              </a:ln>
            </p:spPr>
          </p:cxnSp>
          <p:sp>
            <p:nvSpPr>
              <p:cNvPr id="524" name="Google Shape;524;p19"/>
              <p:cNvSpPr txBox="1"/>
              <p:nvPr/>
            </p:nvSpPr>
            <p:spPr>
              <a:xfrm>
                <a:off x="630754" y="5859270"/>
                <a:ext cx="1918856" cy="72190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fr-FR" sz="2000" u="none" cap="none" strike="noStrike">
                    <a:solidFill>
                      <a:srgbClr val="000000"/>
                    </a:solidFill>
                    <a:latin typeface="Century Gothic"/>
                    <a:ea typeface="Century Gothic"/>
                    <a:cs typeface="Century Gothic"/>
                    <a:sym typeface="Century Gothic"/>
                  </a:rPr>
                  <a:t>Matériaux</a:t>
                </a:r>
                <a:endParaRPr/>
              </a:p>
              <a:p>
                <a:pPr indent="0" lvl="0" marL="0" marR="0" rtl="0" algn="ctr">
                  <a:lnSpc>
                    <a:spcPct val="100000"/>
                  </a:lnSpc>
                  <a:spcBef>
                    <a:spcPts val="0"/>
                  </a:spcBef>
                  <a:spcAft>
                    <a:spcPts val="0"/>
                  </a:spcAft>
                  <a:buNone/>
                </a:pPr>
                <a:r>
                  <a:rPr b="0" i="0" lang="fr-FR" sz="2000" u="none" cap="none" strike="noStrike">
                    <a:solidFill>
                      <a:srgbClr val="5F497A"/>
                    </a:solidFill>
                    <a:latin typeface="Century Gothic"/>
                    <a:ea typeface="Century Gothic"/>
                    <a:cs typeface="Century Gothic"/>
                    <a:sym typeface="Century Gothic"/>
                  </a:rPr>
                  <a:t>RÉEMPLOI</a:t>
                </a:r>
                <a:endParaRPr b="0" i="0" sz="2000" u="none" cap="none" strike="noStrike">
                  <a:solidFill>
                    <a:srgbClr val="5F497A"/>
                  </a:solidFill>
                  <a:latin typeface="Arial"/>
                  <a:ea typeface="Arial"/>
                  <a:cs typeface="Arial"/>
                  <a:sym typeface="Arial"/>
                </a:endParaRPr>
              </a:p>
            </p:txBody>
          </p:sp>
          <p:sp>
            <p:nvSpPr>
              <p:cNvPr id="525" name="Google Shape;525;p19"/>
              <p:cNvSpPr txBox="1"/>
              <p:nvPr/>
            </p:nvSpPr>
            <p:spPr>
              <a:xfrm>
                <a:off x="2799603" y="6795446"/>
                <a:ext cx="1217907" cy="47080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fr-FR" sz="1200" u="none" cap="none" strike="noStrike">
                    <a:solidFill>
                      <a:srgbClr val="000000"/>
                    </a:solidFill>
                    <a:latin typeface="Arial"/>
                    <a:ea typeface="Arial"/>
                    <a:cs typeface="Arial"/>
                    <a:sym typeface="Arial"/>
                  </a:rPr>
                  <a:t>Pavés de réemploi</a:t>
                </a:r>
                <a:endParaRPr/>
              </a:p>
            </p:txBody>
          </p:sp>
          <p:sp>
            <p:nvSpPr>
              <p:cNvPr id="526" name="Google Shape;526;p19"/>
              <p:cNvSpPr txBox="1"/>
              <p:nvPr/>
            </p:nvSpPr>
            <p:spPr>
              <a:xfrm>
                <a:off x="4598505" y="6797958"/>
                <a:ext cx="1126093" cy="47080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fr-FR" sz="1200" u="none" cap="none" strike="noStrike">
                    <a:solidFill>
                      <a:srgbClr val="000000"/>
                    </a:solidFill>
                    <a:latin typeface="Arial"/>
                    <a:ea typeface="Arial"/>
                    <a:cs typeface="Arial"/>
                    <a:sym typeface="Arial"/>
                  </a:rPr>
                  <a:t>Substrat de réemploi</a:t>
                </a:r>
                <a:endParaRPr/>
              </a:p>
            </p:txBody>
          </p:sp>
          <p:pic>
            <p:nvPicPr>
              <p:cNvPr id="527" name="Google Shape;527;p19"/>
              <p:cNvPicPr preferRelativeResize="0"/>
              <p:nvPr/>
            </p:nvPicPr>
            <p:blipFill rotWithShape="1">
              <a:blip r:embed="rId7">
                <a:alphaModFix/>
              </a:blip>
              <a:srcRect b="0" l="61487" r="16693" t="67246"/>
              <a:stretch/>
            </p:blipFill>
            <p:spPr>
              <a:xfrm>
                <a:off x="2878909" y="5589190"/>
                <a:ext cx="1217907" cy="1217907"/>
              </a:xfrm>
              <a:prstGeom prst="ellipse">
                <a:avLst/>
              </a:prstGeom>
              <a:noFill/>
              <a:ln>
                <a:noFill/>
              </a:ln>
            </p:spPr>
          </p:pic>
        </p:grpSp>
        <p:pic>
          <p:nvPicPr>
            <p:cNvPr id="528" name="Google Shape;528;p19"/>
            <p:cNvPicPr preferRelativeResize="0"/>
            <p:nvPr/>
          </p:nvPicPr>
          <p:blipFill rotWithShape="1">
            <a:blip r:embed="rId8">
              <a:alphaModFix/>
            </a:blip>
            <a:srcRect b="8340" l="0" r="63949" t="4539"/>
            <a:stretch/>
          </p:blipFill>
          <p:spPr>
            <a:xfrm>
              <a:off x="4181969" y="5126272"/>
              <a:ext cx="1302430" cy="1190090"/>
            </a:xfrm>
            <a:prstGeom prst="ellipse">
              <a:avLst/>
            </a:prstGeom>
            <a:noFill/>
            <a:ln>
              <a:noFill/>
            </a:ln>
          </p:spPr>
        </p:pic>
      </p:grpSp>
      <p:sp>
        <p:nvSpPr>
          <p:cNvPr id="529" name="Google Shape;529;p19"/>
          <p:cNvSpPr txBox="1"/>
          <p:nvPr/>
        </p:nvSpPr>
        <p:spPr>
          <a:xfrm>
            <a:off x="3490830" y="1314292"/>
            <a:ext cx="2622767"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fr-FR" sz="3200" u="none" cap="none" strike="noStrike">
                <a:solidFill>
                  <a:srgbClr val="000000"/>
                </a:solidFill>
                <a:latin typeface="Century Gothic"/>
                <a:ea typeface="Century Gothic"/>
                <a:cs typeface="Century Gothic"/>
                <a:sym typeface="Century Gothic"/>
              </a:rPr>
              <a:t>CARBONE</a:t>
            </a:r>
            <a:endParaRPr/>
          </a:p>
        </p:txBody>
      </p:sp>
      <p:sp>
        <p:nvSpPr>
          <p:cNvPr id="530" name="Google Shape;530;p19"/>
          <p:cNvSpPr/>
          <p:nvPr/>
        </p:nvSpPr>
        <p:spPr>
          <a:xfrm>
            <a:off x="1547060" y="3756230"/>
            <a:ext cx="257031" cy="4856999"/>
          </a:xfrm>
          <a:prstGeom prst="leftBrace">
            <a:avLst>
              <a:gd fmla="val 45068" name="adj1"/>
              <a:gd fmla="val 50000" name="adj2"/>
            </a:avLst>
          </a:prstGeom>
          <a:no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531" name="Google Shape;531;p19"/>
          <p:cNvSpPr txBox="1"/>
          <p:nvPr/>
        </p:nvSpPr>
        <p:spPr>
          <a:xfrm>
            <a:off x="2274165" y="6397600"/>
            <a:ext cx="1477390"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fr-FR" sz="2000" u="none" cap="none" strike="noStrike">
                <a:solidFill>
                  <a:srgbClr val="000000"/>
                </a:solidFill>
                <a:latin typeface="Century Gothic"/>
                <a:ea typeface="Century Gothic"/>
                <a:cs typeface="Century Gothic"/>
                <a:sym typeface="Century Gothic"/>
              </a:rPr>
              <a:t>42</a:t>
            </a:r>
            <a:r>
              <a:rPr b="0" i="0" lang="fr-FR" sz="2000" u="none" cap="none" strike="noStrike">
                <a:solidFill>
                  <a:srgbClr val="000000"/>
                </a:solidFill>
                <a:latin typeface="Century Gothic"/>
                <a:ea typeface="Century Gothic"/>
                <a:cs typeface="Century Gothic"/>
                <a:sym typeface="Century Gothic"/>
              </a:rPr>
              <a:t> kg/m² </a:t>
            </a:r>
            <a:endParaRPr b="0" i="0" sz="2000" u="none" cap="none" strike="noStrike">
              <a:solidFill>
                <a:srgbClr val="000000"/>
              </a:solidFill>
              <a:latin typeface="Arial"/>
              <a:ea typeface="Arial"/>
              <a:cs typeface="Arial"/>
              <a:sym typeface="Arial"/>
            </a:endParaRPr>
          </a:p>
        </p:txBody>
      </p:sp>
      <p:sp>
        <p:nvSpPr>
          <p:cNvPr id="532" name="Google Shape;532;p19"/>
          <p:cNvSpPr txBox="1"/>
          <p:nvPr/>
        </p:nvSpPr>
        <p:spPr>
          <a:xfrm>
            <a:off x="2274165" y="4658106"/>
            <a:ext cx="1477390"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fr-FR" sz="2000" u="none" cap="none" strike="noStrike">
                <a:solidFill>
                  <a:srgbClr val="000000"/>
                </a:solidFill>
                <a:latin typeface="Century Gothic"/>
                <a:ea typeface="Century Gothic"/>
                <a:cs typeface="Century Gothic"/>
                <a:sym typeface="Century Gothic"/>
              </a:rPr>
              <a:t>53</a:t>
            </a:r>
            <a:r>
              <a:rPr b="0" i="0" lang="fr-FR" sz="2000" u="none" cap="none" strike="noStrike">
                <a:solidFill>
                  <a:srgbClr val="000000"/>
                </a:solidFill>
                <a:latin typeface="Century Gothic"/>
                <a:ea typeface="Century Gothic"/>
                <a:cs typeface="Century Gothic"/>
                <a:sym typeface="Century Gothic"/>
              </a:rPr>
              <a:t> kg/m² </a:t>
            </a:r>
            <a:endParaRPr b="0" i="0" sz="2000" u="none" cap="none" strike="noStrike">
              <a:solidFill>
                <a:srgbClr val="000000"/>
              </a:solidFill>
              <a:latin typeface="Arial"/>
              <a:ea typeface="Arial"/>
              <a:cs typeface="Arial"/>
              <a:sym typeface="Arial"/>
            </a:endParaRPr>
          </a:p>
        </p:txBody>
      </p:sp>
      <p:sp>
        <p:nvSpPr>
          <p:cNvPr id="533" name="Google Shape;533;p19"/>
          <p:cNvSpPr txBox="1"/>
          <p:nvPr/>
        </p:nvSpPr>
        <p:spPr>
          <a:xfrm>
            <a:off x="10585233" y="1314292"/>
            <a:ext cx="2622767"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fr-FR" sz="3200" u="none" cap="none" strike="noStrike">
                <a:solidFill>
                  <a:srgbClr val="000000"/>
                </a:solidFill>
                <a:latin typeface="Century Gothic"/>
                <a:ea typeface="Century Gothic"/>
                <a:cs typeface="Century Gothic"/>
                <a:sym typeface="Century Gothic"/>
              </a:rPr>
              <a:t>ENERGIE</a:t>
            </a:r>
            <a:endParaRPr/>
          </a:p>
        </p:txBody>
      </p:sp>
      <p:sp>
        <p:nvSpPr>
          <p:cNvPr id="534" name="Google Shape;534;p19"/>
          <p:cNvSpPr txBox="1"/>
          <p:nvPr/>
        </p:nvSpPr>
        <p:spPr>
          <a:xfrm>
            <a:off x="2606251" y="2338080"/>
            <a:ext cx="2930347" cy="707886"/>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000000"/>
              </a:buClr>
              <a:buSzPts val="2000"/>
              <a:buFont typeface="Arial"/>
              <a:buChar char="•"/>
            </a:pPr>
            <a:r>
              <a:rPr b="0" i="0" lang="fr-FR" sz="2000" u="none" cap="none" strike="noStrike">
                <a:solidFill>
                  <a:srgbClr val="000000"/>
                </a:solidFill>
                <a:latin typeface="Century Gothic"/>
                <a:ea typeface="Century Gothic"/>
                <a:cs typeface="Century Gothic"/>
                <a:sym typeface="Century Gothic"/>
              </a:rPr>
              <a:t>RE2020 </a:t>
            </a:r>
            <a:r>
              <a:rPr b="1" i="0" lang="fr-FR" sz="2000" u="none" cap="none" strike="noStrike">
                <a:solidFill>
                  <a:srgbClr val="000000"/>
                </a:solidFill>
                <a:latin typeface="Century Gothic"/>
                <a:ea typeface="Century Gothic"/>
                <a:cs typeface="Century Gothic"/>
                <a:sym typeface="Century Gothic"/>
              </a:rPr>
              <a:t>seuil 2025</a:t>
            </a:r>
            <a:endParaRPr/>
          </a:p>
          <a:p>
            <a:pPr indent="-342900" lvl="0" marL="342900" marR="0" rtl="0" algn="l">
              <a:lnSpc>
                <a:spcPct val="100000"/>
              </a:lnSpc>
              <a:spcBef>
                <a:spcPts val="0"/>
              </a:spcBef>
              <a:spcAft>
                <a:spcPts val="0"/>
              </a:spcAft>
              <a:buClr>
                <a:srgbClr val="000000"/>
              </a:buClr>
              <a:buSzPts val="2000"/>
              <a:buFont typeface="Arial"/>
              <a:buChar char="•"/>
            </a:pPr>
            <a:r>
              <a:rPr b="0" i="0" lang="fr-FR" sz="2000" u="none" cap="none" strike="noStrike">
                <a:solidFill>
                  <a:srgbClr val="000000"/>
                </a:solidFill>
                <a:latin typeface="Century Gothic"/>
                <a:ea typeface="Century Gothic"/>
                <a:cs typeface="Century Gothic"/>
                <a:sym typeface="Century Gothic"/>
              </a:rPr>
              <a:t>Niveau « </a:t>
            </a:r>
            <a:r>
              <a:rPr b="1" i="0" lang="fr-FR" sz="2000" u="none" cap="none" strike="noStrike">
                <a:solidFill>
                  <a:srgbClr val="000000"/>
                </a:solidFill>
                <a:latin typeface="Century Gothic"/>
                <a:ea typeface="Century Gothic"/>
                <a:cs typeface="Century Gothic"/>
                <a:sym typeface="Century Gothic"/>
              </a:rPr>
              <a:t>C2 </a:t>
            </a:r>
            <a:r>
              <a:rPr b="0" i="0" lang="fr-FR" sz="2000" u="none" cap="none" strike="noStrike">
                <a:solidFill>
                  <a:srgbClr val="000000"/>
                </a:solidFill>
                <a:latin typeface="Century Gothic"/>
                <a:ea typeface="Century Gothic"/>
                <a:cs typeface="Century Gothic"/>
                <a:sym typeface="Century Gothic"/>
              </a:rPr>
              <a:t>»</a:t>
            </a:r>
            <a:endParaRPr/>
          </a:p>
        </p:txBody>
      </p:sp>
      <p:sp>
        <p:nvSpPr>
          <p:cNvPr id="535" name="Google Shape;535;p19"/>
          <p:cNvSpPr txBox="1"/>
          <p:nvPr/>
        </p:nvSpPr>
        <p:spPr>
          <a:xfrm>
            <a:off x="9959756" y="2338080"/>
            <a:ext cx="4481958" cy="1015663"/>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000000"/>
              </a:buClr>
              <a:buSzPts val="2000"/>
              <a:buFont typeface="Arial"/>
              <a:buChar char="•"/>
            </a:pPr>
            <a:r>
              <a:rPr b="0" i="0" lang="fr-FR" sz="2000" u="none" cap="none" strike="noStrike">
                <a:solidFill>
                  <a:srgbClr val="000000"/>
                </a:solidFill>
                <a:latin typeface="Century Gothic"/>
                <a:ea typeface="Century Gothic"/>
                <a:cs typeface="Century Gothic"/>
                <a:sym typeface="Century Gothic"/>
              </a:rPr>
              <a:t>RE2020 </a:t>
            </a:r>
            <a:r>
              <a:rPr b="1" i="0" lang="fr-FR" sz="2000" u="none" cap="none" strike="noStrike">
                <a:solidFill>
                  <a:srgbClr val="000000"/>
                </a:solidFill>
                <a:latin typeface="Century Gothic"/>
                <a:ea typeface="Century Gothic"/>
                <a:cs typeface="Century Gothic"/>
                <a:sym typeface="Century Gothic"/>
              </a:rPr>
              <a:t>seuil 2025</a:t>
            </a:r>
            <a:endParaRPr/>
          </a:p>
          <a:p>
            <a:pPr indent="-342900" lvl="0" marL="342900" marR="0" rtl="0" algn="l">
              <a:lnSpc>
                <a:spcPct val="100000"/>
              </a:lnSpc>
              <a:spcBef>
                <a:spcPts val="0"/>
              </a:spcBef>
              <a:spcAft>
                <a:spcPts val="0"/>
              </a:spcAft>
              <a:buClr>
                <a:srgbClr val="000000"/>
              </a:buClr>
              <a:buSzPts val="2000"/>
              <a:buFont typeface="Arial"/>
              <a:buChar char="•"/>
            </a:pPr>
            <a:r>
              <a:rPr b="0" i="0" lang="fr-FR" sz="2000" u="none" cap="none" strike="noStrike">
                <a:solidFill>
                  <a:srgbClr val="000000"/>
                </a:solidFill>
                <a:latin typeface="Century Gothic"/>
                <a:ea typeface="Century Gothic"/>
                <a:cs typeface="Century Gothic"/>
                <a:sym typeface="Century Gothic"/>
              </a:rPr>
              <a:t>Niveau « </a:t>
            </a:r>
            <a:r>
              <a:rPr b="1" i="0" lang="fr-FR" sz="2000" u="none" cap="none" strike="noStrike">
                <a:solidFill>
                  <a:srgbClr val="000000"/>
                </a:solidFill>
                <a:latin typeface="Century Gothic"/>
                <a:ea typeface="Century Gothic"/>
                <a:cs typeface="Century Gothic"/>
                <a:sym typeface="Century Gothic"/>
              </a:rPr>
              <a:t>E3</a:t>
            </a:r>
            <a:r>
              <a:rPr b="0" i="0" lang="fr-FR" sz="2000" u="none" cap="none" strike="noStrike">
                <a:solidFill>
                  <a:srgbClr val="000000"/>
                </a:solidFill>
                <a:latin typeface="Century Gothic"/>
                <a:ea typeface="Century Gothic"/>
                <a:cs typeface="Century Gothic"/>
                <a:sym typeface="Century Gothic"/>
              </a:rPr>
              <a:t> »</a:t>
            </a:r>
            <a:endParaRPr/>
          </a:p>
          <a:p>
            <a:pPr indent="-342900" lvl="0" marL="342900" marR="0" rtl="0" algn="l">
              <a:lnSpc>
                <a:spcPct val="100000"/>
              </a:lnSpc>
              <a:spcBef>
                <a:spcPts val="0"/>
              </a:spcBef>
              <a:spcAft>
                <a:spcPts val="0"/>
              </a:spcAft>
              <a:buClr>
                <a:srgbClr val="000000"/>
              </a:buClr>
              <a:buSzPts val="2000"/>
              <a:buFont typeface="Arial"/>
              <a:buChar char="•"/>
            </a:pPr>
            <a:r>
              <a:rPr b="0" i="0" lang="fr-FR" sz="2000" u="none" cap="none" strike="noStrike">
                <a:solidFill>
                  <a:srgbClr val="000000"/>
                </a:solidFill>
                <a:latin typeface="Century Gothic"/>
                <a:ea typeface="Century Gothic"/>
                <a:cs typeface="Century Gothic"/>
                <a:sym typeface="Century Gothic"/>
              </a:rPr>
              <a:t>Marché global de performance</a:t>
            </a:r>
            <a:endParaRPr/>
          </a:p>
        </p:txBody>
      </p:sp>
      <p:pic>
        <p:nvPicPr>
          <p:cNvPr id="536" name="Google Shape;536;p19"/>
          <p:cNvPicPr preferRelativeResize="0"/>
          <p:nvPr/>
        </p:nvPicPr>
        <p:blipFill rotWithShape="1">
          <a:blip r:embed="rId9">
            <a:alphaModFix/>
          </a:blip>
          <a:srcRect b="0" l="0" r="0" t="6556"/>
          <a:stretch/>
        </p:blipFill>
        <p:spPr>
          <a:xfrm>
            <a:off x="9841746" y="3563900"/>
            <a:ext cx="5330103" cy="2833700"/>
          </a:xfrm>
          <a:prstGeom prst="rect">
            <a:avLst/>
          </a:prstGeom>
          <a:noFill/>
          <a:ln>
            <a:noFill/>
          </a:ln>
        </p:spPr>
      </p:pic>
      <p:sp>
        <p:nvSpPr>
          <p:cNvPr id="537" name="Google Shape;537;p19"/>
          <p:cNvSpPr txBox="1"/>
          <p:nvPr/>
        </p:nvSpPr>
        <p:spPr>
          <a:xfrm>
            <a:off x="10135190" y="7450055"/>
            <a:ext cx="4481958" cy="16312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fr-FR" sz="2000" u="none" cap="none" strike="noStrike">
                <a:solidFill>
                  <a:srgbClr val="000000"/>
                </a:solidFill>
                <a:latin typeface="Century Gothic"/>
                <a:ea typeface="Century Gothic"/>
                <a:cs typeface="Century Gothic"/>
                <a:sym typeface="Century Gothic"/>
              </a:rPr>
              <a:t>Systèmes</a:t>
            </a:r>
            <a:endParaRPr/>
          </a:p>
          <a:p>
            <a:pPr indent="-342900" lvl="0" marL="342900" marR="0" rtl="0" algn="l">
              <a:lnSpc>
                <a:spcPct val="100000"/>
              </a:lnSpc>
              <a:spcBef>
                <a:spcPts val="0"/>
              </a:spcBef>
              <a:spcAft>
                <a:spcPts val="0"/>
              </a:spcAft>
              <a:buClr>
                <a:srgbClr val="000000"/>
              </a:buClr>
              <a:buSzPts val="2000"/>
              <a:buFont typeface="Arial"/>
              <a:buChar char="•"/>
            </a:pPr>
            <a:r>
              <a:rPr b="0" i="0" lang="fr-FR" sz="2000" u="none" cap="none" strike="noStrike">
                <a:solidFill>
                  <a:srgbClr val="000000"/>
                </a:solidFill>
                <a:latin typeface="Century Gothic"/>
                <a:ea typeface="Century Gothic"/>
                <a:cs typeface="Century Gothic"/>
                <a:sym typeface="Century Gothic"/>
              </a:rPr>
              <a:t>PAC géothermie sur sondes</a:t>
            </a:r>
            <a:endParaRPr/>
          </a:p>
          <a:p>
            <a:pPr indent="-342900" lvl="0" marL="342900" marR="0" rtl="0" algn="l">
              <a:lnSpc>
                <a:spcPct val="100000"/>
              </a:lnSpc>
              <a:spcBef>
                <a:spcPts val="0"/>
              </a:spcBef>
              <a:spcAft>
                <a:spcPts val="0"/>
              </a:spcAft>
              <a:buClr>
                <a:srgbClr val="000000"/>
              </a:buClr>
              <a:buSzPts val="2000"/>
              <a:buFont typeface="Arial"/>
              <a:buChar char="•"/>
            </a:pPr>
            <a:r>
              <a:rPr b="0" i="0" lang="fr-FR" sz="2000" u="none" cap="none" strike="noStrike">
                <a:solidFill>
                  <a:srgbClr val="000000"/>
                </a:solidFill>
                <a:latin typeface="Century Gothic"/>
                <a:ea typeface="Century Gothic"/>
                <a:cs typeface="Century Gothic"/>
                <a:sym typeface="Century Gothic"/>
              </a:rPr>
              <a:t>VMC double flux</a:t>
            </a:r>
            <a:endParaRPr/>
          </a:p>
          <a:p>
            <a:pPr indent="-342900" lvl="0" marL="342900" marR="0" rtl="0" algn="l">
              <a:lnSpc>
                <a:spcPct val="100000"/>
              </a:lnSpc>
              <a:spcBef>
                <a:spcPts val="0"/>
              </a:spcBef>
              <a:spcAft>
                <a:spcPts val="0"/>
              </a:spcAft>
              <a:buClr>
                <a:srgbClr val="000000"/>
              </a:buClr>
              <a:buSzPts val="2000"/>
              <a:buFont typeface="Arial"/>
              <a:buChar char="•"/>
            </a:pPr>
            <a:r>
              <a:rPr b="0" i="0" lang="fr-FR" sz="2000" u="none" cap="none" strike="noStrike">
                <a:solidFill>
                  <a:srgbClr val="000000"/>
                </a:solidFill>
                <a:latin typeface="Century Gothic"/>
                <a:ea typeface="Century Gothic"/>
                <a:cs typeface="Century Gothic"/>
                <a:sym typeface="Century Gothic"/>
              </a:rPr>
              <a:t>Géocooling</a:t>
            </a:r>
            <a:endParaRPr b="0" i="0" sz="2000" u="none" cap="none" strike="noStrike">
              <a:solidFill>
                <a:srgbClr val="000000"/>
              </a:solidFill>
              <a:latin typeface="Century Gothic"/>
              <a:ea typeface="Century Gothic"/>
              <a:cs typeface="Century Gothic"/>
              <a:sym typeface="Century Gothic"/>
            </a:endParaRPr>
          </a:p>
          <a:p>
            <a:pPr indent="-342900" lvl="0" marL="342900" marR="0" rtl="0" algn="l">
              <a:lnSpc>
                <a:spcPct val="100000"/>
              </a:lnSpc>
              <a:spcBef>
                <a:spcPts val="0"/>
              </a:spcBef>
              <a:spcAft>
                <a:spcPts val="0"/>
              </a:spcAft>
              <a:buClr>
                <a:srgbClr val="000000"/>
              </a:buClr>
              <a:buSzPts val="2000"/>
              <a:buFont typeface="Arial"/>
              <a:buChar char="•"/>
            </a:pPr>
            <a:r>
              <a:rPr b="0" i="0" lang="fr-FR" sz="2000" u="none" cap="none" strike="noStrike">
                <a:solidFill>
                  <a:srgbClr val="000000"/>
                </a:solidFill>
                <a:latin typeface="Century Gothic"/>
                <a:ea typeface="Century Gothic"/>
                <a:cs typeface="Century Gothic"/>
                <a:sym typeface="Century Gothic"/>
              </a:rPr>
              <a:t>Adiabatique</a:t>
            </a:r>
            <a:endParaRPr/>
          </a:p>
        </p:txBody>
      </p:sp>
      <p:sp>
        <p:nvSpPr>
          <p:cNvPr id="538" name="Google Shape;538;p19"/>
          <p:cNvSpPr txBox="1"/>
          <p:nvPr/>
        </p:nvSpPr>
        <p:spPr>
          <a:xfrm>
            <a:off x="10653287" y="6607757"/>
            <a:ext cx="2210749"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fr-FR" sz="2000" u="none" cap="none" strike="noStrike">
                <a:solidFill>
                  <a:srgbClr val="000000"/>
                </a:solidFill>
                <a:latin typeface="Century Gothic"/>
                <a:ea typeface="Century Gothic"/>
                <a:cs typeface="Century Gothic"/>
                <a:sym typeface="Century Gothic"/>
              </a:rPr>
              <a:t>346 </a:t>
            </a:r>
            <a:r>
              <a:rPr b="0" i="0" lang="fr-FR" sz="2000" u="none" cap="none" strike="noStrike">
                <a:solidFill>
                  <a:srgbClr val="000000"/>
                </a:solidFill>
                <a:latin typeface="Century Gothic"/>
                <a:ea typeface="Century Gothic"/>
                <a:cs typeface="Century Gothic"/>
                <a:sym typeface="Century Gothic"/>
              </a:rPr>
              <a:t>MWh/an</a:t>
            </a:r>
            <a:endParaRPr b="0" i="0" sz="2000" u="none" cap="none" strike="noStrike">
              <a:solidFill>
                <a:srgbClr val="000000"/>
              </a:solidFill>
              <a:latin typeface="Arial"/>
              <a:ea typeface="Arial"/>
              <a:cs typeface="Arial"/>
              <a:sym typeface="Arial"/>
            </a:endParaRPr>
          </a:p>
        </p:txBody>
      </p:sp>
      <p:sp>
        <p:nvSpPr>
          <p:cNvPr id="539" name="Google Shape;539;p19"/>
          <p:cNvSpPr txBox="1"/>
          <p:nvPr>
            <p:ph type="title"/>
          </p:nvPr>
        </p:nvSpPr>
        <p:spPr>
          <a:xfrm>
            <a:off x="903900" y="180000"/>
            <a:ext cx="17384100" cy="6771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SzPts val="5000"/>
              <a:buNone/>
            </a:pPr>
            <a:r>
              <a:rPr b="1" lang="fr-FR" sz="3200">
                <a:latin typeface="Century Gothic"/>
                <a:ea typeface="Century Gothic"/>
                <a:cs typeface="Century Gothic"/>
                <a:sym typeface="Century Gothic"/>
              </a:rPr>
              <a:t>ÉNERGIE - </a:t>
            </a:r>
            <a:r>
              <a:rPr b="1" lang="fr-FR" sz="3200">
                <a:solidFill>
                  <a:schemeClr val="dk1"/>
                </a:solidFill>
                <a:latin typeface="Century Gothic"/>
                <a:ea typeface="Century Gothic"/>
                <a:cs typeface="Century Gothic"/>
                <a:sym typeface="Century Gothic"/>
              </a:rPr>
              <a:t>CARBONE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3" name="Shape 543"/>
        <p:cNvGrpSpPr/>
        <p:nvPr/>
      </p:nvGrpSpPr>
      <p:grpSpPr>
        <a:xfrm>
          <a:off x="0" y="0"/>
          <a:ext cx="0" cy="0"/>
          <a:chOff x="0" y="0"/>
          <a:chExt cx="0" cy="0"/>
        </a:xfrm>
      </p:grpSpPr>
      <p:pic>
        <p:nvPicPr>
          <p:cNvPr id="544" name="Google Shape;544;p20"/>
          <p:cNvPicPr preferRelativeResize="0"/>
          <p:nvPr/>
        </p:nvPicPr>
        <p:blipFill rotWithShape="1">
          <a:blip r:embed="rId3">
            <a:alphaModFix/>
          </a:blip>
          <a:srcRect b="2964" l="1574" r="2412" t="1821"/>
          <a:stretch/>
        </p:blipFill>
        <p:spPr>
          <a:xfrm>
            <a:off x="1367081" y="3545044"/>
            <a:ext cx="7358745" cy="4386290"/>
          </a:xfrm>
          <a:prstGeom prst="rect">
            <a:avLst/>
          </a:prstGeom>
          <a:noFill/>
          <a:ln>
            <a:noFill/>
          </a:ln>
        </p:spPr>
      </p:pic>
      <p:sp>
        <p:nvSpPr>
          <p:cNvPr id="545" name="Google Shape;545;p20"/>
          <p:cNvSpPr txBox="1"/>
          <p:nvPr/>
        </p:nvSpPr>
        <p:spPr>
          <a:xfrm>
            <a:off x="2922831" y="7623558"/>
            <a:ext cx="685800" cy="3078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fr-FR" sz="1400" u="none" cap="none" strike="noStrike">
                <a:solidFill>
                  <a:srgbClr val="000000"/>
                </a:solidFill>
                <a:latin typeface="Arial"/>
                <a:ea typeface="Arial"/>
                <a:cs typeface="Arial"/>
                <a:sym typeface="Arial"/>
              </a:rPr>
              <a:t>DCE</a:t>
            </a:r>
            <a:endParaRPr/>
          </a:p>
        </p:txBody>
      </p:sp>
      <p:cxnSp>
        <p:nvCxnSpPr>
          <p:cNvPr id="546" name="Google Shape;546;p20"/>
          <p:cNvCxnSpPr/>
          <p:nvPr/>
        </p:nvCxnSpPr>
        <p:spPr>
          <a:xfrm>
            <a:off x="2136338" y="4227215"/>
            <a:ext cx="6328200" cy="0"/>
          </a:xfrm>
          <a:prstGeom prst="straightConnector1">
            <a:avLst/>
          </a:prstGeom>
          <a:noFill/>
          <a:ln cap="flat" cmpd="sng" w="19050">
            <a:solidFill>
              <a:schemeClr val="dk1"/>
            </a:solidFill>
            <a:prstDash val="dash"/>
            <a:round/>
            <a:headEnd len="sm" w="sm" type="none"/>
            <a:tailEnd len="sm" w="sm" type="none"/>
          </a:ln>
        </p:spPr>
      </p:cxnSp>
      <p:sp>
        <p:nvSpPr>
          <p:cNvPr id="547" name="Google Shape;547;p20"/>
          <p:cNvSpPr txBox="1"/>
          <p:nvPr/>
        </p:nvSpPr>
        <p:spPr>
          <a:xfrm>
            <a:off x="5078629" y="7623558"/>
            <a:ext cx="685800" cy="5232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fr-FR" sz="1400" u="none" cap="none" strike="noStrike">
                <a:solidFill>
                  <a:srgbClr val="000000"/>
                </a:solidFill>
                <a:latin typeface="Arial"/>
                <a:ea typeface="Arial"/>
                <a:cs typeface="Arial"/>
                <a:sym typeface="Arial"/>
              </a:rPr>
              <a:t>EXE</a:t>
            </a:r>
            <a:endParaRPr/>
          </a:p>
          <a:p>
            <a:pPr indent="0" lvl="0" marL="0" marR="0" rtl="0" algn="l">
              <a:lnSpc>
                <a:spcPct val="100000"/>
              </a:lnSpc>
              <a:spcBef>
                <a:spcPts val="0"/>
              </a:spcBef>
              <a:spcAft>
                <a:spcPts val="0"/>
              </a:spcAft>
              <a:buNone/>
            </a:pPr>
            <a:r>
              <a:rPr b="1" i="0" lang="fr-FR" sz="1400" u="none" cap="none" strike="noStrike">
                <a:solidFill>
                  <a:srgbClr val="000000"/>
                </a:solidFill>
                <a:latin typeface="Arial"/>
                <a:ea typeface="Arial"/>
                <a:cs typeface="Arial"/>
                <a:sym typeface="Arial"/>
              </a:rPr>
              <a:t>2024</a:t>
            </a:r>
            <a:endParaRPr/>
          </a:p>
        </p:txBody>
      </p:sp>
      <p:sp>
        <p:nvSpPr>
          <p:cNvPr id="548" name="Google Shape;548;p20"/>
          <p:cNvSpPr txBox="1"/>
          <p:nvPr/>
        </p:nvSpPr>
        <p:spPr>
          <a:xfrm>
            <a:off x="7320179" y="7623558"/>
            <a:ext cx="685800" cy="5232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fr-FR" sz="1400" u="none" cap="none" strike="noStrike">
                <a:solidFill>
                  <a:srgbClr val="000000"/>
                </a:solidFill>
                <a:latin typeface="Arial"/>
                <a:ea typeface="Arial"/>
                <a:cs typeface="Arial"/>
                <a:sym typeface="Arial"/>
              </a:rPr>
              <a:t>EXE</a:t>
            </a:r>
            <a:endParaRPr/>
          </a:p>
          <a:p>
            <a:pPr indent="0" lvl="0" marL="0" marR="0" rtl="0" algn="l">
              <a:lnSpc>
                <a:spcPct val="100000"/>
              </a:lnSpc>
              <a:spcBef>
                <a:spcPts val="0"/>
              </a:spcBef>
              <a:spcAft>
                <a:spcPts val="0"/>
              </a:spcAft>
              <a:buNone/>
            </a:pPr>
            <a:r>
              <a:rPr b="1" i="0" lang="fr-FR" sz="1400" u="none" cap="none" strike="noStrike">
                <a:solidFill>
                  <a:srgbClr val="000000"/>
                </a:solidFill>
                <a:latin typeface="Arial"/>
                <a:ea typeface="Arial"/>
                <a:cs typeface="Arial"/>
                <a:sym typeface="Arial"/>
              </a:rPr>
              <a:t>2025</a:t>
            </a:r>
            <a:endParaRPr/>
          </a:p>
        </p:txBody>
      </p:sp>
      <p:sp>
        <p:nvSpPr>
          <p:cNvPr id="549" name="Google Shape;549;p20"/>
          <p:cNvSpPr txBox="1"/>
          <p:nvPr/>
        </p:nvSpPr>
        <p:spPr>
          <a:xfrm>
            <a:off x="5240074" y="4386167"/>
            <a:ext cx="1140000" cy="3078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fr-FR" sz="1400" u="none" cap="none" strike="noStrike">
                <a:solidFill>
                  <a:srgbClr val="E36C09"/>
                </a:solidFill>
                <a:latin typeface="Arial"/>
                <a:ea typeface="Arial"/>
                <a:cs typeface="Arial"/>
                <a:sym typeface="Arial"/>
              </a:rPr>
              <a:t>-2,5 %</a:t>
            </a:r>
            <a:endParaRPr/>
          </a:p>
        </p:txBody>
      </p:sp>
      <p:cxnSp>
        <p:nvCxnSpPr>
          <p:cNvPr id="550" name="Google Shape;550;p20"/>
          <p:cNvCxnSpPr/>
          <p:nvPr/>
        </p:nvCxnSpPr>
        <p:spPr>
          <a:xfrm>
            <a:off x="5173879" y="4227215"/>
            <a:ext cx="0" cy="682200"/>
          </a:xfrm>
          <a:prstGeom prst="straightConnector1">
            <a:avLst/>
          </a:prstGeom>
          <a:noFill/>
          <a:ln cap="flat" cmpd="sng" w="9525">
            <a:solidFill>
              <a:schemeClr val="dk1"/>
            </a:solidFill>
            <a:prstDash val="solid"/>
            <a:round/>
            <a:headEnd len="med" w="med" type="triangle"/>
            <a:tailEnd len="med" w="med" type="triangle"/>
          </a:ln>
        </p:spPr>
      </p:cxnSp>
      <p:sp>
        <p:nvSpPr>
          <p:cNvPr id="551" name="Google Shape;551;p20"/>
          <p:cNvSpPr txBox="1"/>
          <p:nvPr/>
        </p:nvSpPr>
        <p:spPr>
          <a:xfrm>
            <a:off x="7585973" y="4808244"/>
            <a:ext cx="1140000" cy="3078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fr-FR" sz="1400" u="none" cap="none" strike="noStrike">
                <a:solidFill>
                  <a:srgbClr val="00B050"/>
                </a:solidFill>
                <a:latin typeface="Arial"/>
                <a:ea typeface="Arial"/>
                <a:cs typeface="Arial"/>
                <a:sym typeface="Arial"/>
              </a:rPr>
              <a:t>-4,8 %</a:t>
            </a:r>
            <a:endParaRPr/>
          </a:p>
        </p:txBody>
      </p:sp>
      <p:cxnSp>
        <p:nvCxnSpPr>
          <p:cNvPr id="552" name="Google Shape;552;p20"/>
          <p:cNvCxnSpPr/>
          <p:nvPr/>
        </p:nvCxnSpPr>
        <p:spPr>
          <a:xfrm>
            <a:off x="7519778" y="4227215"/>
            <a:ext cx="0" cy="2005800"/>
          </a:xfrm>
          <a:prstGeom prst="straightConnector1">
            <a:avLst/>
          </a:prstGeom>
          <a:noFill/>
          <a:ln cap="flat" cmpd="sng" w="9525">
            <a:solidFill>
              <a:schemeClr val="dk1"/>
            </a:solidFill>
            <a:prstDash val="solid"/>
            <a:round/>
            <a:headEnd len="med" w="med" type="triangle"/>
            <a:tailEnd len="med" w="med" type="triangle"/>
          </a:ln>
        </p:spPr>
      </p:cxnSp>
      <p:sp>
        <p:nvSpPr>
          <p:cNvPr id="553" name="Google Shape;553;p20"/>
          <p:cNvSpPr txBox="1"/>
          <p:nvPr/>
        </p:nvSpPr>
        <p:spPr>
          <a:xfrm>
            <a:off x="3303578" y="4654355"/>
            <a:ext cx="1140000" cy="3078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fr-FR" sz="1400" u="none" cap="none" strike="noStrike">
                <a:solidFill>
                  <a:srgbClr val="FFC000"/>
                </a:solidFill>
                <a:latin typeface="Arial"/>
                <a:ea typeface="Arial"/>
                <a:cs typeface="Arial"/>
                <a:sym typeface="Arial"/>
              </a:rPr>
              <a:t>-3,5 %</a:t>
            </a:r>
            <a:endParaRPr/>
          </a:p>
        </p:txBody>
      </p:sp>
      <p:cxnSp>
        <p:nvCxnSpPr>
          <p:cNvPr id="554" name="Google Shape;554;p20"/>
          <p:cNvCxnSpPr/>
          <p:nvPr/>
        </p:nvCxnSpPr>
        <p:spPr>
          <a:xfrm>
            <a:off x="3237383" y="4227215"/>
            <a:ext cx="0" cy="1104300"/>
          </a:xfrm>
          <a:prstGeom prst="straightConnector1">
            <a:avLst/>
          </a:prstGeom>
          <a:noFill/>
          <a:ln cap="flat" cmpd="sng" w="9525">
            <a:solidFill>
              <a:schemeClr val="dk1"/>
            </a:solidFill>
            <a:prstDash val="solid"/>
            <a:round/>
            <a:headEnd len="med" w="med" type="triangle"/>
            <a:tailEnd len="med" w="med" type="triangle"/>
          </a:ln>
        </p:spPr>
      </p:cxnSp>
      <p:sp>
        <p:nvSpPr>
          <p:cNvPr id="555" name="Google Shape;555;p20"/>
          <p:cNvSpPr txBox="1"/>
          <p:nvPr/>
        </p:nvSpPr>
        <p:spPr>
          <a:xfrm>
            <a:off x="1007311" y="1001405"/>
            <a:ext cx="8586300" cy="1847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fr-FR" sz="2200" u="none" cap="none" strike="noStrike">
                <a:solidFill>
                  <a:srgbClr val="000000"/>
                </a:solidFill>
                <a:latin typeface="Century Gothic"/>
                <a:ea typeface="Century Gothic"/>
                <a:cs typeface="Century Gothic"/>
                <a:sym typeface="Century Gothic"/>
              </a:rPr>
              <a:t>CARBONE – quête du maintien du niveau C2</a:t>
            </a:r>
            <a:endParaRPr sz="1600"/>
          </a:p>
          <a:p>
            <a:pPr indent="0" lvl="0" marL="0" marR="0" rtl="0" algn="l">
              <a:lnSpc>
                <a:spcPct val="100000"/>
              </a:lnSpc>
              <a:spcBef>
                <a:spcPts val="0"/>
              </a:spcBef>
              <a:spcAft>
                <a:spcPts val="0"/>
              </a:spcAft>
              <a:buNone/>
            </a:pPr>
            <a:r>
              <a:t/>
            </a:r>
            <a:endParaRPr b="1" i="0" sz="2000" u="none" cap="none" strike="noStrike">
              <a:solidFill>
                <a:srgbClr val="000000"/>
              </a:solidFill>
              <a:latin typeface="Century Gothic"/>
              <a:ea typeface="Century Gothic"/>
              <a:cs typeface="Century Gothic"/>
              <a:sym typeface="Century Gothic"/>
            </a:endParaRPr>
          </a:p>
          <a:p>
            <a:pPr indent="-342900" lvl="0" marL="342900" marR="0" rtl="0" algn="l">
              <a:lnSpc>
                <a:spcPct val="150000"/>
              </a:lnSpc>
              <a:spcBef>
                <a:spcPts val="0"/>
              </a:spcBef>
              <a:spcAft>
                <a:spcPts val="0"/>
              </a:spcAft>
              <a:buClr>
                <a:srgbClr val="000000"/>
              </a:buClr>
              <a:buSzPts val="1800"/>
              <a:buFont typeface="Arial"/>
              <a:buChar char="•"/>
            </a:pPr>
            <a:r>
              <a:rPr b="0" i="0" lang="fr-FR" sz="1800" u="none" cap="none" strike="noStrike">
                <a:solidFill>
                  <a:srgbClr val="000000"/>
                </a:solidFill>
                <a:latin typeface="Century Gothic"/>
                <a:ea typeface="Century Gothic"/>
                <a:cs typeface="Century Gothic"/>
                <a:sym typeface="Century Gothic"/>
              </a:rPr>
              <a:t>Bilan du lot gros oeuvre : m3 réellement coulés + fiches Beties sur mesure</a:t>
            </a:r>
            <a:endParaRPr/>
          </a:p>
          <a:p>
            <a:pPr indent="-342900" lvl="0" marL="342900" marR="0" rtl="0" algn="l">
              <a:lnSpc>
                <a:spcPct val="150000"/>
              </a:lnSpc>
              <a:spcBef>
                <a:spcPts val="0"/>
              </a:spcBef>
              <a:spcAft>
                <a:spcPts val="0"/>
              </a:spcAft>
              <a:buClr>
                <a:srgbClr val="000000"/>
              </a:buClr>
              <a:buSzPts val="1800"/>
              <a:buFont typeface="Arial"/>
              <a:buChar char="•"/>
            </a:pPr>
            <a:r>
              <a:rPr b="0" i="0" lang="fr-FR" sz="1800" u="none" cap="none" strike="noStrike">
                <a:solidFill>
                  <a:srgbClr val="000000"/>
                </a:solidFill>
                <a:latin typeface="Century Gothic"/>
                <a:ea typeface="Century Gothic"/>
                <a:cs typeface="Century Gothic"/>
                <a:sym typeface="Century Gothic"/>
              </a:rPr>
              <a:t>Variantes vers des matériaux avec FDES individuelles</a:t>
            </a:r>
            <a:endParaRPr/>
          </a:p>
          <a:p>
            <a:pPr indent="-342900" lvl="0" marL="342900" marR="0" rtl="0" algn="l">
              <a:lnSpc>
                <a:spcPct val="150000"/>
              </a:lnSpc>
              <a:spcBef>
                <a:spcPts val="0"/>
              </a:spcBef>
              <a:spcAft>
                <a:spcPts val="0"/>
              </a:spcAft>
              <a:buClr>
                <a:srgbClr val="000000"/>
              </a:buClr>
              <a:buSzPts val="1800"/>
              <a:buFont typeface="Arial"/>
              <a:buChar char="•"/>
            </a:pPr>
            <a:r>
              <a:rPr b="0" i="0" lang="fr-FR" sz="1800" u="none" cap="none" strike="noStrike">
                <a:solidFill>
                  <a:srgbClr val="000000"/>
                </a:solidFill>
                <a:latin typeface="Century Gothic"/>
                <a:ea typeface="Century Gothic"/>
                <a:cs typeface="Century Gothic"/>
                <a:sym typeface="Century Gothic"/>
              </a:rPr>
              <a:t>Prise en compte des aléas de chantier qui ont impacté le niveau C2</a:t>
            </a:r>
            <a:endParaRPr b="1" i="0" sz="2000" u="none" cap="none" strike="noStrike">
              <a:solidFill>
                <a:srgbClr val="000000"/>
              </a:solidFill>
              <a:latin typeface="Century Gothic"/>
              <a:ea typeface="Century Gothic"/>
              <a:cs typeface="Century Gothic"/>
              <a:sym typeface="Century Gothic"/>
            </a:endParaRPr>
          </a:p>
        </p:txBody>
      </p:sp>
      <p:pic>
        <p:nvPicPr>
          <p:cNvPr id="556" name="Google Shape;556;p20"/>
          <p:cNvPicPr preferRelativeResize="0"/>
          <p:nvPr/>
        </p:nvPicPr>
        <p:blipFill rotWithShape="1">
          <a:blip r:embed="rId4">
            <a:alphaModFix/>
          </a:blip>
          <a:srcRect b="0" l="0" r="0" t="0"/>
          <a:stretch/>
        </p:blipFill>
        <p:spPr>
          <a:xfrm>
            <a:off x="9682050" y="857100"/>
            <a:ext cx="7481549" cy="3152075"/>
          </a:xfrm>
          <a:prstGeom prst="rect">
            <a:avLst/>
          </a:prstGeom>
          <a:noFill/>
          <a:ln>
            <a:noFill/>
          </a:ln>
        </p:spPr>
      </p:pic>
      <p:pic>
        <p:nvPicPr>
          <p:cNvPr id="557" name="Google Shape;557;p20"/>
          <p:cNvPicPr preferRelativeResize="0"/>
          <p:nvPr/>
        </p:nvPicPr>
        <p:blipFill rotWithShape="1">
          <a:blip r:embed="rId5">
            <a:alphaModFix/>
          </a:blip>
          <a:srcRect b="0" l="0" r="0" t="0"/>
          <a:stretch/>
        </p:blipFill>
        <p:spPr>
          <a:xfrm>
            <a:off x="25490939" y="5368645"/>
            <a:ext cx="6701520" cy="3300338"/>
          </a:xfrm>
          <a:prstGeom prst="rect">
            <a:avLst/>
          </a:prstGeom>
          <a:noFill/>
          <a:ln>
            <a:noFill/>
          </a:ln>
        </p:spPr>
      </p:pic>
      <p:pic>
        <p:nvPicPr>
          <p:cNvPr id="558" name="Google Shape;558;p20"/>
          <p:cNvPicPr preferRelativeResize="0"/>
          <p:nvPr/>
        </p:nvPicPr>
        <p:blipFill rotWithShape="1">
          <a:blip r:embed="rId6">
            <a:alphaModFix/>
          </a:blip>
          <a:srcRect b="0" l="0" r="0" t="0"/>
          <a:stretch/>
        </p:blipFill>
        <p:spPr>
          <a:xfrm>
            <a:off x="9317362" y="4445276"/>
            <a:ext cx="6369854" cy="5164300"/>
          </a:xfrm>
          <a:prstGeom prst="rect">
            <a:avLst/>
          </a:prstGeom>
          <a:noFill/>
          <a:ln>
            <a:noFill/>
          </a:ln>
        </p:spPr>
      </p:pic>
      <p:sp>
        <p:nvSpPr>
          <p:cNvPr id="559" name="Google Shape;559;p20"/>
          <p:cNvSpPr/>
          <p:nvPr/>
        </p:nvSpPr>
        <p:spPr>
          <a:xfrm>
            <a:off x="9078900" y="4529050"/>
            <a:ext cx="3326892" cy="2419731"/>
          </a:xfrm>
          <a:custGeom>
            <a:rect b="b" l="l" r="r" t="t"/>
            <a:pathLst>
              <a:path extrusionOk="0" h="2209800" w="2819400">
                <a:moveTo>
                  <a:pt x="1447800" y="2152650"/>
                </a:moveTo>
                <a:lnTo>
                  <a:pt x="2819400" y="762000"/>
                </a:lnTo>
                <a:lnTo>
                  <a:pt x="1981200" y="209550"/>
                </a:lnTo>
                <a:lnTo>
                  <a:pt x="971550" y="38100"/>
                </a:lnTo>
                <a:lnTo>
                  <a:pt x="247650" y="0"/>
                </a:lnTo>
                <a:lnTo>
                  <a:pt x="0" y="647700"/>
                </a:lnTo>
                <a:lnTo>
                  <a:pt x="457200" y="1676400"/>
                </a:lnTo>
                <a:lnTo>
                  <a:pt x="1485900" y="2209800"/>
                </a:lnTo>
                <a:lnTo>
                  <a:pt x="1447800" y="2152650"/>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60" name="Google Shape;560;p20"/>
          <p:cNvSpPr txBox="1"/>
          <p:nvPr/>
        </p:nvSpPr>
        <p:spPr>
          <a:xfrm>
            <a:off x="2984850" y="8429979"/>
            <a:ext cx="5741100" cy="338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1" lang="fr-FR" sz="1600" u="none" cap="none" strike="noStrike">
                <a:solidFill>
                  <a:srgbClr val="000000"/>
                </a:solidFill>
                <a:latin typeface="Century Gothic"/>
                <a:ea typeface="Century Gothic"/>
                <a:cs typeface="Century Gothic"/>
                <a:sym typeface="Century Gothic"/>
              </a:rPr>
              <a:t>Evolution bilan carbone du DCE à l’EXE</a:t>
            </a:r>
            <a:endParaRPr/>
          </a:p>
        </p:txBody>
      </p:sp>
      <p:sp>
        <p:nvSpPr>
          <p:cNvPr id="561" name="Google Shape;561;p20"/>
          <p:cNvSpPr txBox="1"/>
          <p:nvPr/>
        </p:nvSpPr>
        <p:spPr>
          <a:xfrm>
            <a:off x="10912672" y="4057869"/>
            <a:ext cx="5741100" cy="338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1" lang="fr-FR" sz="1600" u="none" cap="none" strike="noStrike">
                <a:solidFill>
                  <a:srgbClr val="000000"/>
                </a:solidFill>
                <a:latin typeface="Century Gothic"/>
                <a:ea typeface="Century Gothic"/>
                <a:cs typeface="Century Gothic"/>
                <a:sym typeface="Century Gothic"/>
              </a:rPr>
              <a:t>Variantes sur les revêtements de sol</a:t>
            </a:r>
            <a:endParaRPr/>
          </a:p>
        </p:txBody>
      </p:sp>
      <p:sp>
        <p:nvSpPr>
          <p:cNvPr id="562" name="Google Shape;562;p20"/>
          <p:cNvSpPr txBox="1"/>
          <p:nvPr/>
        </p:nvSpPr>
        <p:spPr>
          <a:xfrm>
            <a:off x="11520749" y="9416825"/>
            <a:ext cx="4428900" cy="585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1" lang="fr-FR" sz="1600" u="none" cap="none" strike="noStrike">
                <a:solidFill>
                  <a:srgbClr val="000000"/>
                </a:solidFill>
                <a:latin typeface="Century Gothic"/>
                <a:ea typeface="Century Gothic"/>
                <a:cs typeface="Century Gothic"/>
                <a:sym typeface="Century Gothic"/>
              </a:rPr>
              <a:t>Prise en compte de l’impact du matériau de façade (briquette)</a:t>
            </a:r>
            <a:endParaRPr/>
          </a:p>
        </p:txBody>
      </p:sp>
      <p:grpSp>
        <p:nvGrpSpPr>
          <p:cNvPr id="563" name="Google Shape;563;p20"/>
          <p:cNvGrpSpPr/>
          <p:nvPr/>
        </p:nvGrpSpPr>
        <p:grpSpPr>
          <a:xfrm>
            <a:off x="16999158" y="717651"/>
            <a:ext cx="929835" cy="7751584"/>
            <a:chOff x="16980849" y="2537875"/>
            <a:chExt cx="512466" cy="4272181"/>
          </a:xfrm>
        </p:grpSpPr>
        <p:sp>
          <p:nvSpPr>
            <p:cNvPr id="564" name="Google Shape;564;p20"/>
            <p:cNvSpPr/>
            <p:nvPr/>
          </p:nvSpPr>
          <p:spPr>
            <a:xfrm>
              <a:off x="16980849" y="2537875"/>
              <a:ext cx="512466" cy="512466"/>
            </a:xfrm>
            <a:prstGeom prst="ellipse">
              <a:avLst/>
            </a:prstGeom>
            <a:solidFill>
              <a:srgbClr val="9933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G</a:t>
              </a:r>
              <a:endParaRPr/>
            </a:p>
          </p:txBody>
        </p:sp>
        <p:sp>
          <p:nvSpPr>
            <p:cNvPr id="565" name="Google Shape;565;p20"/>
            <p:cNvSpPr/>
            <p:nvPr/>
          </p:nvSpPr>
          <p:spPr>
            <a:xfrm>
              <a:off x="16980849" y="3150825"/>
              <a:ext cx="512466" cy="512466"/>
            </a:xfrm>
            <a:prstGeom prst="ellipse">
              <a:avLst/>
            </a:prstGeom>
            <a:solidFill>
              <a:srgbClr val="A2C63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T</a:t>
              </a:r>
              <a:endParaRPr/>
            </a:p>
          </p:txBody>
        </p:sp>
        <p:sp>
          <p:nvSpPr>
            <p:cNvPr id="566" name="Google Shape;566;p20"/>
            <p:cNvSpPr/>
            <p:nvPr/>
          </p:nvSpPr>
          <p:spPr>
            <a:xfrm>
              <a:off x="16980849" y="3788012"/>
              <a:ext cx="512466" cy="512466"/>
            </a:xfrm>
            <a:prstGeom prst="ellipse">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S</a:t>
              </a:r>
              <a:endParaRPr/>
            </a:p>
          </p:txBody>
        </p:sp>
        <p:sp>
          <p:nvSpPr>
            <p:cNvPr id="567" name="Google Shape;567;p20"/>
            <p:cNvSpPr/>
            <p:nvPr/>
          </p:nvSpPr>
          <p:spPr>
            <a:xfrm>
              <a:off x="16980849" y="4425199"/>
              <a:ext cx="512466" cy="512466"/>
            </a:xfrm>
            <a:prstGeom prst="ellipse">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N</a:t>
              </a:r>
              <a:endParaRPr/>
            </a:p>
          </p:txBody>
        </p:sp>
        <p:sp>
          <p:nvSpPr>
            <p:cNvPr id="568" name="Google Shape;568;p20"/>
            <p:cNvSpPr/>
            <p:nvPr/>
          </p:nvSpPr>
          <p:spPr>
            <a:xfrm>
              <a:off x="16980849" y="5042596"/>
              <a:ext cx="512466" cy="512466"/>
            </a:xfrm>
            <a:prstGeom prst="ellipse">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E</a:t>
              </a:r>
              <a:endParaRPr/>
            </a:p>
          </p:txBody>
        </p:sp>
        <p:sp>
          <p:nvSpPr>
            <p:cNvPr id="569" name="Google Shape;569;p20"/>
            <p:cNvSpPr/>
            <p:nvPr/>
          </p:nvSpPr>
          <p:spPr>
            <a:xfrm>
              <a:off x="16980849" y="5657651"/>
              <a:ext cx="512466" cy="512466"/>
            </a:xfrm>
            <a:prstGeom prst="ellipse">
              <a:avLst/>
            </a:prstGeom>
            <a:solidFill>
              <a:srgbClr val="E36C0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M</a:t>
              </a:r>
              <a:endParaRPr/>
            </a:p>
          </p:txBody>
        </p:sp>
        <p:sp>
          <p:nvSpPr>
            <p:cNvPr id="570" name="Google Shape;570;p20"/>
            <p:cNvSpPr/>
            <p:nvPr/>
          </p:nvSpPr>
          <p:spPr>
            <a:xfrm>
              <a:off x="16980849" y="6297590"/>
              <a:ext cx="512466" cy="512466"/>
            </a:xfrm>
            <a:prstGeom prst="ellipse">
              <a:avLst/>
            </a:prstGeom>
            <a:solidFill>
              <a:srgbClr val="FF99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C</a:t>
              </a:r>
              <a:endParaRPr/>
            </a:p>
          </p:txBody>
        </p:sp>
      </p:grpSp>
      <p:grpSp>
        <p:nvGrpSpPr>
          <p:cNvPr id="571" name="Google Shape;571;p20"/>
          <p:cNvGrpSpPr/>
          <p:nvPr/>
        </p:nvGrpSpPr>
        <p:grpSpPr>
          <a:xfrm>
            <a:off x="19229212" y="717651"/>
            <a:ext cx="929835" cy="7751584"/>
            <a:chOff x="18291615" y="2537875"/>
            <a:chExt cx="512466" cy="4272181"/>
          </a:xfrm>
        </p:grpSpPr>
        <p:sp>
          <p:nvSpPr>
            <p:cNvPr id="572" name="Google Shape;572;p20"/>
            <p:cNvSpPr/>
            <p:nvPr/>
          </p:nvSpPr>
          <p:spPr>
            <a:xfrm>
              <a:off x="18291615" y="2537875"/>
              <a:ext cx="512466" cy="512466"/>
            </a:xfrm>
            <a:prstGeom prst="ellipse">
              <a:avLst/>
            </a:prstGeom>
            <a:solidFill>
              <a:srgbClr val="9933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G</a:t>
              </a:r>
              <a:endParaRPr/>
            </a:p>
          </p:txBody>
        </p:sp>
        <p:sp>
          <p:nvSpPr>
            <p:cNvPr id="573" name="Google Shape;573;p20"/>
            <p:cNvSpPr/>
            <p:nvPr/>
          </p:nvSpPr>
          <p:spPr>
            <a:xfrm>
              <a:off x="18291615" y="3150825"/>
              <a:ext cx="512466" cy="512466"/>
            </a:xfrm>
            <a:prstGeom prst="ellipse">
              <a:avLst/>
            </a:prstGeom>
            <a:solidFill>
              <a:srgbClr val="A2C63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T</a:t>
              </a:r>
              <a:endParaRPr/>
            </a:p>
          </p:txBody>
        </p:sp>
        <p:sp>
          <p:nvSpPr>
            <p:cNvPr id="574" name="Google Shape;574;p20"/>
            <p:cNvSpPr/>
            <p:nvPr/>
          </p:nvSpPr>
          <p:spPr>
            <a:xfrm>
              <a:off x="18291615" y="3788012"/>
              <a:ext cx="512466" cy="512466"/>
            </a:xfrm>
            <a:prstGeom prst="ellipse">
              <a:avLst/>
            </a:prstGeom>
            <a:solidFill>
              <a:srgbClr val="2E85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S</a:t>
              </a:r>
              <a:endParaRPr/>
            </a:p>
          </p:txBody>
        </p:sp>
        <p:sp>
          <p:nvSpPr>
            <p:cNvPr id="575" name="Google Shape;575;p20"/>
            <p:cNvSpPr/>
            <p:nvPr/>
          </p:nvSpPr>
          <p:spPr>
            <a:xfrm>
              <a:off x="18291615" y="4425199"/>
              <a:ext cx="512466" cy="512466"/>
            </a:xfrm>
            <a:prstGeom prst="ellipse">
              <a:avLst/>
            </a:prstGeom>
            <a:solidFill>
              <a:srgbClr val="83812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N</a:t>
              </a:r>
              <a:endParaRPr/>
            </a:p>
          </p:txBody>
        </p:sp>
        <p:sp>
          <p:nvSpPr>
            <p:cNvPr id="576" name="Google Shape;576;p20"/>
            <p:cNvSpPr/>
            <p:nvPr/>
          </p:nvSpPr>
          <p:spPr>
            <a:xfrm>
              <a:off x="18291615" y="5042596"/>
              <a:ext cx="512466" cy="512466"/>
            </a:xfrm>
            <a:prstGeom prst="ellipse">
              <a:avLst/>
            </a:prstGeom>
            <a:solidFill>
              <a:srgbClr val="3366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E</a:t>
              </a:r>
              <a:endParaRPr/>
            </a:p>
          </p:txBody>
        </p:sp>
        <p:sp>
          <p:nvSpPr>
            <p:cNvPr id="577" name="Google Shape;577;p20"/>
            <p:cNvSpPr/>
            <p:nvPr/>
          </p:nvSpPr>
          <p:spPr>
            <a:xfrm>
              <a:off x="18291615" y="5657651"/>
              <a:ext cx="512466" cy="512466"/>
            </a:xfrm>
            <a:prstGeom prst="ellipse">
              <a:avLst/>
            </a:prstGeom>
            <a:solidFill>
              <a:srgbClr val="E26B0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M</a:t>
              </a:r>
              <a:endParaRPr/>
            </a:p>
          </p:txBody>
        </p:sp>
        <p:sp>
          <p:nvSpPr>
            <p:cNvPr id="578" name="Google Shape;578;p20"/>
            <p:cNvSpPr/>
            <p:nvPr/>
          </p:nvSpPr>
          <p:spPr>
            <a:xfrm>
              <a:off x="18291615" y="6297590"/>
              <a:ext cx="512466" cy="512466"/>
            </a:xfrm>
            <a:prstGeom prst="ellipse">
              <a:avLst/>
            </a:prstGeom>
            <a:solidFill>
              <a:srgbClr val="FF99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C</a:t>
              </a:r>
              <a:endParaRPr/>
            </a:p>
          </p:txBody>
        </p:sp>
      </p:grpSp>
      <p:sp>
        <p:nvSpPr>
          <p:cNvPr id="579" name="Google Shape;579;p20"/>
          <p:cNvSpPr txBox="1"/>
          <p:nvPr/>
        </p:nvSpPr>
        <p:spPr>
          <a:xfrm>
            <a:off x="1014000" y="9051900"/>
            <a:ext cx="8064900" cy="1015800"/>
          </a:xfrm>
          <a:prstGeom prst="rect">
            <a:avLst/>
          </a:prstGeom>
          <a:noFill/>
          <a:ln>
            <a:noFill/>
          </a:ln>
        </p:spPr>
        <p:txBody>
          <a:bodyPr anchorCtr="0" anchor="t" bIns="91425" lIns="91425" spcFirstLastPara="1" rIns="91425" wrap="square" tIns="91425">
            <a:spAutoFit/>
          </a:bodyPr>
          <a:lstStyle/>
          <a:p>
            <a:pPr indent="-342900" lvl="0" marL="457200" rtl="0" algn="just">
              <a:lnSpc>
                <a:spcPct val="100000"/>
              </a:lnSpc>
              <a:spcBef>
                <a:spcPts val="0"/>
              </a:spcBef>
              <a:spcAft>
                <a:spcPts val="0"/>
              </a:spcAft>
              <a:buClr>
                <a:schemeClr val="dk1"/>
              </a:buClr>
              <a:buSzPts val="1800"/>
              <a:buFont typeface="Century Gothic"/>
              <a:buChar char="●"/>
            </a:pPr>
            <a:r>
              <a:rPr lang="fr-FR" sz="1800">
                <a:solidFill>
                  <a:schemeClr val="dk1"/>
                </a:solidFill>
                <a:latin typeface="Century Gothic"/>
                <a:ea typeface="Century Gothic"/>
                <a:cs typeface="Century Gothic"/>
                <a:sym typeface="Century Gothic"/>
              </a:rPr>
              <a:t>L’optimisation du choix des matériaux et l’utilisation de béton bas carbone ont permis d’améliorer l’impact carbone du projet par rapport au DCE </a:t>
            </a:r>
            <a:r>
              <a:rPr b="1" lang="fr-FR" sz="1800">
                <a:solidFill>
                  <a:schemeClr val="dk1"/>
                </a:solidFill>
                <a:latin typeface="Century Gothic"/>
                <a:ea typeface="Century Gothic"/>
                <a:cs typeface="Century Gothic"/>
                <a:sym typeface="Century Gothic"/>
              </a:rPr>
              <a:t>malgré tous les aléas rencontrés</a:t>
            </a:r>
            <a:endParaRPr b="1" sz="1800">
              <a:solidFill>
                <a:schemeClr val="dk1"/>
              </a:solidFill>
              <a:latin typeface="Century Gothic"/>
              <a:ea typeface="Century Gothic"/>
              <a:cs typeface="Century Gothic"/>
              <a:sym typeface="Century Gothic"/>
            </a:endParaRPr>
          </a:p>
        </p:txBody>
      </p:sp>
      <p:sp>
        <p:nvSpPr>
          <p:cNvPr id="580" name="Google Shape;580;p20"/>
          <p:cNvSpPr txBox="1"/>
          <p:nvPr>
            <p:ph type="title"/>
          </p:nvPr>
        </p:nvSpPr>
        <p:spPr>
          <a:xfrm>
            <a:off x="903900" y="180000"/>
            <a:ext cx="17384100" cy="6771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SzPts val="5000"/>
              <a:buNone/>
            </a:pPr>
            <a:r>
              <a:rPr b="1" lang="fr-FR" sz="3200">
                <a:latin typeface="Century Gothic"/>
                <a:ea typeface="Century Gothic"/>
                <a:cs typeface="Century Gothic"/>
                <a:sym typeface="Century Gothic"/>
              </a:rPr>
              <a:t>ÉNERGIE - </a:t>
            </a:r>
            <a:r>
              <a:rPr b="1" lang="fr-FR" sz="3200">
                <a:solidFill>
                  <a:schemeClr val="dk1"/>
                </a:solidFill>
                <a:latin typeface="Century Gothic"/>
                <a:ea typeface="Century Gothic"/>
                <a:cs typeface="Century Gothic"/>
                <a:sym typeface="Century Gothic"/>
              </a:rPr>
              <a:t>CARBONE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 name="Shape 31"/>
        <p:cNvGrpSpPr/>
        <p:nvPr/>
      </p:nvGrpSpPr>
      <p:grpSpPr>
        <a:xfrm>
          <a:off x="0" y="0"/>
          <a:ext cx="0" cy="0"/>
          <a:chOff x="0" y="0"/>
          <a:chExt cx="0" cy="0"/>
        </a:xfrm>
      </p:grpSpPr>
      <p:sp>
        <p:nvSpPr>
          <p:cNvPr id="32" name="Google Shape;32;p2"/>
          <p:cNvSpPr txBox="1"/>
          <p:nvPr>
            <p:ph type="title"/>
          </p:nvPr>
        </p:nvSpPr>
        <p:spPr>
          <a:xfrm>
            <a:off x="720000" y="180000"/>
            <a:ext cx="5040300" cy="8619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SzPts val="5000"/>
              <a:buNone/>
            </a:pPr>
            <a:r>
              <a:rPr b="1" lang="fr-FR" sz="4400">
                <a:latin typeface="Century Gothic"/>
                <a:ea typeface="Century Gothic"/>
                <a:cs typeface="Century Gothic"/>
                <a:sym typeface="Century Gothic"/>
              </a:rPr>
              <a:t>L’équipe projet</a:t>
            </a:r>
            <a:endParaRPr b="1" sz="4400">
              <a:latin typeface="Century Gothic"/>
              <a:ea typeface="Century Gothic"/>
              <a:cs typeface="Century Gothic"/>
              <a:sym typeface="Century Gothic"/>
            </a:endParaRPr>
          </a:p>
        </p:txBody>
      </p:sp>
      <p:sp>
        <p:nvSpPr>
          <p:cNvPr id="33" name="Google Shape;33;p2"/>
          <p:cNvSpPr/>
          <p:nvPr/>
        </p:nvSpPr>
        <p:spPr>
          <a:xfrm>
            <a:off x="11089106" y="896732"/>
            <a:ext cx="1752600" cy="569100"/>
          </a:xfrm>
          <a:prstGeom prst="rect">
            <a:avLst/>
          </a:prstGeom>
          <a:solidFill>
            <a:schemeClr val="lt1"/>
          </a:solidFill>
          <a:ln cap="flat" cmpd="sng" w="25400">
            <a:solidFill>
              <a:srgbClr val="21364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fr-FR" sz="1400" u="none" cap="none" strike="noStrike">
                <a:solidFill>
                  <a:schemeClr val="dk1"/>
                </a:solidFill>
                <a:latin typeface="Arial"/>
                <a:ea typeface="Arial"/>
                <a:cs typeface="Arial"/>
                <a:sym typeface="Arial"/>
              </a:rPr>
              <a:t>MAITRE CUBE</a:t>
            </a:r>
            <a:endParaRPr b="1" i="0" sz="14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None/>
            </a:pPr>
            <a:r>
              <a:rPr i="1" lang="fr-FR">
                <a:solidFill>
                  <a:schemeClr val="dk1"/>
                </a:solidFill>
              </a:rPr>
              <a:t>Mandataire</a:t>
            </a:r>
            <a:endParaRPr i="1">
              <a:solidFill>
                <a:schemeClr val="dk1"/>
              </a:solidFill>
            </a:endParaRPr>
          </a:p>
        </p:txBody>
      </p:sp>
      <p:sp>
        <p:nvSpPr>
          <p:cNvPr id="34" name="Google Shape;34;p2"/>
          <p:cNvSpPr/>
          <p:nvPr/>
        </p:nvSpPr>
        <p:spPr>
          <a:xfrm>
            <a:off x="7305547" y="3892995"/>
            <a:ext cx="1752600" cy="569100"/>
          </a:xfrm>
          <a:prstGeom prst="rect">
            <a:avLst/>
          </a:prstGeom>
          <a:solidFill>
            <a:schemeClr val="lt1"/>
          </a:solidFill>
          <a:ln cap="flat" cmpd="sng" w="25400">
            <a:solidFill>
              <a:srgbClr val="21364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fr-FR" sz="1400" u="none" cap="none" strike="noStrike">
                <a:solidFill>
                  <a:schemeClr val="dk1"/>
                </a:solidFill>
                <a:latin typeface="Arial"/>
                <a:ea typeface="Arial"/>
                <a:cs typeface="Arial"/>
                <a:sym typeface="Arial"/>
              </a:rPr>
              <a:t>TECTONIQUESE</a:t>
            </a:r>
            <a:endParaRPr/>
          </a:p>
          <a:p>
            <a:pPr indent="0" lvl="0" marL="0" marR="0" rtl="0" algn="ctr">
              <a:lnSpc>
                <a:spcPct val="100000"/>
              </a:lnSpc>
              <a:spcBef>
                <a:spcPts val="0"/>
              </a:spcBef>
              <a:spcAft>
                <a:spcPts val="0"/>
              </a:spcAft>
              <a:buNone/>
            </a:pPr>
            <a:r>
              <a:rPr b="0" i="1" lang="fr-FR" sz="1400" u="none" cap="none" strike="noStrike">
                <a:solidFill>
                  <a:schemeClr val="dk1"/>
                </a:solidFill>
                <a:latin typeface="Arial"/>
                <a:ea typeface="Arial"/>
                <a:cs typeface="Arial"/>
                <a:sym typeface="Arial"/>
              </a:rPr>
              <a:t>Ingénieurs TCE</a:t>
            </a:r>
            <a:endParaRPr/>
          </a:p>
        </p:txBody>
      </p:sp>
      <p:sp>
        <p:nvSpPr>
          <p:cNvPr id="35" name="Google Shape;35;p2"/>
          <p:cNvSpPr/>
          <p:nvPr/>
        </p:nvSpPr>
        <p:spPr>
          <a:xfrm>
            <a:off x="1992959" y="2178218"/>
            <a:ext cx="2098800" cy="822300"/>
          </a:xfrm>
          <a:prstGeom prst="rect">
            <a:avLst/>
          </a:prstGeom>
          <a:solidFill>
            <a:schemeClr val="lt1"/>
          </a:solidFill>
          <a:ln cap="flat" cmpd="sng" w="25400">
            <a:solidFill>
              <a:srgbClr val="21364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fr-FR" sz="1400" u="none" cap="none" strike="noStrike">
                <a:solidFill>
                  <a:schemeClr val="dk1"/>
                </a:solidFill>
                <a:latin typeface="Arial"/>
                <a:ea typeface="Arial"/>
                <a:cs typeface="Arial"/>
                <a:sym typeface="Arial"/>
              </a:rPr>
              <a:t>ECO URBAIN</a:t>
            </a:r>
            <a:endParaRPr/>
          </a:p>
          <a:p>
            <a:pPr indent="0" lvl="0" marL="0" marR="0" rtl="0" algn="ctr">
              <a:lnSpc>
                <a:spcPct val="100000"/>
              </a:lnSpc>
              <a:spcBef>
                <a:spcPts val="0"/>
              </a:spcBef>
              <a:spcAft>
                <a:spcPts val="0"/>
              </a:spcAft>
              <a:buNone/>
            </a:pPr>
            <a:r>
              <a:rPr b="0" i="1" lang="fr-FR" sz="1400" u="none" cap="none" strike="noStrike">
                <a:solidFill>
                  <a:schemeClr val="dk1"/>
                </a:solidFill>
                <a:latin typeface="Arial"/>
                <a:ea typeface="Arial"/>
                <a:cs typeface="Arial"/>
                <a:sym typeface="Arial"/>
              </a:rPr>
              <a:t>Chargé d’opération</a:t>
            </a:r>
            <a:endParaRPr/>
          </a:p>
        </p:txBody>
      </p:sp>
      <p:graphicFrame>
        <p:nvGraphicFramePr>
          <p:cNvPr id="36" name="Google Shape;36;p2"/>
          <p:cNvGraphicFramePr/>
          <p:nvPr/>
        </p:nvGraphicFramePr>
        <p:xfrm>
          <a:off x="-7730437" y="4260293"/>
          <a:ext cx="3000000" cy="3000000"/>
        </p:xfrm>
        <a:graphic>
          <a:graphicData uri="http://schemas.openxmlformats.org/drawingml/2006/table">
            <a:tbl>
              <a:tblPr bandRow="1" firstRow="1">
                <a:noFill/>
                <a:tableStyleId>{472963A9-45FC-4908-BC7A-39B8F9BA5504}</a:tableStyleId>
              </a:tblPr>
              <a:tblGrid>
                <a:gridCol w="2945750"/>
                <a:gridCol w="1988200"/>
              </a:tblGrid>
              <a:tr h="284300">
                <a:tc>
                  <a:txBody>
                    <a:bodyPr/>
                    <a:lstStyle/>
                    <a:p>
                      <a:pPr indent="0" lvl="0" marL="0" marR="0" rtl="0" algn="l">
                        <a:lnSpc>
                          <a:spcPct val="100000"/>
                        </a:lnSpc>
                        <a:spcBef>
                          <a:spcPts val="0"/>
                        </a:spcBef>
                        <a:spcAft>
                          <a:spcPts val="0"/>
                        </a:spcAft>
                        <a:buNone/>
                      </a:pPr>
                      <a:r>
                        <a:rPr lang="fr-FR" sz="1200" u="none" cap="none" strike="noStrike"/>
                        <a:t>Lot Terrassement</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b="1" lang="fr-FR" sz="1200" u="none" cap="none" strike="noStrike"/>
                        <a:t>TERDEM</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219950">
                <a:tc>
                  <a:txBody>
                    <a:bodyPr/>
                    <a:lstStyle/>
                    <a:p>
                      <a:pPr indent="0" lvl="0" marL="0" marR="0" rtl="0" algn="l">
                        <a:lnSpc>
                          <a:spcPct val="100000"/>
                        </a:lnSpc>
                        <a:spcBef>
                          <a:spcPts val="0"/>
                        </a:spcBef>
                        <a:spcAft>
                          <a:spcPts val="0"/>
                        </a:spcAft>
                        <a:buNone/>
                      </a:pPr>
                      <a:r>
                        <a:rPr lang="fr-FR" sz="1200" u="none" cap="none" strike="noStrike"/>
                        <a:t>Lot GO</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b="1" lang="fr-FR" sz="1200" u="none" cap="none" strike="noStrike"/>
                        <a:t>ANGEVIN</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284300">
                <a:tc>
                  <a:txBody>
                    <a:bodyPr/>
                    <a:lstStyle/>
                    <a:p>
                      <a:pPr indent="0" lvl="0" marL="0" marR="0" rtl="0" algn="l">
                        <a:lnSpc>
                          <a:spcPct val="100000"/>
                        </a:lnSpc>
                        <a:spcBef>
                          <a:spcPts val="0"/>
                        </a:spcBef>
                        <a:spcAft>
                          <a:spcPts val="0"/>
                        </a:spcAft>
                        <a:buNone/>
                      </a:pPr>
                      <a:r>
                        <a:rPr lang="fr-FR" sz="1200" u="none" cap="none" strike="noStrike"/>
                        <a:t>Lot Charpente Bois</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b="1" lang="fr-FR" sz="1200" u="none" cap="none" strike="noStrike"/>
                        <a:t>CPL</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284300">
                <a:tc>
                  <a:txBody>
                    <a:bodyPr/>
                    <a:lstStyle/>
                    <a:p>
                      <a:pPr indent="0" lvl="0" marL="0" marR="0" rtl="0" algn="l">
                        <a:lnSpc>
                          <a:spcPct val="100000"/>
                        </a:lnSpc>
                        <a:spcBef>
                          <a:spcPts val="0"/>
                        </a:spcBef>
                        <a:spcAft>
                          <a:spcPts val="0"/>
                        </a:spcAft>
                        <a:buNone/>
                      </a:pPr>
                      <a:r>
                        <a:rPr lang="fr-FR" sz="1200" u="none" cap="none" strike="noStrike"/>
                        <a:t>Lot Traitement anti termites</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b="1" lang="fr-FR" sz="1200" u="none" cap="none" strike="noStrike"/>
                        <a:t>ARTEMIS</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284300">
                <a:tc>
                  <a:txBody>
                    <a:bodyPr/>
                    <a:lstStyle/>
                    <a:p>
                      <a:pPr indent="0" lvl="0" marL="0" marR="0" rtl="0" algn="l">
                        <a:lnSpc>
                          <a:spcPct val="100000"/>
                        </a:lnSpc>
                        <a:spcBef>
                          <a:spcPts val="0"/>
                        </a:spcBef>
                        <a:spcAft>
                          <a:spcPts val="0"/>
                        </a:spcAft>
                        <a:buNone/>
                      </a:pPr>
                      <a:r>
                        <a:rPr lang="fr-FR" sz="1200" u="none" cap="none" strike="noStrike"/>
                        <a:t>Lot réseaux planchers chauffants</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b="1" lang="fr-FR" sz="1200" u="none" cap="none" strike="noStrike"/>
                        <a:t>AC ZAMPARO</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284300">
                <a:tc>
                  <a:txBody>
                    <a:bodyPr/>
                    <a:lstStyle/>
                    <a:p>
                      <a:pPr indent="0" lvl="0" marL="0" marR="0" rtl="0" algn="l">
                        <a:lnSpc>
                          <a:spcPct val="100000"/>
                        </a:lnSpc>
                        <a:spcBef>
                          <a:spcPts val="0"/>
                        </a:spcBef>
                        <a:spcAft>
                          <a:spcPts val="0"/>
                        </a:spcAft>
                        <a:buNone/>
                      </a:pPr>
                      <a:r>
                        <a:rPr lang="fr-FR" sz="1200" u="none" cap="none" strike="noStrike"/>
                        <a:t>Lot Ascenceur / MC</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b="1" lang="fr-FR" sz="1200" u="none" cap="none" strike="noStrike"/>
                        <a:t>NSA CFA</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284300">
                <a:tc>
                  <a:txBody>
                    <a:bodyPr/>
                    <a:lstStyle/>
                    <a:p>
                      <a:pPr indent="0" lvl="0" marL="0" marR="0" rtl="0" algn="l">
                        <a:lnSpc>
                          <a:spcPct val="100000"/>
                        </a:lnSpc>
                        <a:spcBef>
                          <a:spcPts val="0"/>
                        </a:spcBef>
                        <a:spcAft>
                          <a:spcPts val="0"/>
                        </a:spcAft>
                        <a:buNone/>
                      </a:pPr>
                      <a:r>
                        <a:rPr lang="fr-FR" sz="1200" u="none" cap="none" strike="noStrike"/>
                        <a:t>Lot forage géothermie</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b="1" lang="fr-FR" sz="1200" u="none" cap="none" strike="noStrike"/>
                        <a:t>DRILLHEAT</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284300">
                <a:tc>
                  <a:txBody>
                    <a:bodyPr/>
                    <a:lstStyle/>
                    <a:p>
                      <a:pPr indent="0" lvl="0" marL="0" marR="0" rtl="0" algn="l">
                        <a:lnSpc>
                          <a:spcPct val="100000"/>
                        </a:lnSpc>
                        <a:spcBef>
                          <a:spcPts val="0"/>
                        </a:spcBef>
                        <a:spcAft>
                          <a:spcPts val="0"/>
                        </a:spcAft>
                        <a:buNone/>
                      </a:pPr>
                      <a:r>
                        <a:rPr lang="fr-FR" sz="1200" u="none" cap="none" strike="noStrike"/>
                        <a:t>Lot VRD</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b="1" lang="fr-FR" sz="1200" u="none" cap="none" strike="noStrike"/>
                        <a:t>JEAN LEFEVRE</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284300">
                <a:tc>
                  <a:txBody>
                    <a:bodyPr/>
                    <a:lstStyle/>
                    <a:p>
                      <a:pPr indent="0" lvl="0" marL="0" marR="0" rtl="0" algn="l">
                        <a:lnSpc>
                          <a:spcPct val="100000"/>
                        </a:lnSpc>
                        <a:spcBef>
                          <a:spcPts val="0"/>
                        </a:spcBef>
                        <a:spcAft>
                          <a:spcPts val="0"/>
                        </a:spcAft>
                        <a:buNone/>
                      </a:pPr>
                      <a:r>
                        <a:rPr lang="fr-FR" sz="1200" u="none" cap="none" strike="noStrike"/>
                        <a:t>Lot Etanchéité</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b="1" lang="fr-FR" sz="1200" u="none" cap="none" strike="noStrike"/>
                        <a:t>SERTY</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284300">
                <a:tc>
                  <a:txBody>
                    <a:bodyPr/>
                    <a:lstStyle/>
                    <a:p>
                      <a:pPr indent="0" lvl="0" marL="0" marR="0" rtl="0" algn="l">
                        <a:lnSpc>
                          <a:spcPct val="100000"/>
                        </a:lnSpc>
                        <a:spcBef>
                          <a:spcPts val="0"/>
                        </a:spcBef>
                        <a:spcAft>
                          <a:spcPts val="0"/>
                        </a:spcAft>
                        <a:buNone/>
                      </a:pPr>
                      <a:r>
                        <a:rPr lang="fr-FR" sz="1200" u="none" cap="none" strike="noStrike"/>
                        <a:t>Lot Façade Brique</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b="1" lang="fr-FR" sz="1200" u="none" cap="none" strike="noStrike"/>
                        <a:t>BATIBO</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284300">
                <a:tc>
                  <a:txBody>
                    <a:bodyPr/>
                    <a:lstStyle/>
                    <a:p>
                      <a:pPr indent="0" lvl="0" marL="0" marR="0" rtl="0" algn="l">
                        <a:lnSpc>
                          <a:spcPct val="100000"/>
                        </a:lnSpc>
                        <a:spcBef>
                          <a:spcPts val="0"/>
                        </a:spcBef>
                        <a:spcAft>
                          <a:spcPts val="0"/>
                        </a:spcAft>
                        <a:buNone/>
                      </a:pPr>
                      <a:r>
                        <a:rPr lang="fr-FR" sz="1200" u="none" cap="none" strike="noStrike"/>
                        <a:t>Lot Plomberie / CVC</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b="1" lang="fr-FR" sz="1200" u="none" cap="none" strike="noStrike"/>
                        <a:t>AXIMA</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284300">
                <a:tc>
                  <a:txBody>
                    <a:bodyPr/>
                    <a:lstStyle/>
                    <a:p>
                      <a:pPr indent="0" lvl="0" marL="0" marR="0" rtl="0" algn="l">
                        <a:lnSpc>
                          <a:spcPct val="100000"/>
                        </a:lnSpc>
                        <a:spcBef>
                          <a:spcPts val="0"/>
                        </a:spcBef>
                        <a:spcAft>
                          <a:spcPts val="0"/>
                        </a:spcAft>
                        <a:buNone/>
                      </a:pPr>
                      <a:r>
                        <a:rPr lang="fr-FR" sz="1200" u="none" cap="none" strike="noStrike">
                          <a:highlight>
                            <a:srgbClr val="FFFF00"/>
                          </a:highlight>
                        </a:rPr>
                        <a:t>…</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b="1" lang="fr-FR" sz="1200" u="none" cap="none" strike="noStrike">
                          <a:highlight>
                            <a:srgbClr val="FFFF00"/>
                          </a:highlight>
                        </a:rPr>
                        <a:t>…</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284300">
                <a:tc>
                  <a:txBody>
                    <a:bodyPr/>
                    <a:lstStyle/>
                    <a:p>
                      <a:pPr indent="0" lvl="0" marL="0" marR="0" rtl="0" algn="l">
                        <a:lnSpc>
                          <a:spcPct val="100000"/>
                        </a:lnSpc>
                        <a:spcBef>
                          <a:spcPts val="0"/>
                        </a:spcBef>
                        <a:spcAft>
                          <a:spcPts val="0"/>
                        </a:spcAft>
                        <a:buNone/>
                      </a:pPr>
                      <a:r>
                        <a:t/>
                      </a:r>
                      <a:endParaRPr sz="1200" u="none" cap="none" strike="noStrike"/>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b="1" sz="1200" u="none" cap="none" strike="noStrike"/>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284300">
                <a:tc>
                  <a:txBody>
                    <a:bodyPr/>
                    <a:lstStyle/>
                    <a:p>
                      <a:pPr indent="0" lvl="0" marL="0" marR="0" rtl="0" algn="l">
                        <a:lnSpc>
                          <a:spcPct val="100000"/>
                        </a:lnSpc>
                        <a:spcBef>
                          <a:spcPts val="0"/>
                        </a:spcBef>
                        <a:spcAft>
                          <a:spcPts val="0"/>
                        </a:spcAft>
                        <a:buNone/>
                      </a:pPr>
                      <a:r>
                        <a:t/>
                      </a:r>
                      <a:endParaRPr sz="1200" u="none" cap="none" strike="noStrike"/>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b="1" sz="1200" u="none" cap="none" strike="noStrike"/>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284300">
                <a:tc>
                  <a:txBody>
                    <a:bodyPr/>
                    <a:lstStyle/>
                    <a:p>
                      <a:pPr indent="0" lvl="0" marL="0" marR="0" rtl="0" algn="l">
                        <a:lnSpc>
                          <a:spcPct val="100000"/>
                        </a:lnSpc>
                        <a:spcBef>
                          <a:spcPts val="0"/>
                        </a:spcBef>
                        <a:spcAft>
                          <a:spcPts val="0"/>
                        </a:spcAft>
                        <a:buNone/>
                      </a:pPr>
                      <a:r>
                        <a:t/>
                      </a:r>
                      <a:endParaRPr sz="1200" u="none" cap="none" strike="noStrike"/>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b="1" sz="1200" u="none" cap="none" strike="noStrike"/>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284300">
                <a:tc>
                  <a:txBody>
                    <a:bodyPr/>
                    <a:lstStyle/>
                    <a:p>
                      <a:pPr indent="0" lvl="0" marL="0" marR="0" rtl="0" algn="l">
                        <a:lnSpc>
                          <a:spcPct val="100000"/>
                        </a:lnSpc>
                        <a:spcBef>
                          <a:spcPts val="0"/>
                        </a:spcBef>
                        <a:spcAft>
                          <a:spcPts val="0"/>
                        </a:spcAft>
                        <a:buNone/>
                      </a:pPr>
                      <a:r>
                        <a:t/>
                      </a:r>
                      <a:endParaRPr sz="1200" u="none" cap="none" strike="noStrike"/>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b="1" sz="1200" u="none" cap="none" strike="noStrike"/>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bl>
          </a:graphicData>
        </a:graphic>
      </p:graphicFrame>
      <p:sp>
        <p:nvSpPr>
          <p:cNvPr id="37" name="Google Shape;37;p2"/>
          <p:cNvSpPr/>
          <p:nvPr/>
        </p:nvSpPr>
        <p:spPr>
          <a:xfrm>
            <a:off x="7305547" y="3066395"/>
            <a:ext cx="1752600" cy="569100"/>
          </a:xfrm>
          <a:prstGeom prst="rect">
            <a:avLst/>
          </a:prstGeom>
          <a:solidFill>
            <a:schemeClr val="lt1"/>
          </a:solidFill>
          <a:ln cap="flat" cmpd="sng" w="25400">
            <a:solidFill>
              <a:srgbClr val="21364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fr-FR" sz="1400" u="none" cap="none" strike="noStrike">
                <a:solidFill>
                  <a:schemeClr val="dk1"/>
                </a:solidFill>
                <a:latin typeface="Arial"/>
                <a:ea typeface="Arial"/>
                <a:cs typeface="Arial"/>
                <a:sym typeface="Arial"/>
              </a:rPr>
              <a:t>TECTONIQUES</a:t>
            </a:r>
            <a:endParaRPr/>
          </a:p>
          <a:p>
            <a:pPr indent="0" lvl="0" marL="0" marR="0" rtl="0" algn="ctr">
              <a:lnSpc>
                <a:spcPct val="100000"/>
              </a:lnSpc>
              <a:spcBef>
                <a:spcPts val="0"/>
              </a:spcBef>
              <a:spcAft>
                <a:spcPts val="0"/>
              </a:spcAft>
              <a:buNone/>
            </a:pPr>
            <a:r>
              <a:rPr b="0" i="1" lang="fr-FR" sz="1400" u="none" cap="none" strike="noStrike">
                <a:solidFill>
                  <a:schemeClr val="dk1"/>
                </a:solidFill>
                <a:latin typeface="Arial"/>
                <a:ea typeface="Arial"/>
                <a:cs typeface="Arial"/>
                <a:sym typeface="Arial"/>
              </a:rPr>
              <a:t>Architectes</a:t>
            </a:r>
            <a:endParaRPr/>
          </a:p>
        </p:txBody>
      </p:sp>
      <p:sp>
        <p:nvSpPr>
          <p:cNvPr id="38" name="Google Shape;38;p2"/>
          <p:cNvSpPr/>
          <p:nvPr/>
        </p:nvSpPr>
        <p:spPr>
          <a:xfrm>
            <a:off x="1992959" y="3135139"/>
            <a:ext cx="2098800" cy="822300"/>
          </a:xfrm>
          <a:prstGeom prst="rect">
            <a:avLst/>
          </a:prstGeom>
          <a:solidFill>
            <a:schemeClr val="lt1"/>
          </a:solidFill>
          <a:ln cap="flat" cmpd="sng" w="25400">
            <a:solidFill>
              <a:srgbClr val="21364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fr-FR" sz="1400" u="none" cap="none" strike="noStrike">
                <a:solidFill>
                  <a:schemeClr val="dk1"/>
                </a:solidFill>
                <a:latin typeface="Arial"/>
                <a:ea typeface="Arial"/>
                <a:cs typeface="Arial"/>
                <a:sym typeface="Arial"/>
              </a:rPr>
              <a:t>AMOES</a:t>
            </a:r>
            <a:endParaRPr/>
          </a:p>
          <a:p>
            <a:pPr indent="0" lvl="0" marL="0" marR="0" rtl="0" algn="ctr">
              <a:lnSpc>
                <a:spcPct val="100000"/>
              </a:lnSpc>
              <a:spcBef>
                <a:spcPts val="0"/>
              </a:spcBef>
              <a:spcAft>
                <a:spcPts val="0"/>
              </a:spcAft>
              <a:buNone/>
            </a:pPr>
            <a:r>
              <a:rPr b="0" i="1" lang="fr-FR" sz="1400" u="none" cap="none" strike="noStrike">
                <a:solidFill>
                  <a:schemeClr val="dk1"/>
                </a:solidFill>
                <a:latin typeface="Arial"/>
                <a:ea typeface="Arial"/>
                <a:cs typeface="Arial"/>
                <a:sym typeface="Arial"/>
              </a:rPr>
              <a:t>AMO QEB IPMVP</a:t>
            </a:r>
            <a:endParaRPr/>
          </a:p>
        </p:txBody>
      </p:sp>
      <p:sp>
        <p:nvSpPr>
          <p:cNvPr id="39" name="Google Shape;39;p2"/>
          <p:cNvSpPr/>
          <p:nvPr/>
        </p:nvSpPr>
        <p:spPr>
          <a:xfrm>
            <a:off x="7305546" y="4764540"/>
            <a:ext cx="1752600" cy="646200"/>
          </a:xfrm>
          <a:prstGeom prst="rect">
            <a:avLst/>
          </a:prstGeom>
          <a:solidFill>
            <a:schemeClr val="lt1"/>
          </a:solidFill>
          <a:ln cap="flat" cmpd="sng" w="25400">
            <a:solidFill>
              <a:srgbClr val="21364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fr-FR" sz="1400" u="none" cap="none" strike="noStrike">
                <a:solidFill>
                  <a:schemeClr val="dk1"/>
                </a:solidFill>
                <a:latin typeface="Arial"/>
                <a:ea typeface="Arial"/>
                <a:cs typeface="Arial"/>
                <a:sym typeface="Arial"/>
              </a:rPr>
              <a:t>EEGENIE</a:t>
            </a:r>
            <a:endParaRPr/>
          </a:p>
          <a:p>
            <a:pPr indent="0" lvl="0" marL="0" marR="0" rtl="0" algn="ctr">
              <a:lnSpc>
                <a:spcPct val="100000"/>
              </a:lnSpc>
              <a:spcBef>
                <a:spcPts val="0"/>
              </a:spcBef>
              <a:spcAft>
                <a:spcPts val="0"/>
              </a:spcAft>
              <a:buNone/>
            </a:pPr>
            <a:r>
              <a:rPr b="0" i="1" lang="fr-FR" sz="1400" u="none" cap="none" strike="noStrike">
                <a:solidFill>
                  <a:schemeClr val="dk1"/>
                </a:solidFill>
                <a:latin typeface="Arial"/>
                <a:ea typeface="Arial"/>
                <a:cs typeface="Arial"/>
                <a:sym typeface="Arial"/>
              </a:rPr>
              <a:t>QEB – BDF</a:t>
            </a:r>
            <a:endParaRPr/>
          </a:p>
        </p:txBody>
      </p:sp>
      <p:sp>
        <p:nvSpPr>
          <p:cNvPr id="40" name="Google Shape;40;p2"/>
          <p:cNvSpPr/>
          <p:nvPr/>
        </p:nvSpPr>
        <p:spPr>
          <a:xfrm>
            <a:off x="7305546" y="5713371"/>
            <a:ext cx="1752600" cy="646200"/>
          </a:xfrm>
          <a:prstGeom prst="rect">
            <a:avLst/>
          </a:prstGeom>
          <a:solidFill>
            <a:schemeClr val="lt1"/>
          </a:solidFill>
          <a:ln cap="flat" cmpd="sng" w="25400">
            <a:solidFill>
              <a:srgbClr val="21364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fr-FR" sz="1400" u="none" cap="none" strike="noStrike">
                <a:solidFill>
                  <a:schemeClr val="dk1"/>
                </a:solidFill>
                <a:latin typeface="Arial"/>
                <a:ea typeface="Arial"/>
                <a:cs typeface="Arial"/>
                <a:sym typeface="Arial"/>
              </a:rPr>
              <a:t>ALTITUDE 35</a:t>
            </a:r>
            <a:endParaRPr/>
          </a:p>
          <a:p>
            <a:pPr indent="0" lvl="0" marL="0" marR="0" rtl="0" algn="ctr">
              <a:lnSpc>
                <a:spcPct val="100000"/>
              </a:lnSpc>
              <a:spcBef>
                <a:spcPts val="0"/>
              </a:spcBef>
              <a:spcAft>
                <a:spcPts val="0"/>
              </a:spcAft>
              <a:buNone/>
            </a:pPr>
            <a:r>
              <a:rPr b="0" i="1" lang="fr-FR" sz="1400" u="none" cap="none" strike="noStrike">
                <a:solidFill>
                  <a:schemeClr val="dk1"/>
                </a:solidFill>
                <a:latin typeface="Arial"/>
                <a:ea typeface="Arial"/>
                <a:cs typeface="Arial"/>
                <a:sym typeface="Arial"/>
              </a:rPr>
              <a:t>Paysagiste</a:t>
            </a:r>
            <a:endParaRPr/>
          </a:p>
        </p:txBody>
      </p:sp>
      <p:sp>
        <p:nvSpPr>
          <p:cNvPr id="41" name="Google Shape;41;p2"/>
          <p:cNvSpPr/>
          <p:nvPr/>
        </p:nvSpPr>
        <p:spPr>
          <a:xfrm>
            <a:off x="9482362" y="3066395"/>
            <a:ext cx="1752600" cy="646200"/>
          </a:xfrm>
          <a:prstGeom prst="rect">
            <a:avLst/>
          </a:prstGeom>
          <a:solidFill>
            <a:schemeClr val="lt1"/>
          </a:solidFill>
          <a:ln cap="flat" cmpd="sng" w="25400">
            <a:solidFill>
              <a:srgbClr val="21364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fr-FR" sz="1400" u="none" cap="none" strike="noStrike">
                <a:solidFill>
                  <a:schemeClr val="dk1"/>
                </a:solidFill>
                <a:latin typeface="Arial"/>
                <a:ea typeface="Arial"/>
                <a:cs typeface="Arial"/>
                <a:sym typeface="Arial"/>
              </a:rPr>
              <a:t>GAMBA</a:t>
            </a:r>
            <a:endParaRPr/>
          </a:p>
          <a:p>
            <a:pPr indent="0" lvl="0" marL="0" marR="0" rtl="0" algn="ctr">
              <a:lnSpc>
                <a:spcPct val="100000"/>
              </a:lnSpc>
              <a:spcBef>
                <a:spcPts val="0"/>
              </a:spcBef>
              <a:spcAft>
                <a:spcPts val="0"/>
              </a:spcAft>
              <a:buNone/>
            </a:pPr>
            <a:r>
              <a:rPr b="0" i="1" lang="fr-FR" sz="1400" u="none" cap="none" strike="noStrike">
                <a:solidFill>
                  <a:schemeClr val="dk1"/>
                </a:solidFill>
                <a:latin typeface="Arial"/>
                <a:ea typeface="Arial"/>
                <a:cs typeface="Arial"/>
                <a:sym typeface="Arial"/>
              </a:rPr>
              <a:t>Acoustique</a:t>
            </a:r>
            <a:endParaRPr/>
          </a:p>
        </p:txBody>
      </p:sp>
      <p:sp>
        <p:nvSpPr>
          <p:cNvPr id="42" name="Google Shape;42;p2"/>
          <p:cNvSpPr/>
          <p:nvPr/>
        </p:nvSpPr>
        <p:spPr>
          <a:xfrm>
            <a:off x="9482362" y="4015226"/>
            <a:ext cx="1752600" cy="646200"/>
          </a:xfrm>
          <a:prstGeom prst="rect">
            <a:avLst/>
          </a:prstGeom>
          <a:solidFill>
            <a:schemeClr val="lt1"/>
          </a:solidFill>
          <a:ln cap="flat" cmpd="sng" w="25400">
            <a:solidFill>
              <a:srgbClr val="21364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fr-FR" sz="1400" u="none" cap="none" strike="noStrike">
                <a:solidFill>
                  <a:schemeClr val="dk1"/>
                </a:solidFill>
                <a:latin typeface="Arial"/>
                <a:ea typeface="Arial"/>
                <a:cs typeface="Arial"/>
                <a:sym typeface="Arial"/>
              </a:rPr>
              <a:t>BIODIVERSITA</a:t>
            </a:r>
            <a:endParaRPr/>
          </a:p>
          <a:p>
            <a:pPr indent="0" lvl="0" marL="0" marR="0" rtl="0" algn="ctr">
              <a:lnSpc>
                <a:spcPct val="100000"/>
              </a:lnSpc>
              <a:spcBef>
                <a:spcPts val="0"/>
              </a:spcBef>
              <a:spcAft>
                <a:spcPts val="0"/>
              </a:spcAft>
              <a:buNone/>
            </a:pPr>
            <a:r>
              <a:rPr b="0" i="1" lang="fr-FR" sz="1400" u="none" cap="none" strike="noStrike">
                <a:solidFill>
                  <a:schemeClr val="dk1"/>
                </a:solidFill>
                <a:latin typeface="Arial"/>
                <a:ea typeface="Arial"/>
                <a:cs typeface="Arial"/>
                <a:sym typeface="Arial"/>
              </a:rPr>
              <a:t>Biodiversité</a:t>
            </a:r>
            <a:endParaRPr/>
          </a:p>
        </p:txBody>
      </p:sp>
      <p:sp>
        <p:nvSpPr>
          <p:cNvPr id="43" name="Google Shape;43;p2"/>
          <p:cNvSpPr/>
          <p:nvPr/>
        </p:nvSpPr>
        <p:spPr>
          <a:xfrm>
            <a:off x="9482362" y="4914520"/>
            <a:ext cx="1752600" cy="646200"/>
          </a:xfrm>
          <a:prstGeom prst="rect">
            <a:avLst/>
          </a:prstGeom>
          <a:solidFill>
            <a:schemeClr val="lt1"/>
          </a:solidFill>
          <a:ln cap="flat" cmpd="sng" w="25400">
            <a:solidFill>
              <a:srgbClr val="21364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fr-FR" sz="1400" u="none" cap="none" strike="noStrike">
                <a:solidFill>
                  <a:schemeClr val="dk1"/>
                </a:solidFill>
                <a:latin typeface="Arial"/>
                <a:ea typeface="Arial"/>
                <a:cs typeface="Arial"/>
                <a:sym typeface="Arial"/>
              </a:rPr>
              <a:t>ATALIAN</a:t>
            </a:r>
            <a:endParaRPr/>
          </a:p>
          <a:p>
            <a:pPr indent="0" lvl="0" marL="0" marR="0" rtl="0" algn="ctr">
              <a:lnSpc>
                <a:spcPct val="100000"/>
              </a:lnSpc>
              <a:spcBef>
                <a:spcPts val="0"/>
              </a:spcBef>
              <a:spcAft>
                <a:spcPts val="0"/>
              </a:spcAft>
              <a:buNone/>
            </a:pPr>
            <a:r>
              <a:rPr b="0" i="1" lang="fr-FR" sz="1400" u="none" cap="none" strike="noStrike">
                <a:solidFill>
                  <a:schemeClr val="dk1"/>
                </a:solidFill>
                <a:latin typeface="Arial"/>
                <a:ea typeface="Arial"/>
                <a:cs typeface="Arial"/>
                <a:sym typeface="Arial"/>
              </a:rPr>
              <a:t>Mainteneur EXM</a:t>
            </a:r>
            <a:endParaRPr/>
          </a:p>
        </p:txBody>
      </p:sp>
      <p:sp>
        <p:nvSpPr>
          <p:cNvPr id="44" name="Google Shape;44;p2"/>
          <p:cNvSpPr/>
          <p:nvPr/>
        </p:nvSpPr>
        <p:spPr>
          <a:xfrm>
            <a:off x="8288405" y="2178237"/>
            <a:ext cx="1752600" cy="5691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fr-FR" sz="2400" u="none" cap="none" strike="noStrike">
                <a:solidFill>
                  <a:schemeClr val="dk1"/>
                </a:solidFill>
                <a:latin typeface="Arial"/>
                <a:ea typeface="Arial"/>
                <a:cs typeface="Arial"/>
                <a:sym typeface="Arial"/>
              </a:rPr>
              <a:t>MOE</a:t>
            </a:r>
            <a:endParaRPr/>
          </a:p>
        </p:txBody>
      </p:sp>
      <p:sp>
        <p:nvSpPr>
          <p:cNvPr id="45" name="Google Shape;45;p2"/>
          <p:cNvSpPr/>
          <p:nvPr/>
        </p:nvSpPr>
        <p:spPr>
          <a:xfrm>
            <a:off x="6912264" y="199325"/>
            <a:ext cx="9928500" cy="5691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fr-FR" sz="2400" u="none" cap="none" strike="noStrike">
                <a:solidFill>
                  <a:schemeClr val="dk1"/>
                </a:solidFill>
                <a:latin typeface="Arial"/>
                <a:ea typeface="Arial"/>
                <a:cs typeface="Arial"/>
                <a:sym typeface="Arial"/>
              </a:rPr>
              <a:t>GROUPEMENT</a:t>
            </a:r>
            <a:endParaRPr/>
          </a:p>
        </p:txBody>
      </p:sp>
      <p:sp>
        <p:nvSpPr>
          <p:cNvPr id="46" name="Google Shape;46;p2"/>
          <p:cNvSpPr/>
          <p:nvPr/>
        </p:nvSpPr>
        <p:spPr>
          <a:xfrm>
            <a:off x="1607833" y="1245951"/>
            <a:ext cx="2941500" cy="5691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fr-FR" sz="2400" u="none" cap="none" strike="noStrike">
                <a:solidFill>
                  <a:schemeClr val="dk1"/>
                </a:solidFill>
                <a:latin typeface="Arial"/>
                <a:ea typeface="Arial"/>
                <a:cs typeface="Arial"/>
                <a:sym typeface="Arial"/>
              </a:rPr>
              <a:t>MOA</a:t>
            </a:r>
            <a:endParaRPr/>
          </a:p>
        </p:txBody>
      </p:sp>
      <p:sp>
        <p:nvSpPr>
          <p:cNvPr id="47" name="Google Shape;47;p2"/>
          <p:cNvSpPr/>
          <p:nvPr/>
        </p:nvSpPr>
        <p:spPr>
          <a:xfrm>
            <a:off x="12440687" y="2006328"/>
            <a:ext cx="2427600" cy="5691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fr-FR" sz="2400" u="none" cap="none" strike="noStrike">
                <a:solidFill>
                  <a:schemeClr val="dk1"/>
                </a:solidFill>
                <a:latin typeface="Arial"/>
                <a:ea typeface="Arial"/>
                <a:cs typeface="Arial"/>
                <a:sym typeface="Arial"/>
              </a:rPr>
              <a:t>ENTREPRISES</a:t>
            </a:r>
            <a:endParaRPr/>
          </a:p>
        </p:txBody>
      </p:sp>
      <p:sp>
        <p:nvSpPr>
          <p:cNvPr id="48" name="Google Shape;48;p2"/>
          <p:cNvSpPr/>
          <p:nvPr/>
        </p:nvSpPr>
        <p:spPr>
          <a:xfrm>
            <a:off x="6776450" y="679750"/>
            <a:ext cx="10388700" cy="8968800"/>
          </a:xfrm>
          <a:prstGeom prst="roundRect">
            <a:avLst>
              <a:gd fmla="val 8709" name="adj"/>
            </a:avLst>
          </a:prstGeom>
          <a:noFill/>
          <a:ln cap="flat" cmpd="sng" w="28575">
            <a:solidFill>
              <a:srgbClr val="21364F"/>
            </a:solidFill>
            <a:prstDash val="dot"/>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lang="fr-FR">
                <a:solidFill>
                  <a:schemeClr val="lt1"/>
                </a:solidFill>
              </a:rPr>
              <a:t>&amp;&amp;&amp;</a:t>
            </a:r>
            <a:endParaRPr b="0" i="0" sz="1400" u="none" cap="none" strike="noStrike">
              <a:solidFill>
                <a:schemeClr val="lt1"/>
              </a:solidFill>
              <a:latin typeface="Arial"/>
              <a:ea typeface="Arial"/>
              <a:cs typeface="Arial"/>
              <a:sym typeface="Arial"/>
            </a:endParaRPr>
          </a:p>
        </p:txBody>
      </p:sp>
      <p:sp>
        <p:nvSpPr>
          <p:cNvPr id="49" name="Google Shape;49;p2"/>
          <p:cNvSpPr/>
          <p:nvPr/>
        </p:nvSpPr>
        <p:spPr>
          <a:xfrm rot="5400000">
            <a:off x="11844525" y="-1308824"/>
            <a:ext cx="445800" cy="6251700"/>
          </a:xfrm>
          <a:prstGeom prst="leftBrace">
            <a:avLst>
              <a:gd fmla="val 24052" name="adj1"/>
              <a:gd fmla="val 50000" name="adj2"/>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50" name="Google Shape;50;p2"/>
          <p:cNvSpPr/>
          <p:nvPr/>
        </p:nvSpPr>
        <p:spPr>
          <a:xfrm>
            <a:off x="7084109" y="2824299"/>
            <a:ext cx="4357200" cy="3710400"/>
          </a:xfrm>
          <a:prstGeom prst="roundRect">
            <a:avLst>
              <a:gd fmla="val 8709" name="adj"/>
            </a:avLst>
          </a:prstGeom>
          <a:noFill/>
          <a:ln cap="flat" cmpd="sng" w="28575">
            <a:solidFill>
              <a:srgbClr val="21364F"/>
            </a:solidFill>
            <a:prstDash val="dot"/>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1" name="Google Shape;51;p2"/>
          <p:cNvSpPr/>
          <p:nvPr/>
        </p:nvSpPr>
        <p:spPr>
          <a:xfrm>
            <a:off x="1366074" y="1979400"/>
            <a:ext cx="3368400" cy="3133800"/>
          </a:xfrm>
          <a:prstGeom prst="roundRect">
            <a:avLst>
              <a:gd fmla="val 8709" name="adj"/>
            </a:avLst>
          </a:prstGeom>
          <a:noFill/>
          <a:ln cap="flat" cmpd="sng" w="28575">
            <a:solidFill>
              <a:srgbClr val="21364F"/>
            </a:solidFill>
            <a:prstDash val="dot"/>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cxnSp>
        <p:nvCxnSpPr>
          <p:cNvPr id="52" name="Google Shape;52;p2"/>
          <p:cNvCxnSpPr/>
          <p:nvPr/>
        </p:nvCxnSpPr>
        <p:spPr>
          <a:xfrm rot="10800000">
            <a:off x="5343748" y="3398800"/>
            <a:ext cx="1217400" cy="0"/>
          </a:xfrm>
          <a:prstGeom prst="straightConnector1">
            <a:avLst/>
          </a:prstGeom>
          <a:noFill/>
          <a:ln cap="flat" cmpd="sng" w="12700">
            <a:solidFill>
              <a:schemeClr val="dk1"/>
            </a:solidFill>
            <a:prstDash val="solid"/>
            <a:round/>
            <a:headEnd len="lg" w="lg" type="stealth"/>
            <a:tailEnd len="lg" w="lg" type="stealth"/>
          </a:ln>
        </p:spPr>
      </p:cxnSp>
      <p:pic>
        <p:nvPicPr>
          <p:cNvPr id="53" name="Google Shape;53;p2"/>
          <p:cNvPicPr preferRelativeResize="0"/>
          <p:nvPr/>
        </p:nvPicPr>
        <p:blipFill>
          <a:blip r:embed="rId3">
            <a:alphaModFix/>
          </a:blip>
          <a:stretch>
            <a:fillRect/>
          </a:stretch>
        </p:blipFill>
        <p:spPr>
          <a:xfrm>
            <a:off x="11768250" y="2558700"/>
            <a:ext cx="4492275" cy="6695524"/>
          </a:xfrm>
          <a:prstGeom prst="rect">
            <a:avLst/>
          </a:prstGeom>
          <a:noFill/>
          <a:ln>
            <a:noFill/>
          </a:ln>
        </p:spPr>
      </p:pic>
      <p:sp>
        <p:nvSpPr>
          <p:cNvPr id="54" name="Google Shape;54;p2"/>
          <p:cNvSpPr/>
          <p:nvPr/>
        </p:nvSpPr>
        <p:spPr>
          <a:xfrm>
            <a:off x="1992959" y="4136839"/>
            <a:ext cx="2098800" cy="822300"/>
          </a:xfrm>
          <a:prstGeom prst="rect">
            <a:avLst/>
          </a:prstGeom>
          <a:solidFill>
            <a:schemeClr val="lt1"/>
          </a:solidFill>
          <a:ln cap="flat" cmpd="sng" w="25400">
            <a:solidFill>
              <a:srgbClr val="21364F"/>
            </a:solidFill>
            <a:prstDash val="solid"/>
            <a:round/>
            <a:headEnd len="sm" w="sm" type="none"/>
            <a:tailEnd len="sm" w="sm" type="none"/>
          </a:ln>
        </p:spPr>
        <p:txBody>
          <a:bodyPr anchorCtr="0" anchor="ctr" bIns="45700" lIns="91425" spcFirstLastPara="1" rIns="91425" wrap="square" tIns="45700">
            <a:noAutofit/>
          </a:bodyPr>
          <a:lstStyle/>
          <a:p>
            <a:pPr indent="0" lvl="0" marL="0" rtl="0" algn="ctr">
              <a:lnSpc>
                <a:spcPct val="115000"/>
              </a:lnSpc>
              <a:spcBef>
                <a:spcPts val="0"/>
              </a:spcBef>
              <a:spcAft>
                <a:spcPts val="0"/>
              </a:spcAft>
              <a:buClr>
                <a:schemeClr val="dk1"/>
              </a:buClr>
              <a:buSzPts val="1100"/>
              <a:buFont typeface="Arial"/>
              <a:buNone/>
            </a:pPr>
            <a:r>
              <a:rPr b="1" lang="fr-FR">
                <a:solidFill>
                  <a:schemeClr val="dk1"/>
                </a:solidFill>
              </a:rPr>
              <a:t>CEDRES</a:t>
            </a:r>
            <a:endParaRPr b="1">
              <a:solidFill>
                <a:schemeClr val="dk1"/>
              </a:solidFill>
            </a:endParaRPr>
          </a:p>
          <a:p>
            <a:pPr indent="0" lvl="0" marL="0" marR="0" rtl="0" algn="ctr">
              <a:lnSpc>
                <a:spcPct val="100000"/>
              </a:lnSpc>
              <a:spcBef>
                <a:spcPts val="0"/>
              </a:spcBef>
              <a:spcAft>
                <a:spcPts val="0"/>
              </a:spcAft>
              <a:buNone/>
            </a:pPr>
            <a:r>
              <a:rPr i="1" lang="fr-FR">
                <a:solidFill>
                  <a:schemeClr val="dk1"/>
                </a:solidFill>
              </a:rPr>
              <a:t>AMO DEPOLLUTION</a:t>
            </a:r>
            <a:endParaRPr b="1">
              <a:solidFill>
                <a:schemeClr val="dk1"/>
              </a:solidFill>
            </a:endParaRPr>
          </a:p>
        </p:txBody>
      </p:sp>
      <p:pic>
        <p:nvPicPr>
          <p:cNvPr id="55" name="Google Shape;55;p2"/>
          <p:cNvPicPr preferRelativeResize="0"/>
          <p:nvPr/>
        </p:nvPicPr>
        <p:blipFill>
          <a:blip r:embed="rId4">
            <a:alphaModFix/>
          </a:blip>
          <a:stretch>
            <a:fillRect/>
          </a:stretch>
        </p:blipFill>
        <p:spPr>
          <a:xfrm>
            <a:off x="1228950" y="5681800"/>
            <a:ext cx="4114800" cy="35242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4" name="Shape 584"/>
        <p:cNvGrpSpPr/>
        <p:nvPr/>
      </p:nvGrpSpPr>
      <p:grpSpPr>
        <a:xfrm>
          <a:off x="0" y="0"/>
          <a:ext cx="0" cy="0"/>
          <a:chOff x="0" y="0"/>
          <a:chExt cx="0" cy="0"/>
        </a:xfrm>
      </p:grpSpPr>
      <p:sp>
        <p:nvSpPr>
          <p:cNvPr id="585" name="Google Shape;585;p21"/>
          <p:cNvSpPr txBox="1"/>
          <p:nvPr>
            <p:ph type="title"/>
          </p:nvPr>
        </p:nvSpPr>
        <p:spPr>
          <a:xfrm>
            <a:off x="903900" y="180000"/>
            <a:ext cx="17384100" cy="6771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SzPts val="5000"/>
              <a:buNone/>
            </a:pPr>
            <a:r>
              <a:rPr b="1" lang="fr-FR" sz="3200">
                <a:latin typeface="Century Gothic"/>
                <a:ea typeface="Century Gothic"/>
                <a:cs typeface="Century Gothic"/>
                <a:sym typeface="Century Gothic"/>
              </a:rPr>
              <a:t>É</a:t>
            </a:r>
            <a:r>
              <a:rPr b="1" lang="fr-FR" sz="3200">
                <a:latin typeface="Century Gothic"/>
                <a:ea typeface="Century Gothic"/>
                <a:cs typeface="Century Gothic"/>
                <a:sym typeface="Century Gothic"/>
              </a:rPr>
              <a:t>NERGIE - </a:t>
            </a:r>
            <a:r>
              <a:rPr b="1" lang="fr-FR" sz="3200">
                <a:solidFill>
                  <a:schemeClr val="dk1"/>
                </a:solidFill>
                <a:latin typeface="Century Gothic"/>
                <a:ea typeface="Century Gothic"/>
                <a:cs typeface="Century Gothic"/>
                <a:sym typeface="Century Gothic"/>
              </a:rPr>
              <a:t>CARBONE </a:t>
            </a:r>
            <a:endParaRPr/>
          </a:p>
        </p:txBody>
      </p:sp>
      <p:sp>
        <p:nvSpPr>
          <p:cNvPr id="586" name="Google Shape;586;p21"/>
          <p:cNvSpPr txBox="1"/>
          <p:nvPr/>
        </p:nvSpPr>
        <p:spPr>
          <a:xfrm>
            <a:off x="903900" y="929300"/>
            <a:ext cx="9673800" cy="415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fr-FR" sz="2100" u="none" cap="none" strike="noStrike">
                <a:solidFill>
                  <a:srgbClr val="000000"/>
                </a:solidFill>
                <a:latin typeface="Century Gothic"/>
                <a:ea typeface="Century Gothic"/>
                <a:cs typeface="Century Gothic"/>
                <a:sym typeface="Century Gothic"/>
              </a:rPr>
              <a:t>ENERGIE – </a:t>
            </a:r>
            <a:r>
              <a:rPr b="1" lang="fr-FR" sz="2100">
                <a:latin typeface="Century Gothic"/>
                <a:ea typeface="Century Gothic"/>
                <a:cs typeface="Century Gothic"/>
                <a:sym typeface="Century Gothic"/>
              </a:rPr>
              <a:t>C</a:t>
            </a:r>
            <a:r>
              <a:rPr b="1" i="0" lang="fr-FR" sz="2100" u="none" cap="none" strike="noStrike">
                <a:solidFill>
                  <a:srgbClr val="000000"/>
                </a:solidFill>
                <a:latin typeface="Century Gothic"/>
                <a:ea typeface="Century Gothic"/>
                <a:cs typeface="Century Gothic"/>
                <a:sym typeface="Century Gothic"/>
              </a:rPr>
              <a:t>onservation de la performance enveloppe et systèmes</a:t>
            </a:r>
            <a:endParaRPr sz="1500"/>
          </a:p>
        </p:txBody>
      </p:sp>
      <p:pic>
        <p:nvPicPr>
          <p:cNvPr id="587" name="Google Shape;587;p21"/>
          <p:cNvPicPr preferRelativeResize="0"/>
          <p:nvPr/>
        </p:nvPicPr>
        <p:blipFill rotWithShape="1">
          <a:blip r:embed="rId3">
            <a:alphaModFix/>
          </a:blip>
          <a:srcRect b="0" l="0" r="0" t="0"/>
          <a:stretch/>
        </p:blipFill>
        <p:spPr>
          <a:xfrm>
            <a:off x="25490939" y="5368645"/>
            <a:ext cx="6701520" cy="3300338"/>
          </a:xfrm>
          <a:prstGeom prst="rect">
            <a:avLst/>
          </a:prstGeom>
          <a:noFill/>
          <a:ln>
            <a:noFill/>
          </a:ln>
        </p:spPr>
      </p:pic>
      <p:sp>
        <p:nvSpPr>
          <p:cNvPr id="588" name="Google Shape;588;p21"/>
          <p:cNvSpPr txBox="1"/>
          <p:nvPr/>
        </p:nvSpPr>
        <p:spPr>
          <a:xfrm>
            <a:off x="9733782" y="9543089"/>
            <a:ext cx="5740975" cy="338554"/>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1600"/>
              <a:buFont typeface="Arial"/>
              <a:buChar char="•"/>
            </a:pPr>
            <a:r>
              <a:rPr b="0" i="1" lang="fr-FR" sz="1600" u="none" cap="none" strike="noStrike">
                <a:solidFill>
                  <a:srgbClr val="000000"/>
                </a:solidFill>
                <a:latin typeface="Century Gothic"/>
                <a:ea typeface="Century Gothic"/>
                <a:cs typeface="Century Gothic"/>
                <a:sym typeface="Century Gothic"/>
              </a:rPr>
              <a:t>+ COP PAC / Calorifugeage / …</a:t>
            </a:r>
            <a:endParaRPr/>
          </a:p>
        </p:txBody>
      </p:sp>
      <p:pic>
        <p:nvPicPr>
          <p:cNvPr id="589" name="Google Shape;589;p21"/>
          <p:cNvPicPr preferRelativeResize="0"/>
          <p:nvPr/>
        </p:nvPicPr>
        <p:blipFill rotWithShape="1">
          <a:blip r:embed="rId4">
            <a:alphaModFix/>
          </a:blip>
          <a:srcRect b="0" l="0" r="0" t="0"/>
          <a:stretch/>
        </p:blipFill>
        <p:spPr>
          <a:xfrm>
            <a:off x="9733782" y="2104666"/>
            <a:ext cx="6162500" cy="3383669"/>
          </a:xfrm>
          <a:prstGeom prst="rect">
            <a:avLst/>
          </a:prstGeom>
          <a:noFill/>
          <a:ln>
            <a:noFill/>
          </a:ln>
        </p:spPr>
      </p:pic>
      <p:grpSp>
        <p:nvGrpSpPr>
          <p:cNvPr id="590" name="Google Shape;590;p21"/>
          <p:cNvGrpSpPr/>
          <p:nvPr/>
        </p:nvGrpSpPr>
        <p:grpSpPr>
          <a:xfrm>
            <a:off x="9595950" y="6312712"/>
            <a:ext cx="6802353" cy="2932728"/>
            <a:chOff x="10419840" y="5810662"/>
            <a:chExt cx="6802353" cy="2932728"/>
          </a:xfrm>
        </p:grpSpPr>
        <p:sp>
          <p:nvSpPr>
            <p:cNvPr id="591" name="Google Shape;591;p21"/>
            <p:cNvSpPr txBox="1"/>
            <p:nvPr/>
          </p:nvSpPr>
          <p:spPr>
            <a:xfrm>
              <a:off x="10557672" y="8404836"/>
              <a:ext cx="6664521" cy="338554"/>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1600"/>
                <a:buFont typeface="Arial"/>
                <a:buChar char="•"/>
              </a:pPr>
              <a:r>
                <a:rPr b="0" i="1" lang="fr-FR" sz="1600" u="none" cap="none" strike="noStrike">
                  <a:solidFill>
                    <a:srgbClr val="000000"/>
                  </a:solidFill>
                  <a:latin typeface="Century Gothic"/>
                  <a:ea typeface="Century Gothic"/>
                  <a:cs typeface="Century Gothic"/>
                  <a:sym typeface="Century Gothic"/>
                </a:rPr>
                <a:t>Performance des menuiseries réhaussées</a:t>
              </a:r>
              <a:endParaRPr/>
            </a:p>
          </p:txBody>
        </p:sp>
        <p:pic>
          <p:nvPicPr>
            <p:cNvPr id="592" name="Google Shape;592;p21"/>
            <p:cNvPicPr preferRelativeResize="0"/>
            <p:nvPr/>
          </p:nvPicPr>
          <p:blipFill rotWithShape="1">
            <a:blip r:embed="rId5">
              <a:alphaModFix/>
            </a:blip>
            <a:srcRect b="0" l="0" r="0" t="24753"/>
            <a:stretch/>
          </p:blipFill>
          <p:spPr>
            <a:xfrm>
              <a:off x="10419840" y="5810662"/>
              <a:ext cx="4066390" cy="2423885"/>
            </a:xfrm>
            <a:prstGeom prst="rect">
              <a:avLst/>
            </a:prstGeom>
            <a:noFill/>
            <a:ln>
              <a:noFill/>
            </a:ln>
          </p:spPr>
        </p:pic>
        <p:pic>
          <p:nvPicPr>
            <p:cNvPr id="593" name="Google Shape;593;p21"/>
            <p:cNvPicPr preferRelativeResize="0"/>
            <p:nvPr/>
          </p:nvPicPr>
          <p:blipFill rotWithShape="1">
            <a:blip r:embed="rId6">
              <a:alphaModFix/>
            </a:blip>
            <a:srcRect b="0" l="0" r="0" t="0"/>
            <a:stretch/>
          </p:blipFill>
          <p:spPr>
            <a:xfrm>
              <a:off x="14283222" y="5908155"/>
              <a:ext cx="2837467" cy="971832"/>
            </a:xfrm>
            <a:prstGeom prst="rect">
              <a:avLst/>
            </a:prstGeom>
            <a:noFill/>
            <a:ln>
              <a:noFill/>
            </a:ln>
          </p:spPr>
        </p:pic>
        <p:sp>
          <p:nvSpPr>
            <p:cNvPr id="594" name="Google Shape;594;p21"/>
            <p:cNvSpPr txBox="1"/>
            <p:nvPr/>
          </p:nvSpPr>
          <p:spPr>
            <a:xfrm>
              <a:off x="14384726" y="7195941"/>
              <a:ext cx="2837467"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fr-FR" sz="1800" u="none" cap="none" strike="noStrike">
                  <a:solidFill>
                    <a:srgbClr val="000000"/>
                  </a:solidFill>
                  <a:latin typeface="Century Gothic"/>
                  <a:ea typeface="Century Gothic"/>
                  <a:cs typeface="Century Gothic"/>
                  <a:sym typeface="Century Gothic"/>
                </a:rPr>
                <a:t>Uw = </a:t>
              </a:r>
              <a:r>
                <a:rPr b="1" i="0" lang="fr-FR" sz="1800" u="none" cap="none" strike="noStrike">
                  <a:solidFill>
                    <a:srgbClr val="000000"/>
                  </a:solidFill>
                  <a:latin typeface="Century Gothic"/>
                  <a:ea typeface="Century Gothic"/>
                  <a:cs typeface="Century Gothic"/>
                  <a:sym typeface="Century Gothic"/>
                </a:rPr>
                <a:t>1.25</a:t>
              </a:r>
              <a:r>
                <a:rPr b="0" i="0" lang="fr-FR" sz="1800" u="none" cap="none" strike="noStrike">
                  <a:solidFill>
                    <a:srgbClr val="000000"/>
                  </a:solidFill>
                  <a:latin typeface="Century Gothic"/>
                  <a:ea typeface="Century Gothic"/>
                  <a:cs typeface="Century Gothic"/>
                  <a:sym typeface="Century Gothic"/>
                </a:rPr>
                <a:t> m².K/W</a:t>
              </a:r>
              <a:endParaRPr/>
            </a:p>
          </p:txBody>
        </p:sp>
      </p:grpSp>
      <p:sp>
        <p:nvSpPr>
          <p:cNvPr id="595" name="Google Shape;595;p21"/>
          <p:cNvSpPr txBox="1"/>
          <p:nvPr/>
        </p:nvSpPr>
        <p:spPr>
          <a:xfrm>
            <a:off x="9663337" y="5658624"/>
            <a:ext cx="6476549" cy="338554"/>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1600"/>
              <a:buFont typeface="Arial"/>
              <a:buChar char="•"/>
            </a:pPr>
            <a:r>
              <a:rPr b="0" i="1" lang="fr-FR" sz="1600" u="none" cap="none" strike="noStrike">
                <a:solidFill>
                  <a:srgbClr val="000000"/>
                </a:solidFill>
                <a:latin typeface="Century Gothic"/>
                <a:ea typeface="Century Gothic"/>
                <a:cs typeface="Century Gothic"/>
                <a:sym typeface="Century Gothic"/>
              </a:rPr>
              <a:t>Compléments d’isolants thermiques en phase chantier</a:t>
            </a:r>
            <a:endParaRPr/>
          </a:p>
        </p:txBody>
      </p:sp>
      <p:sp>
        <p:nvSpPr>
          <p:cNvPr id="596" name="Google Shape;596;p21"/>
          <p:cNvSpPr txBox="1"/>
          <p:nvPr/>
        </p:nvSpPr>
        <p:spPr>
          <a:xfrm>
            <a:off x="12677876" y="1463150"/>
            <a:ext cx="2726436" cy="144655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fr-FR" sz="2800" u="none" cap="none" strike="noStrike">
                <a:solidFill>
                  <a:srgbClr val="000000"/>
                </a:solidFill>
                <a:latin typeface="Century Gothic"/>
                <a:ea typeface="Century Gothic"/>
                <a:cs typeface="Century Gothic"/>
                <a:sym typeface="Century Gothic"/>
              </a:rPr>
              <a:t>les </a:t>
            </a:r>
            <a:r>
              <a:rPr b="1" i="0" lang="fr-FR" sz="3200" u="none" cap="none" strike="noStrike">
                <a:solidFill>
                  <a:srgbClr val="000000"/>
                </a:solidFill>
                <a:latin typeface="Century Gothic"/>
                <a:ea typeface="Century Gothic"/>
                <a:cs typeface="Century Gothic"/>
                <a:sym typeface="Century Gothic"/>
              </a:rPr>
              <a:t>+</a:t>
            </a:r>
            <a:endParaRPr b="1" i="0" sz="40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None/>
            </a:pPr>
            <a:r>
              <a:t/>
            </a:r>
            <a:endParaRPr b="1" i="0" sz="2800" u="none" cap="none" strike="noStrike">
              <a:solidFill>
                <a:srgbClr val="000000"/>
              </a:solidFill>
              <a:latin typeface="Century Gothic"/>
              <a:ea typeface="Century Gothic"/>
              <a:cs typeface="Century Gothic"/>
              <a:sym typeface="Century Gothic"/>
            </a:endParaRPr>
          </a:p>
          <a:p>
            <a:pPr indent="-165100" lvl="0" marL="342900" marR="0" rtl="0" algn="l">
              <a:lnSpc>
                <a:spcPct val="100000"/>
              </a:lnSpc>
              <a:spcBef>
                <a:spcPts val="0"/>
              </a:spcBef>
              <a:spcAft>
                <a:spcPts val="0"/>
              </a:spcAft>
              <a:buClr>
                <a:srgbClr val="000000"/>
              </a:buClr>
              <a:buSzPts val="2800"/>
              <a:buFont typeface="Arial"/>
              <a:buNone/>
            </a:pPr>
            <a:r>
              <a:t/>
            </a:r>
            <a:endParaRPr b="1" i="0" sz="2800" u="none" cap="none" strike="noStrike">
              <a:solidFill>
                <a:srgbClr val="000000"/>
              </a:solidFill>
              <a:latin typeface="Century Gothic"/>
              <a:ea typeface="Century Gothic"/>
              <a:cs typeface="Century Gothic"/>
              <a:sym typeface="Century Gothic"/>
            </a:endParaRPr>
          </a:p>
        </p:txBody>
      </p:sp>
      <p:sp>
        <p:nvSpPr>
          <p:cNvPr id="597" name="Google Shape;597;p21"/>
          <p:cNvSpPr txBox="1"/>
          <p:nvPr/>
        </p:nvSpPr>
        <p:spPr>
          <a:xfrm>
            <a:off x="3606447" y="1463150"/>
            <a:ext cx="2726436" cy="144655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fr-FR" sz="2800" u="none" cap="none" strike="noStrike">
                <a:solidFill>
                  <a:srgbClr val="000000"/>
                </a:solidFill>
                <a:latin typeface="Century Gothic"/>
                <a:ea typeface="Century Gothic"/>
                <a:cs typeface="Century Gothic"/>
                <a:sym typeface="Century Gothic"/>
              </a:rPr>
              <a:t>les </a:t>
            </a:r>
            <a:r>
              <a:rPr b="1" i="0" lang="fr-FR" sz="3200" u="none" cap="none" strike="noStrike">
                <a:solidFill>
                  <a:srgbClr val="000000"/>
                </a:solidFill>
                <a:latin typeface="Century Gothic"/>
                <a:ea typeface="Century Gothic"/>
                <a:cs typeface="Century Gothic"/>
                <a:sym typeface="Century Gothic"/>
              </a:rPr>
              <a:t>-</a:t>
            </a:r>
            <a:endParaRPr b="1" i="0" sz="40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None/>
            </a:pPr>
            <a:r>
              <a:t/>
            </a:r>
            <a:endParaRPr b="1" i="0" sz="2800" u="none" cap="none" strike="noStrike">
              <a:solidFill>
                <a:srgbClr val="000000"/>
              </a:solidFill>
              <a:latin typeface="Century Gothic"/>
              <a:ea typeface="Century Gothic"/>
              <a:cs typeface="Century Gothic"/>
              <a:sym typeface="Century Gothic"/>
            </a:endParaRPr>
          </a:p>
          <a:p>
            <a:pPr indent="-165100" lvl="0" marL="342900" marR="0" rtl="0" algn="l">
              <a:lnSpc>
                <a:spcPct val="100000"/>
              </a:lnSpc>
              <a:spcBef>
                <a:spcPts val="0"/>
              </a:spcBef>
              <a:spcAft>
                <a:spcPts val="0"/>
              </a:spcAft>
              <a:buClr>
                <a:srgbClr val="000000"/>
              </a:buClr>
              <a:buSzPts val="2800"/>
              <a:buFont typeface="Arial"/>
              <a:buNone/>
            </a:pPr>
            <a:r>
              <a:t/>
            </a:r>
            <a:endParaRPr b="1" i="0" sz="2800" u="none" cap="none" strike="noStrike">
              <a:solidFill>
                <a:srgbClr val="000000"/>
              </a:solidFill>
              <a:latin typeface="Century Gothic"/>
              <a:ea typeface="Century Gothic"/>
              <a:cs typeface="Century Gothic"/>
              <a:sym typeface="Century Gothic"/>
            </a:endParaRPr>
          </a:p>
        </p:txBody>
      </p:sp>
      <p:cxnSp>
        <p:nvCxnSpPr>
          <p:cNvPr id="598" name="Google Shape;598;p21"/>
          <p:cNvCxnSpPr/>
          <p:nvPr/>
        </p:nvCxnSpPr>
        <p:spPr>
          <a:xfrm>
            <a:off x="8737601" y="1785257"/>
            <a:ext cx="0" cy="7813420"/>
          </a:xfrm>
          <a:prstGeom prst="straightConnector1">
            <a:avLst/>
          </a:prstGeom>
          <a:noFill/>
          <a:ln cap="flat" cmpd="sng" w="9525">
            <a:solidFill>
              <a:schemeClr val="dk1"/>
            </a:solidFill>
            <a:prstDash val="solid"/>
            <a:round/>
            <a:headEnd len="sm" w="sm" type="none"/>
            <a:tailEnd len="sm" w="sm" type="none"/>
          </a:ln>
        </p:spPr>
      </p:cxnSp>
      <p:cxnSp>
        <p:nvCxnSpPr>
          <p:cNvPr id="599" name="Google Shape;599;p21"/>
          <p:cNvCxnSpPr/>
          <p:nvPr/>
        </p:nvCxnSpPr>
        <p:spPr>
          <a:xfrm>
            <a:off x="1088571" y="2104666"/>
            <a:ext cx="16604343" cy="0"/>
          </a:xfrm>
          <a:prstGeom prst="straightConnector1">
            <a:avLst/>
          </a:prstGeom>
          <a:noFill/>
          <a:ln cap="flat" cmpd="sng" w="9525">
            <a:solidFill>
              <a:schemeClr val="dk1"/>
            </a:solidFill>
            <a:prstDash val="solid"/>
            <a:round/>
            <a:headEnd len="sm" w="sm" type="none"/>
            <a:tailEnd len="sm" w="sm" type="none"/>
          </a:ln>
        </p:spPr>
      </p:cxnSp>
      <p:grpSp>
        <p:nvGrpSpPr>
          <p:cNvPr id="600" name="Google Shape;600;p21"/>
          <p:cNvGrpSpPr/>
          <p:nvPr/>
        </p:nvGrpSpPr>
        <p:grpSpPr>
          <a:xfrm>
            <a:off x="16999158" y="717651"/>
            <a:ext cx="929835" cy="7751584"/>
            <a:chOff x="16980849" y="2537875"/>
            <a:chExt cx="512466" cy="4272181"/>
          </a:xfrm>
        </p:grpSpPr>
        <p:sp>
          <p:nvSpPr>
            <p:cNvPr id="601" name="Google Shape;601;p21"/>
            <p:cNvSpPr/>
            <p:nvPr/>
          </p:nvSpPr>
          <p:spPr>
            <a:xfrm>
              <a:off x="16980849" y="2537875"/>
              <a:ext cx="512466" cy="512466"/>
            </a:xfrm>
            <a:prstGeom prst="ellipse">
              <a:avLst/>
            </a:prstGeom>
            <a:solidFill>
              <a:srgbClr val="9933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G</a:t>
              </a:r>
              <a:endParaRPr/>
            </a:p>
          </p:txBody>
        </p:sp>
        <p:sp>
          <p:nvSpPr>
            <p:cNvPr id="602" name="Google Shape;602;p21"/>
            <p:cNvSpPr/>
            <p:nvPr/>
          </p:nvSpPr>
          <p:spPr>
            <a:xfrm>
              <a:off x="16980849" y="3150825"/>
              <a:ext cx="512466" cy="512466"/>
            </a:xfrm>
            <a:prstGeom prst="ellipse">
              <a:avLst/>
            </a:prstGeom>
            <a:solidFill>
              <a:srgbClr val="A2C63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T</a:t>
              </a:r>
              <a:endParaRPr/>
            </a:p>
          </p:txBody>
        </p:sp>
        <p:sp>
          <p:nvSpPr>
            <p:cNvPr id="603" name="Google Shape;603;p21"/>
            <p:cNvSpPr/>
            <p:nvPr/>
          </p:nvSpPr>
          <p:spPr>
            <a:xfrm>
              <a:off x="16980849" y="3788012"/>
              <a:ext cx="512466" cy="512466"/>
            </a:xfrm>
            <a:prstGeom prst="ellipse">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S</a:t>
              </a:r>
              <a:endParaRPr/>
            </a:p>
          </p:txBody>
        </p:sp>
        <p:sp>
          <p:nvSpPr>
            <p:cNvPr id="604" name="Google Shape;604;p21"/>
            <p:cNvSpPr/>
            <p:nvPr/>
          </p:nvSpPr>
          <p:spPr>
            <a:xfrm>
              <a:off x="16980849" y="4425199"/>
              <a:ext cx="512466" cy="512466"/>
            </a:xfrm>
            <a:prstGeom prst="ellipse">
              <a:avLst/>
            </a:prstGeom>
            <a:solidFill>
              <a:srgbClr val="83812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N</a:t>
              </a:r>
              <a:endParaRPr/>
            </a:p>
          </p:txBody>
        </p:sp>
        <p:sp>
          <p:nvSpPr>
            <p:cNvPr id="605" name="Google Shape;605;p21"/>
            <p:cNvSpPr/>
            <p:nvPr/>
          </p:nvSpPr>
          <p:spPr>
            <a:xfrm>
              <a:off x="16980849" y="5042596"/>
              <a:ext cx="512466" cy="512466"/>
            </a:xfrm>
            <a:prstGeom prst="ellipse">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E</a:t>
              </a:r>
              <a:endParaRPr/>
            </a:p>
          </p:txBody>
        </p:sp>
        <p:sp>
          <p:nvSpPr>
            <p:cNvPr id="606" name="Google Shape;606;p21"/>
            <p:cNvSpPr/>
            <p:nvPr/>
          </p:nvSpPr>
          <p:spPr>
            <a:xfrm>
              <a:off x="16980849" y="5657651"/>
              <a:ext cx="512466" cy="512466"/>
            </a:xfrm>
            <a:prstGeom prst="ellipse">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M</a:t>
              </a:r>
              <a:endParaRPr/>
            </a:p>
          </p:txBody>
        </p:sp>
        <p:sp>
          <p:nvSpPr>
            <p:cNvPr id="607" name="Google Shape;607;p21"/>
            <p:cNvSpPr/>
            <p:nvPr/>
          </p:nvSpPr>
          <p:spPr>
            <a:xfrm>
              <a:off x="16980849" y="6297590"/>
              <a:ext cx="512466" cy="512466"/>
            </a:xfrm>
            <a:prstGeom prst="ellipse">
              <a:avLst/>
            </a:prstGeom>
            <a:solidFill>
              <a:srgbClr val="FF99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C</a:t>
              </a:r>
              <a:endParaRPr/>
            </a:p>
          </p:txBody>
        </p:sp>
      </p:grpSp>
      <p:grpSp>
        <p:nvGrpSpPr>
          <p:cNvPr id="608" name="Google Shape;608;p21"/>
          <p:cNvGrpSpPr/>
          <p:nvPr/>
        </p:nvGrpSpPr>
        <p:grpSpPr>
          <a:xfrm>
            <a:off x="19229212" y="717651"/>
            <a:ext cx="929835" cy="7751584"/>
            <a:chOff x="18291615" y="2537875"/>
            <a:chExt cx="512466" cy="4272181"/>
          </a:xfrm>
        </p:grpSpPr>
        <p:sp>
          <p:nvSpPr>
            <p:cNvPr id="609" name="Google Shape;609;p21"/>
            <p:cNvSpPr/>
            <p:nvPr/>
          </p:nvSpPr>
          <p:spPr>
            <a:xfrm>
              <a:off x="18291615" y="2537875"/>
              <a:ext cx="512466" cy="512466"/>
            </a:xfrm>
            <a:prstGeom prst="ellipse">
              <a:avLst/>
            </a:prstGeom>
            <a:solidFill>
              <a:srgbClr val="9933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G</a:t>
              </a:r>
              <a:endParaRPr/>
            </a:p>
          </p:txBody>
        </p:sp>
        <p:sp>
          <p:nvSpPr>
            <p:cNvPr id="610" name="Google Shape;610;p21"/>
            <p:cNvSpPr/>
            <p:nvPr/>
          </p:nvSpPr>
          <p:spPr>
            <a:xfrm>
              <a:off x="18291615" y="3150825"/>
              <a:ext cx="512466" cy="512466"/>
            </a:xfrm>
            <a:prstGeom prst="ellipse">
              <a:avLst/>
            </a:prstGeom>
            <a:solidFill>
              <a:srgbClr val="A2C63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T</a:t>
              </a:r>
              <a:endParaRPr/>
            </a:p>
          </p:txBody>
        </p:sp>
        <p:sp>
          <p:nvSpPr>
            <p:cNvPr id="611" name="Google Shape;611;p21"/>
            <p:cNvSpPr/>
            <p:nvPr/>
          </p:nvSpPr>
          <p:spPr>
            <a:xfrm>
              <a:off x="18291615" y="3788012"/>
              <a:ext cx="512466" cy="512466"/>
            </a:xfrm>
            <a:prstGeom prst="ellipse">
              <a:avLst/>
            </a:prstGeom>
            <a:solidFill>
              <a:srgbClr val="2E85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S</a:t>
              </a:r>
              <a:endParaRPr/>
            </a:p>
          </p:txBody>
        </p:sp>
        <p:sp>
          <p:nvSpPr>
            <p:cNvPr id="612" name="Google Shape;612;p21"/>
            <p:cNvSpPr/>
            <p:nvPr/>
          </p:nvSpPr>
          <p:spPr>
            <a:xfrm>
              <a:off x="18291615" y="4425199"/>
              <a:ext cx="512466" cy="512466"/>
            </a:xfrm>
            <a:prstGeom prst="ellipse">
              <a:avLst/>
            </a:prstGeom>
            <a:solidFill>
              <a:srgbClr val="83812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N</a:t>
              </a:r>
              <a:endParaRPr/>
            </a:p>
          </p:txBody>
        </p:sp>
        <p:sp>
          <p:nvSpPr>
            <p:cNvPr id="613" name="Google Shape;613;p21"/>
            <p:cNvSpPr/>
            <p:nvPr/>
          </p:nvSpPr>
          <p:spPr>
            <a:xfrm>
              <a:off x="18291615" y="5042596"/>
              <a:ext cx="512466" cy="512466"/>
            </a:xfrm>
            <a:prstGeom prst="ellipse">
              <a:avLst/>
            </a:prstGeom>
            <a:solidFill>
              <a:srgbClr val="3366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E</a:t>
              </a:r>
              <a:endParaRPr/>
            </a:p>
          </p:txBody>
        </p:sp>
        <p:sp>
          <p:nvSpPr>
            <p:cNvPr id="614" name="Google Shape;614;p21"/>
            <p:cNvSpPr/>
            <p:nvPr/>
          </p:nvSpPr>
          <p:spPr>
            <a:xfrm>
              <a:off x="18291615" y="5657651"/>
              <a:ext cx="512466" cy="512466"/>
            </a:xfrm>
            <a:prstGeom prst="ellipse">
              <a:avLst/>
            </a:prstGeom>
            <a:solidFill>
              <a:srgbClr val="E26B0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M</a:t>
              </a:r>
              <a:endParaRPr/>
            </a:p>
          </p:txBody>
        </p:sp>
        <p:sp>
          <p:nvSpPr>
            <p:cNvPr id="615" name="Google Shape;615;p21"/>
            <p:cNvSpPr/>
            <p:nvPr/>
          </p:nvSpPr>
          <p:spPr>
            <a:xfrm>
              <a:off x="18291615" y="6297590"/>
              <a:ext cx="512466" cy="512466"/>
            </a:xfrm>
            <a:prstGeom prst="ellipse">
              <a:avLst/>
            </a:prstGeom>
            <a:solidFill>
              <a:srgbClr val="FF99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C</a:t>
              </a:r>
              <a:endParaRPr/>
            </a:p>
          </p:txBody>
        </p:sp>
      </p:grpSp>
      <p:pic>
        <p:nvPicPr>
          <p:cNvPr id="616" name="Google Shape;616;p21"/>
          <p:cNvPicPr preferRelativeResize="0"/>
          <p:nvPr/>
        </p:nvPicPr>
        <p:blipFill rotWithShape="1">
          <a:blip r:embed="rId7">
            <a:alphaModFix/>
          </a:blip>
          <a:srcRect b="0" l="0" r="0" t="19590"/>
          <a:stretch/>
        </p:blipFill>
        <p:spPr>
          <a:xfrm>
            <a:off x="1892115" y="2585533"/>
            <a:ext cx="4727648" cy="1977823"/>
          </a:xfrm>
          <a:prstGeom prst="rect">
            <a:avLst/>
          </a:prstGeom>
          <a:noFill/>
          <a:ln>
            <a:noFill/>
          </a:ln>
        </p:spPr>
      </p:pic>
      <p:sp>
        <p:nvSpPr>
          <p:cNvPr id="617" name="Google Shape;617;p21"/>
          <p:cNvSpPr txBox="1"/>
          <p:nvPr/>
        </p:nvSpPr>
        <p:spPr>
          <a:xfrm>
            <a:off x="1158176" y="4675168"/>
            <a:ext cx="6476549" cy="338554"/>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1600"/>
              <a:buFont typeface="Arial"/>
              <a:buChar char="•"/>
            </a:pPr>
            <a:r>
              <a:rPr b="0" i="1" lang="fr-FR" sz="1600" u="none" cap="none" strike="noStrike">
                <a:solidFill>
                  <a:srgbClr val="000000"/>
                </a:solidFill>
                <a:latin typeface="Century Gothic"/>
                <a:ea typeface="Century Gothic"/>
                <a:cs typeface="Century Gothic"/>
                <a:sym typeface="Century Gothic"/>
              </a:rPr>
              <a:t>MOB avec affaiblissements thermiques structurels</a:t>
            </a:r>
            <a:endParaRPr/>
          </a:p>
        </p:txBody>
      </p:sp>
      <p:sp>
        <p:nvSpPr>
          <p:cNvPr id="618" name="Google Shape;618;p21"/>
          <p:cNvSpPr txBox="1"/>
          <p:nvPr/>
        </p:nvSpPr>
        <p:spPr>
          <a:xfrm>
            <a:off x="1158176" y="7539400"/>
            <a:ext cx="6476549" cy="338554"/>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1600"/>
              <a:buFont typeface="Arial"/>
              <a:buChar char="•"/>
            </a:pPr>
            <a:r>
              <a:rPr b="0" i="1" lang="fr-FR" sz="1600" u="none" cap="none" strike="noStrike">
                <a:solidFill>
                  <a:srgbClr val="000000"/>
                </a:solidFill>
                <a:latin typeface="Century Gothic"/>
                <a:ea typeface="Century Gothic"/>
                <a:cs typeface="Century Gothic"/>
                <a:sym typeface="Century Gothic"/>
              </a:rPr>
              <a:t>CTA à plus forts débits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2" name="Shape 622"/>
        <p:cNvGrpSpPr/>
        <p:nvPr/>
      </p:nvGrpSpPr>
      <p:grpSpPr>
        <a:xfrm>
          <a:off x="0" y="0"/>
          <a:ext cx="0" cy="0"/>
          <a:chOff x="0" y="0"/>
          <a:chExt cx="0" cy="0"/>
        </a:xfrm>
      </p:grpSpPr>
      <p:grpSp>
        <p:nvGrpSpPr>
          <p:cNvPr id="623" name="Google Shape;623;g34a6015c03e_0_12"/>
          <p:cNvGrpSpPr/>
          <p:nvPr/>
        </p:nvGrpSpPr>
        <p:grpSpPr>
          <a:xfrm>
            <a:off x="16735708" y="717569"/>
            <a:ext cx="929699" cy="7751325"/>
            <a:chOff x="16980849" y="2537875"/>
            <a:chExt cx="512400" cy="4272115"/>
          </a:xfrm>
        </p:grpSpPr>
        <p:sp>
          <p:nvSpPr>
            <p:cNvPr id="624" name="Google Shape;624;g34a6015c03e_0_12"/>
            <p:cNvSpPr/>
            <p:nvPr/>
          </p:nvSpPr>
          <p:spPr>
            <a:xfrm>
              <a:off x="16980849" y="2537875"/>
              <a:ext cx="512400" cy="512400"/>
            </a:xfrm>
            <a:prstGeom prst="ellipse">
              <a:avLst/>
            </a:prstGeom>
            <a:solidFill>
              <a:srgbClr val="9933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G</a:t>
              </a:r>
              <a:endParaRPr/>
            </a:p>
          </p:txBody>
        </p:sp>
        <p:sp>
          <p:nvSpPr>
            <p:cNvPr id="625" name="Google Shape;625;g34a6015c03e_0_12"/>
            <p:cNvSpPr/>
            <p:nvPr/>
          </p:nvSpPr>
          <p:spPr>
            <a:xfrm>
              <a:off x="16980849" y="3150825"/>
              <a:ext cx="512400" cy="512400"/>
            </a:xfrm>
            <a:prstGeom prst="ellipse">
              <a:avLst/>
            </a:prstGeom>
            <a:solidFill>
              <a:srgbClr val="A2C63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T</a:t>
              </a:r>
              <a:endParaRPr/>
            </a:p>
          </p:txBody>
        </p:sp>
        <p:sp>
          <p:nvSpPr>
            <p:cNvPr id="626" name="Google Shape;626;g34a6015c03e_0_12"/>
            <p:cNvSpPr/>
            <p:nvPr/>
          </p:nvSpPr>
          <p:spPr>
            <a:xfrm>
              <a:off x="16980849" y="3788012"/>
              <a:ext cx="512400" cy="512400"/>
            </a:xfrm>
            <a:prstGeom prst="ellipse">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S</a:t>
              </a:r>
              <a:endParaRPr/>
            </a:p>
          </p:txBody>
        </p:sp>
        <p:sp>
          <p:nvSpPr>
            <p:cNvPr id="627" name="Google Shape;627;g34a6015c03e_0_12"/>
            <p:cNvSpPr/>
            <p:nvPr/>
          </p:nvSpPr>
          <p:spPr>
            <a:xfrm>
              <a:off x="16980849" y="4425199"/>
              <a:ext cx="512400" cy="512400"/>
            </a:xfrm>
            <a:prstGeom prst="ellipse">
              <a:avLst/>
            </a:prstGeom>
            <a:solidFill>
              <a:srgbClr val="83812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N</a:t>
              </a:r>
              <a:endParaRPr/>
            </a:p>
          </p:txBody>
        </p:sp>
        <p:sp>
          <p:nvSpPr>
            <p:cNvPr id="628" name="Google Shape;628;g34a6015c03e_0_12"/>
            <p:cNvSpPr/>
            <p:nvPr/>
          </p:nvSpPr>
          <p:spPr>
            <a:xfrm>
              <a:off x="16980849" y="5042596"/>
              <a:ext cx="512400" cy="512400"/>
            </a:xfrm>
            <a:prstGeom prst="ellipse">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E</a:t>
              </a:r>
              <a:endParaRPr/>
            </a:p>
          </p:txBody>
        </p:sp>
        <p:sp>
          <p:nvSpPr>
            <p:cNvPr id="629" name="Google Shape;629;g34a6015c03e_0_12"/>
            <p:cNvSpPr/>
            <p:nvPr/>
          </p:nvSpPr>
          <p:spPr>
            <a:xfrm>
              <a:off x="16980849" y="5657651"/>
              <a:ext cx="512400" cy="512400"/>
            </a:xfrm>
            <a:prstGeom prst="ellipse">
              <a:avLst/>
            </a:prstGeom>
            <a:solidFill>
              <a:srgbClr val="E36C0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M</a:t>
              </a:r>
              <a:endParaRPr/>
            </a:p>
          </p:txBody>
        </p:sp>
        <p:sp>
          <p:nvSpPr>
            <p:cNvPr id="630" name="Google Shape;630;g34a6015c03e_0_12"/>
            <p:cNvSpPr/>
            <p:nvPr/>
          </p:nvSpPr>
          <p:spPr>
            <a:xfrm>
              <a:off x="16980849" y="6297590"/>
              <a:ext cx="512400" cy="512400"/>
            </a:xfrm>
            <a:prstGeom prst="ellipse">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C</a:t>
              </a:r>
              <a:endParaRPr/>
            </a:p>
          </p:txBody>
        </p:sp>
      </p:grpSp>
      <p:grpSp>
        <p:nvGrpSpPr>
          <p:cNvPr id="631" name="Google Shape;631;g34a6015c03e_0_12"/>
          <p:cNvGrpSpPr/>
          <p:nvPr/>
        </p:nvGrpSpPr>
        <p:grpSpPr>
          <a:xfrm>
            <a:off x="18965719" y="717569"/>
            <a:ext cx="929699" cy="7751325"/>
            <a:chOff x="18291615" y="2537875"/>
            <a:chExt cx="512400" cy="4272115"/>
          </a:xfrm>
        </p:grpSpPr>
        <p:sp>
          <p:nvSpPr>
            <p:cNvPr id="632" name="Google Shape;632;g34a6015c03e_0_12"/>
            <p:cNvSpPr/>
            <p:nvPr/>
          </p:nvSpPr>
          <p:spPr>
            <a:xfrm>
              <a:off x="18291615" y="2537875"/>
              <a:ext cx="512400" cy="512400"/>
            </a:xfrm>
            <a:prstGeom prst="ellipse">
              <a:avLst/>
            </a:prstGeom>
            <a:solidFill>
              <a:srgbClr val="9933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G</a:t>
              </a:r>
              <a:endParaRPr/>
            </a:p>
          </p:txBody>
        </p:sp>
        <p:sp>
          <p:nvSpPr>
            <p:cNvPr id="633" name="Google Shape;633;g34a6015c03e_0_12"/>
            <p:cNvSpPr/>
            <p:nvPr/>
          </p:nvSpPr>
          <p:spPr>
            <a:xfrm>
              <a:off x="18291615" y="3150825"/>
              <a:ext cx="512400" cy="512400"/>
            </a:xfrm>
            <a:prstGeom prst="ellipse">
              <a:avLst/>
            </a:prstGeom>
            <a:solidFill>
              <a:srgbClr val="A2C63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T</a:t>
              </a:r>
              <a:endParaRPr/>
            </a:p>
          </p:txBody>
        </p:sp>
        <p:sp>
          <p:nvSpPr>
            <p:cNvPr id="634" name="Google Shape;634;g34a6015c03e_0_12"/>
            <p:cNvSpPr/>
            <p:nvPr/>
          </p:nvSpPr>
          <p:spPr>
            <a:xfrm>
              <a:off x="18291615" y="3788012"/>
              <a:ext cx="512400" cy="512400"/>
            </a:xfrm>
            <a:prstGeom prst="ellipse">
              <a:avLst/>
            </a:prstGeom>
            <a:solidFill>
              <a:srgbClr val="2E85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S</a:t>
              </a:r>
              <a:endParaRPr/>
            </a:p>
          </p:txBody>
        </p:sp>
        <p:sp>
          <p:nvSpPr>
            <p:cNvPr id="635" name="Google Shape;635;g34a6015c03e_0_12"/>
            <p:cNvSpPr/>
            <p:nvPr/>
          </p:nvSpPr>
          <p:spPr>
            <a:xfrm>
              <a:off x="18291615" y="4425199"/>
              <a:ext cx="512400" cy="512400"/>
            </a:xfrm>
            <a:prstGeom prst="ellipse">
              <a:avLst/>
            </a:prstGeom>
            <a:solidFill>
              <a:srgbClr val="83812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N</a:t>
              </a:r>
              <a:endParaRPr/>
            </a:p>
          </p:txBody>
        </p:sp>
        <p:sp>
          <p:nvSpPr>
            <p:cNvPr id="636" name="Google Shape;636;g34a6015c03e_0_12"/>
            <p:cNvSpPr/>
            <p:nvPr/>
          </p:nvSpPr>
          <p:spPr>
            <a:xfrm>
              <a:off x="18291615" y="5042596"/>
              <a:ext cx="512400" cy="512400"/>
            </a:xfrm>
            <a:prstGeom prst="ellipse">
              <a:avLst/>
            </a:prstGeom>
            <a:solidFill>
              <a:srgbClr val="3366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E</a:t>
              </a:r>
              <a:endParaRPr/>
            </a:p>
          </p:txBody>
        </p:sp>
        <p:sp>
          <p:nvSpPr>
            <p:cNvPr id="637" name="Google Shape;637;g34a6015c03e_0_12"/>
            <p:cNvSpPr/>
            <p:nvPr/>
          </p:nvSpPr>
          <p:spPr>
            <a:xfrm>
              <a:off x="18291615" y="5657651"/>
              <a:ext cx="512400" cy="512400"/>
            </a:xfrm>
            <a:prstGeom prst="ellipse">
              <a:avLst/>
            </a:prstGeom>
            <a:solidFill>
              <a:srgbClr val="E26B0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M</a:t>
              </a:r>
              <a:endParaRPr/>
            </a:p>
          </p:txBody>
        </p:sp>
        <p:sp>
          <p:nvSpPr>
            <p:cNvPr id="638" name="Google Shape;638;g34a6015c03e_0_12"/>
            <p:cNvSpPr/>
            <p:nvPr/>
          </p:nvSpPr>
          <p:spPr>
            <a:xfrm>
              <a:off x="18291615" y="6297590"/>
              <a:ext cx="512400" cy="512400"/>
            </a:xfrm>
            <a:prstGeom prst="ellipse">
              <a:avLst/>
            </a:prstGeom>
            <a:solidFill>
              <a:srgbClr val="FF99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C</a:t>
              </a:r>
              <a:endParaRPr/>
            </a:p>
          </p:txBody>
        </p:sp>
      </p:grpSp>
      <p:grpSp>
        <p:nvGrpSpPr>
          <p:cNvPr id="639" name="Google Shape;639;g34a6015c03e_0_12"/>
          <p:cNvGrpSpPr/>
          <p:nvPr/>
        </p:nvGrpSpPr>
        <p:grpSpPr>
          <a:xfrm>
            <a:off x="-6611177" y="4346401"/>
            <a:ext cx="2658368" cy="1157482"/>
            <a:chOff x="522623" y="-1547183"/>
            <a:chExt cx="3544490" cy="1543309"/>
          </a:xfrm>
        </p:grpSpPr>
        <p:cxnSp>
          <p:nvCxnSpPr>
            <p:cNvPr id="640" name="Google Shape;640;g34a6015c03e_0_12"/>
            <p:cNvCxnSpPr/>
            <p:nvPr/>
          </p:nvCxnSpPr>
          <p:spPr>
            <a:xfrm rot="10800000">
              <a:off x="954676" y="-930379"/>
              <a:ext cx="2522700" cy="0"/>
            </a:xfrm>
            <a:prstGeom prst="straightConnector1">
              <a:avLst/>
            </a:prstGeom>
            <a:noFill/>
            <a:ln cap="flat" cmpd="sng" w="9525">
              <a:solidFill>
                <a:schemeClr val="dk1"/>
              </a:solidFill>
              <a:prstDash val="solid"/>
              <a:round/>
              <a:headEnd len="sm" w="sm" type="none"/>
              <a:tailEnd len="sm" w="sm" type="none"/>
            </a:ln>
          </p:spPr>
        </p:cxnSp>
        <p:sp>
          <p:nvSpPr>
            <p:cNvPr id="641" name="Google Shape;641;g34a6015c03e_0_12"/>
            <p:cNvSpPr txBox="1"/>
            <p:nvPr/>
          </p:nvSpPr>
          <p:spPr>
            <a:xfrm>
              <a:off x="522623" y="-1197524"/>
              <a:ext cx="1918800" cy="677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fr-FR" sz="1350" u="none" cap="none" strike="noStrike">
                  <a:solidFill>
                    <a:srgbClr val="000000"/>
                  </a:solidFill>
                  <a:latin typeface="Century Gothic"/>
                  <a:ea typeface="Century Gothic"/>
                  <a:cs typeface="Century Gothic"/>
                  <a:sym typeface="Century Gothic"/>
                </a:rPr>
                <a:t>Matériaux</a:t>
              </a:r>
              <a:endParaRPr/>
            </a:p>
            <a:p>
              <a:pPr indent="0" lvl="0" marL="0" marR="0" rtl="0" algn="ctr">
                <a:lnSpc>
                  <a:spcPct val="100000"/>
                </a:lnSpc>
                <a:spcBef>
                  <a:spcPts val="0"/>
                </a:spcBef>
                <a:spcAft>
                  <a:spcPts val="0"/>
                </a:spcAft>
                <a:buNone/>
              </a:pPr>
              <a:r>
                <a:rPr b="0" i="0" lang="fr-FR" sz="1350" u="none" cap="none" strike="noStrike">
                  <a:solidFill>
                    <a:srgbClr val="366092"/>
                  </a:solidFill>
                  <a:latin typeface="Century Gothic"/>
                  <a:ea typeface="Century Gothic"/>
                  <a:cs typeface="Century Gothic"/>
                  <a:sym typeface="Century Gothic"/>
                </a:rPr>
                <a:t>RECYCLÉS</a:t>
              </a:r>
              <a:endParaRPr b="0" i="0" sz="1350" u="none" cap="none" strike="noStrike">
                <a:solidFill>
                  <a:srgbClr val="366092"/>
                </a:solidFill>
                <a:latin typeface="Arial"/>
                <a:ea typeface="Arial"/>
                <a:cs typeface="Arial"/>
                <a:sym typeface="Arial"/>
              </a:endParaRPr>
            </a:p>
          </p:txBody>
        </p:sp>
        <p:grpSp>
          <p:nvGrpSpPr>
            <p:cNvPr id="642" name="Google Shape;642;g34a6015c03e_0_12"/>
            <p:cNvGrpSpPr/>
            <p:nvPr/>
          </p:nvGrpSpPr>
          <p:grpSpPr>
            <a:xfrm>
              <a:off x="2822414" y="-1547183"/>
              <a:ext cx="1244699" cy="1543309"/>
              <a:chOff x="5228599" y="-2356428"/>
              <a:chExt cx="1215408" cy="1506991"/>
            </a:xfrm>
          </p:grpSpPr>
          <p:pic>
            <p:nvPicPr>
              <p:cNvPr id="643" name="Google Shape;643;g34a6015c03e_0_12"/>
              <p:cNvPicPr preferRelativeResize="0"/>
              <p:nvPr/>
            </p:nvPicPr>
            <p:blipFill rotWithShape="1">
              <a:blip r:embed="rId3">
                <a:alphaModFix/>
              </a:blip>
              <a:srcRect b="719" l="0" r="0" t="719"/>
              <a:stretch/>
            </p:blipFill>
            <p:spPr>
              <a:xfrm>
                <a:off x="5228599" y="-2356428"/>
                <a:ext cx="1185000" cy="1162200"/>
              </a:xfrm>
              <a:prstGeom prst="ellipse">
                <a:avLst/>
              </a:prstGeom>
              <a:noFill/>
              <a:ln>
                <a:noFill/>
              </a:ln>
            </p:spPr>
          </p:pic>
          <p:sp>
            <p:nvSpPr>
              <p:cNvPr id="644" name="Google Shape;644;g34a6015c03e_0_12"/>
              <p:cNvSpPr txBox="1"/>
              <p:nvPr/>
            </p:nvSpPr>
            <p:spPr>
              <a:xfrm>
                <a:off x="5254807" y="-1150037"/>
                <a:ext cx="1189200" cy="3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fr-FR" sz="900" u="none" cap="none" strike="noStrike">
                    <a:solidFill>
                      <a:srgbClr val="000000"/>
                    </a:solidFill>
                    <a:latin typeface="Arial"/>
                    <a:ea typeface="Arial"/>
                    <a:cs typeface="Arial"/>
                    <a:sym typeface="Arial"/>
                  </a:rPr>
                  <a:t>Métisse</a:t>
                </a:r>
                <a:endParaRPr/>
              </a:p>
            </p:txBody>
          </p:sp>
        </p:grpSp>
      </p:grpSp>
      <p:pic>
        <p:nvPicPr>
          <p:cNvPr id="645" name="Google Shape;645;g34a6015c03e_0_12"/>
          <p:cNvPicPr preferRelativeResize="0"/>
          <p:nvPr/>
        </p:nvPicPr>
        <p:blipFill>
          <a:blip r:embed="rId4">
            <a:alphaModFix/>
          </a:blip>
          <a:stretch>
            <a:fillRect/>
          </a:stretch>
        </p:blipFill>
        <p:spPr>
          <a:xfrm>
            <a:off x="1058425" y="857100"/>
            <a:ext cx="15046861" cy="9125098"/>
          </a:xfrm>
          <a:prstGeom prst="rect">
            <a:avLst/>
          </a:prstGeom>
          <a:noFill/>
          <a:ln>
            <a:noFill/>
          </a:ln>
        </p:spPr>
      </p:pic>
      <p:sp>
        <p:nvSpPr>
          <p:cNvPr id="646" name="Google Shape;646;g34a6015c03e_0_12"/>
          <p:cNvSpPr txBox="1"/>
          <p:nvPr>
            <p:ph type="title"/>
          </p:nvPr>
        </p:nvSpPr>
        <p:spPr>
          <a:xfrm>
            <a:off x="903900" y="180000"/>
            <a:ext cx="17384100" cy="6771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SzPts val="5000"/>
              <a:buNone/>
            </a:pPr>
            <a:r>
              <a:rPr b="1" lang="fr-FR" sz="3200">
                <a:latin typeface="Century Gothic"/>
                <a:ea typeface="Century Gothic"/>
                <a:cs typeface="Century Gothic"/>
                <a:sym typeface="Century Gothic"/>
              </a:rPr>
              <a:t>ÉNERGIE - </a:t>
            </a:r>
            <a:r>
              <a:rPr b="1" lang="fr-FR" sz="3200">
                <a:solidFill>
                  <a:schemeClr val="dk1"/>
                </a:solidFill>
                <a:latin typeface="Century Gothic"/>
                <a:ea typeface="Century Gothic"/>
                <a:cs typeface="Century Gothic"/>
                <a:sym typeface="Century Gothic"/>
              </a:rPr>
              <a:t>CARBONE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0" name="Shape 650"/>
        <p:cNvGrpSpPr/>
        <p:nvPr/>
      </p:nvGrpSpPr>
      <p:grpSpPr>
        <a:xfrm>
          <a:off x="0" y="0"/>
          <a:ext cx="0" cy="0"/>
          <a:chOff x="0" y="0"/>
          <a:chExt cx="0" cy="0"/>
        </a:xfrm>
      </p:grpSpPr>
      <p:pic>
        <p:nvPicPr>
          <p:cNvPr id="651" name="Google Shape;651;p14"/>
          <p:cNvPicPr preferRelativeResize="0"/>
          <p:nvPr/>
        </p:nvPicPr>
        <p:blipFill rotWithShape="1">
          <a:blip r:embed="rId3">
            <a:alphaModFix/>
          </a:blip>
          <a:srcRect b="0" l="0" r="0" t="0"/>
          <a:stretch/>
        </p:blipFill>
        <p:spPr>
          <a:xfrm>
            <a:off x="7039565" y="2093814"/>
            <a:ext cx="8965480" cy="3106660"/>
          </a:xfrm>
          <a:prstGeom prst="rect">
            <a:avLst/>
          </a:prstGeom>
          <a:noFill/>
          <a:ln>
            <a:noFill/>
          </a:ln>
        </p:spPr>
      </p:pic>
      <p:pic>
        <p:nvPicPr>
          <p:cNvPr id="652" name="Google Shape;652;p14"/>
          <p:cNvPicPr preferRelativeResize="0"/>
          <p:nvPr/>
        </p:nvPicPr>
        <p:blipFill rotWithShape="1">
          <a:blip r:embed="rId4">
            <a:alphaModFix/>
          </a:blip>
          <a:srcRect b="0" l="0" r="0" t="0"/>
          <a:stretch/>
        </p:blipFill>
        <p:spPr>
          <a:xfrm>
            <a:off x="7039565" y="6038113"/>
            <a:ext cx="9063685" cy="3106661"/>
          </a:xfrm>
          <a:prstGeom prst="rect">
            <a:avLst/>
          </a:prstGeom>
          <a:noFill/>
          <a:ln>
            <a:noFill/>
          </a:ln>
        </p:spPr>
      </p:pic>
      <p:sp>
        <p:nvSpPr>
          <p:cNvPr id="653" name="Google Shape;653;p14"/>
          <p:cNvSpPr txBox="1"/>
          <p:nvPr/>
        </p:nvSpPr>
        <p:spPr>
          <a:xfrm>
            <a:off x="5835737" y="1452575"/>
            <a:ext cx="34881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600"/>
              </a:spcAft>
              <a:buClr>
                <a:schemeClr val="dk1"/>
              </a:buClr>
              <a:buSzPts val="2400"/>
              <a:buFont typeface="Arial"/>
              <a:buNone/>
            </a:pPr>
            <a:r>
              <a:rPr b="1" i="0" lang="fr-FR" sz="2400" u="none" cap="none" strike="noStrike">
                <a:solidFill>
                  <a:schemeClr val="dk1"/>
                </a:solidFill>
                <a:latin typeface="Century Gothic"/>
                <a:ea typeface="Century Gothic"/>
                <a:cs typeface="Century Gothic"/>
                <a:sym typeface="Century Gothic"/>
              </a:rPr>
              <a:t>Impact carbone</a:t>
            </a:r>
            <a:endParaRPr/>
          </a:p>
        </p:txBody>
      </p:sp>
      <p:sp>
        <p:nvSpPr>
          <p:cNvPr id="654" name="Google Shape;654;p14"/>
          <p:cNvSpPr txBox="1"/>
          <p:nvPr/>
        </p:nvSpPr>
        <p:spPr>
          <a:xfrm>
            <a:off x="5835737" y="5543072"/>
            <a:ext cx="34881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600"/>
              </a:spcAft>
              <a:buClr>
                <a:schemeClr val="dk1"/>
              </a:buClr>
              <a:buSzPts val="2400"/>
              <a:buFont typeface="Arial"/>
              <a:buNone/>
            </a:pPr>
            <a:r>
              <a:rPr b="1" i="0" lang="fr-FR" sz="2400" u="none" cap="none" strike="noStrike">
                <a:solidFill>
                  <a:schemeClr val="dk1"/>
                </a:solidFill>
                <a:latin typeface="Century Gothic"/>
                <a:ea typeface="Century Gothic"/>
                <a:cs typeface="Century Gothic"/>
                <a:sym typeface="Century Gothic"/>
              </a:rPr>
              <a:t>Impact thermique</a:t>
            </a:r>
            <a:endParaRPr/>
          </a:p>
        </p:txBody>
      </p:sp>
      <p:sp>
        <p:nvSpPr>
          <p:cNvPr id="655" name="Google Shape;655;p14"/>
          <p:cNvSpPr txBox="1"/>
          <p:nvPr/>
        </p:nvSpPr>
        <p:spPr>
          <a:xfrm>
            <a:off x="8106392" y="5200474"/>
            <a:ext cx="7398600" cy="461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600"/>
              </a:spcAft>
              <a:buClr>
                <a:schemeClr val="dk1"/>
              </a:buClr>
              <a:buSzPts val="1800"/>
              <a:buFont typeface="Arial"/>
              <a:buNone/>
            </a:pPr>
            <a:r>
              <a:rPr b="0" i="1" lang="fr-FR" sz="1800" u="none" cap="none" strike="noStrike">
                <a:solidFill>
                  <a:schemeClr val="dk1"/>
                </a:solidFill>
                <a:latin typeface="Century Gothic"/>
                <a:ea typeface="Century Gothic"/>
                <a:cs typeface="Century Gothic"/>
                <a:sym typeface="Century Gothic"/>
              </a:rPr>
              <a:t>diminution du bilan par rapport à une cloison classique</a:t>
            </a:r>
            <a:endParaRPr/>
          </a:p>
        </p:txBody>
      </p:sp>
      <p:sp>
        <p:nvSpPr>
          <p:cNvPr id="656" name="Google Shape;656;p14"/>
          <p:cNvSpPr txBox="1"/>
          <p:nvPr/>
        </p:nvSpPr>
        <p:spPr>
          <a:xfrm>
            <a:off x="7841042" y="9202396"/>
            <a:ext cx="8191500" cy="738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600"/>
              </a:spcAft>
              <a:buClr>
                <a:schemeClr val="dk1"/>
              </a:buClr>
              <a:buSzPts val="1800"/>
              <a:buFont typeface="Arial"/>
              <a:buNone/>
            </a:pPr>
            <a:r>
              <a:rPr b="0" i="1" lang="fr-FR" sz="1800" u="none" cap="none" strike="noStrike">
                <a:solidFill>
                  <a:schemeClr val="dk1"/>
                </a:solidFill>
                <a:latin typeface="Century Gothic"/>
                <a:ea typeface="Century Gothic"/>
                <a:cs typeface="Century Gothic"/>
                <a:sym typeface="Century Gothic"/>
              </a:rPr>
              <a:t>Baisse de 0,5 à 1°C dans les salles de classe (+ régulation de l’hygrométrie)</a:t>
            </a:r>
            <a:endParaRPr/>
          </a:p>
        </p:txBody>
      </p:sp>
      <p:grpSp>
        <p:nvGrpSpPr>
          <p:cNvPr id="657" name="Google Shape;657;p14"/>
          <p:cNvGrpSpPr/>
          <p:nvPr/>
        </p:nvGrpSpPr>
        <p:grpSpPr>
          <a:xfrm>
            <a:off x="19229212" y="717651"/>
            <a:ext cx="929835" cy="7751584"/>
            <a:chOff x="18291615" y="2537875"/>
            <a:chExt cx="512466" cy="4272181"/>
          </a:xfrm>
        </p:grpSpPr>
        <p:sp>
          <p:nvSpPr>
            <p:cNvPr id="658" name="Google Shape;658;p14"/>
            <p:cNvSpPr/>
            <p:nvPr/>
          </p:nvSpPr>
          <p:spPr>
            <a:xfrm>
              <a:off x="18291615" y="2537875"/>
              <a:ext cx="512466" cy="512466"/>
            </a:xfrm>
            <a:prstGeom prst="ellipse">
              <a:avLst/>
            </a:prstGeom>
            <a:solidFill>
              <a:srgbClr val="9933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G</a:t>
              </a:r>
              <a:endParaRPr/>
            </a:p>
          </p:txBody>
        </p:sp>
        <p:sp>
          <p:nvSpPr>
            <p:cNvPr id="659" name="Google Shape;659;p14"/>
            <p:cNvSpPr/>
            <p:nvPr/>
          </p:nvSpPr>
          <p:spPr>
            <a:xfrm>
              <a:off x="18291615" y="3150825"/>
              <a:ext cx="512466" cy="512466"/>
            </a:xfrm>
            <a:prstGeom prst="ellipse">
              <a:avLst/>
            </a:prstGeom>
            <a:solidFill>
              <a:srgbClr val="A2C63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T</a:t>
              </a:r>
              <a:endParaRPr/>
            </a:p>
          </p:txBody>
        </p:sp>
        <p:sp>
          <p:nvSpPr>
            <p:cNvPr id="660" name="Google Shape;660;p14"/>
            <p:cNvSpPr/>
            <p:nvPr/>
          </p:nvSpPr>
          <p:spPr>
            <a:xfrm>
              <a:off x="18291615" y="3788012"/>
              <a:ext cx="512466" cy="512466"/>
            </a:xfrm>
            <a:prstGeom prst="ellipse">
              <a:avLst/>
            </a:prstGeom>
            <a:solidFill>
              <a:srgbClr val="2E85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S</a:t>
              </a:r>
              <a:endParaRPr/>
            </a:p>
          </p:txBody>
        </p:sp>
        <p:sp>
          <p:nvSpPr>
            <p:cNvPr id="661" name="Google Shape;661;p14"/>
            <p:cNvSpPr/>
            <p:nvPr/>
          </p:nvSpPr>
          <p:spPr>
            <a:xfrm>
              <a:off x="18291615" y="4425199"/>
              <a:ext cx="512466" cy="512466"/>
            </a:xfrm>
            <a:prstGeom prst="ellipse">
              <a:avLst/>
            </a:prstGeom>
            <a:solidFill>
              <a:srgbClr val="83812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N</a:t>
              </a:r>
              <a:endParaRPr/>
            </a:p>
          </p:txBody>
        </p:sp>
        <p:sp>
          <p:nvSpPr>
            <p:cNvPr id="662" name="Google Shape;662;p14"/>
            <p:cNvSpPr/>
            <p:nvPr/>
          </p:nvSpPr>
          <p:spPr>
            <a:xfrm>
              <a:off x="18291615" y="5042596"/>
              <a:ext cx="512466" cy="512466"/>
            </a:xfrm>
            <a:prstGeom prst="ellipse">
              <a:avLst/>
            </a:prstGeom>
            <a:solidFill>
              <a:srgbClr val="3366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E</a:t>
              </a:r>
              <a:endParaRPr/>
            </a:p>
          </p:txBody>
        </p:sp>
        <p:sp>
          <p:nvSpPr>
            <p:cNvPr id="663" name="Google Shape;663;p14"/>
            <p:cNvSpPr/>
            <p:nvPr/>
          </p:nvSpPr>
          <p:spPr>
            <a:xfrm>
              <a:off x="18291615" y="5657651"/>
              <a:ext cx="512466" cy="512466"/>
            </a:xfrm>
            <a:prstGeom prst="ellipse">
              <a:avLst/>
            </a:prstGeom>
            <a:solidFill>
              <a:srgbClr val="E26B0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M</a:t>
              </a:r>
              <a:endParaRPr/>
            </a:p>
          </p:txBody>
        </p:sp>
        <p:sp>
          <p:nvSpPr>
            <p:cNvPr id="664" name="Google Shape;664;p14"/>
            <p:cNvSpPr/>
            <p:nvPr/>
          </p:nvSpPr>
          <p:spPr>
            <a:xfrm>
              <a:off x="18291615" y="6297590"/>
              <a:ext cx="512466" cy="512466"/>
            </a:xfrm>
            <a:prstGeom prst="ellipse">
              <a:avLst/>
            </a:prstGeom>
            <a:solidFill>
              <a:srgbClr val="FF99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C</a:t>
              </a:r>
              <a:endParaRPr/>
            </a:p>
          </p:txBody>
        </p:sp>
      </p:grpSp>
      <p:sp>
        <p:nvSpPr>
          <p:cNvPr id="665" name="Google Shape;665;p14"/>
          <p:cNvSpPr txBox="1"/>
          <p:nvPr/>
        </p:nvSpPr>
        <p:spPr>
          <a:xfrm>
            <a:off x="903900" y="785125"/>
            <a:ext cx="17384100" cy="631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5000"/>
              <a:buFont typeface="Arial"/>
              <a:buNone/>
            </a:pPr>
            <a:r>
              <a:rPr i="1" lang="fr-FR" sz="2900">
                <a:latin typeface="Century Gothic"/>
                <a:ea typeface="Century Gothic"/>
                <a:cs typeface="Century Gothic"/>
                <a:sym typeface="Century Gothic"/>
              </a:rPr>
              <a:t>Intégration de la BTC</a:t>
            </a:r>
            <a:endParaRPr i="1" sz="2900" u="none" cap="none" strike="noStrike">
              <a:solidFill>
                <a:srgbClr val="000000"/>
              </a:solidFill>
              <a:latin typeface="Century Gothic"/>
              <a:ea typeface="Century Gothic"/>
              <a:cs typeface="Century Gothic"/>
              <a:sym typeface="Century Gothic"/>
            </a:endParaRPr>
          </a:p>
        </p:txBody>
      </p:sp>
      <p:grpSp>
        <p:nvGrpSpPr>
          <p:cNvPr id="666" name="Google Shape;666;p14"/>
          <p:cNvGrpSpPr/>
          <p:nvPr/>
        </p:nvGrpSpPr>
        <p:grpSpPr>
          <a:xfrm>
            <a:off x="16999158" y="717651"/>
            <a:ext cx="929835" cy="7751584"/>
            <a:chOff x="16980849" y="2537875"/>
            <a:chExt cx="512466" cy="4272181"/>
          </a:xfrm>
        </p:grpSpPr>
        <p:sp>
          <p:nvSpPr>
            <p:cNvPr id="667" name="Google Shape;667;p14"/>
            <p:cNvSpPr/>
            <p:nvPr/>
          </p:nvSpPr>
          <p:spPr>
            <a:xfrm>
              <a:off x="16980849" y="2537875"/>
              <a:ext cx="512466" cy="512466"/>
            </a:xfrm>
            <a:prstGeom prst="ellipse">
              <a:avLst/>
            </a:prstGeom>
            <a:solidFill>
              <a:srgbClr val="9933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G</a:t>
              </a:r>
              <a:endParaRPr/>
            </a:p>
          </p:txBody>
        </p:sp>
        <p:sp>
          <p:nvSpPr>
            <p:cNvPr id="668" name="Google Shape;668;p14"/>
            <p:cNvSpPr/>
            <p:nvPr/>
          </p:nvSpPr>
          <p:spPr>
            <a:xfrm>
              <a:off x="16980849" y="3150825"/>
              <a:ext cx="512466" cy="512466"/>
            </a:xfrm>
            <a:prstGeom prst="ellipse">
              <a:avLst/>
            </a:prstGeom>
            <a:solidFill>
              <a:srgbClr val="A2C63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T</a:t>
              </a:r>
              <a:endParaRPr/>
            </a:p>
          </p:txBody>
        </p:sp>
        <p:sp>
          <p:nvSpPr>
            <p:cNvPr id="669" name="Google Shape;669;p14"/>
            <p:cNvSpPr/>
            <p:nvPr/>
          </p:nvSpPr>
          <p:spPr>
            <a:xfrm>
              <a:off x="16980849" y="3788012"/>
              <a:ext cx="512466" cy="512466"/>
            </a:xfrm>
            <a:prstGeom prst="ellipse">
              <a:avLst/>
            </a:prstGeom>
            <a:solidFill>
              <a:srgbClr val="2E85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S</a:t>
              </a:r>
              <a:endParaRPr/>
            </a:p>
          </p:txBody>
        </p:sp>
        <p:sp>
          <p:nvSpPr>
            <p:cNvPr id="670" name="Google Shape;670;p14"/>
            <p:cNvSpPr/>
            <p:nvPr/>
          </p:nvSpPr>
          <p:spPr>
            <a:xfrm>
              <a:off x="16980849" y="4425199"/>
              <a:ext cx="512466" cy="512466"/>
            </a:xfrm>
            <a:prstGeom prst="ellipse">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N</a:t>
              </a:r>
              <a:endParaRPr/>
            </a:p>
          </p:txBody>
        </p:sp>
        <p:sp>
          <p:nvSpPr>
            <p:cNvPr id="671" name="Google Shape;671;p14"/>
            <p:cNvSpPr/>
            <p:nvPr/>
          </p:nvSpPr>
          <p:spPr>
            <a:xfrm>
              <a:off x="16980849" y="5042596"/>
              <a:ext cx="512466" cy="512466"/>
            </a:xfrm>
            <a:prstGeom prst="ellipse">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E</a:t>
              </a:r>
              <a:endParaRPr/>
            </a:p>
          </p:txBody>
        </p:sp>
        <p:sp>
          <p:nvSpPr>
            <p:cNvPr id="672" name="Google Shape;672;p14"/>
            <p:cNvSpPr/>
            <p:nvPr/>
          </p:nvSpPr>
          <p:spPr>
            <a:xfrm>
              <a:off x="16980849" y="5657651"/>
              <a:ext cx="512466" cy="512466"/>
            </a:xfrm>
            <a:prstGeom prst="ellipse">
              <a:avLst/>
            </a:prstGeom>
            <a:solidFill>
              <a:srgbClr val="E26B0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M</a:t>
              </a:r>
              <a:endParaRPr/>
            </a:p>
          </p:txBody>
        </p:sp>
        <p:sp>
          <p:nvSpPr>
            <p:cNvPr id="673" name="Google Shape;673;p14"/>
            <p:cNvSpPr/>
            <p:nvPr/>
          </p:nvSpPr>
          <p:spPr>
            <a:xfrm>
              <a:off x="16980849" y="6297590"/>
              <a:ext cx="512466" cy="512466"/>
            </a:xfrm>
            <a:prstGeom prst="ellipse">
              <a:avLst/>
            </a:prstGeom>
            <a:solidFill>
              <a:srgbClr val="FF99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C</a:t>
              </a:r>
              <a:endParaRPr/>
            </a:p>
          </p:txBody>
        </p:sp>
      </p:grpSp>
      <p:sp>
        <p:nvSpPr>
          <p:cNvPr id="674" name="Google Shape;674;p14"/>
          <p:cNvSpPr txBox="1"/>
          <p:nvPr>
            <p:ph type="title"/>
          </p:nvPr>
        </p:nvSpPr>
        <p:spPr>
          <a:xfrm>
            <a:off x="903900" y="180000"/>
            <a:ext cx="17384100" cy="6771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SzPts val="5000"/>
              <a:buNone/>
            </a:pPr>
            <a:r>
              <a:rPr b="1" lang="fr-FR" sz="3200">
                <a:latin typeface="Century Gothic"/>
                <a:ea typeface="Century Gothic"/>
                <a:cs typeface="Century Gothic"/>
                <a:sym typeface="Century Gothic"/>
              </a:rPr>
              <a:t>CONFORT D’ÉTÉ </a:t>
            </a:r>
            <a:r>
              <a:rPr b="1" lang="fr-FR" sz="3200">
                <a:latin typeface="Century Gothic"/>
                <a:ea typeface="Century Gothic"/>
                <a:cs typeface="Century Gothic"/>
                <a:sym typeface="Century Gothic"/>
              </a:rPr>
              <a:t>- </a:t>
            </a:r>
            <a:r>
              <a:rPr b="1" lang="fr-FR" sz="3200">
                <a:solidFill>
                  <a:schemeClr val="dk1"/>
                </a:solidFill>
                <a:latin typeface="Century Gothic"/>
                <a:ea typeface="Century Gothic"/>
                <a:cs typeface="Century Gothic"/>
                <a:sym typeface="Century Gothic"/>
              </a:rPr>
              <a:t>CARBONE </a:t>
            </a:r>
            <a:endParaRPr/>
          </a:p>
        </p:txBody>
      </p:sp>
      <p:sp>
        <p:nvSpPr>
          <p:cNvPr id="675" name="Google Shape;675;p14"/>
          <p:cNvSpPr txBox="1"/>
          <p:nvPr/>
        </p:nvSpPr>
        <p:spPr>
          <a:xfrm>
            <a:off x="749359" y="4620868"/>
            <a:ext cx="2126700" cy="708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fr-FR" sz="2000" u="none" cap="none" strike="noStrike">
                <a:solidFill>
                  <a:srgbClr val="000000"/>
                </a:solidFill>
                <a:latin typeface="Century Gothic"/>
                <a:ea typeface="Century Gothic"/>
                <a:cs typeface="Century Gothic"/>
                <a:sym typeface="Century Gothic"/>
              </a:rPr>
              <a:t>Matériaux</a:t>
            </a:r>
            <a:endParaRPr/>
          </a:p>
          <a:p>
            <a:pPr indent="0" lvl="0" marL="0" marR="0" rtl="0" algn="ctr">
              <a:lnSpc>
                <a:spcPct val="100000"/>
              </a:lnSpc>
              <a:spcBef>
                <a:spcPts val="0"/>
              </a:spcBef>
              <a:spcAft>
                <a:spcPts val="0"/>
              </a:spcAft>
              <a:buNone/>
            </a:pPr>
            <a:r>
              <a:rPr b="0" i="0" lang="fr-FR" sz="2000" u="none" cap="none" strike="noStrike">
                <a:solidFill>
                  <a:srgbClr val="974806"/>
                </a:solidFill>
                <a:latin typeface="Century Gothic"/>
                <a:ea typeface="Century Gothic"/>
                <a:cs typeface="Century Gothic"/>
                <a:sym typeface="Century Gothic"/>
              </a:rPr>
              <a:t>GÉOSOURCÉS</a:t>
            </a:r>
            <a:endParaRPr b="0" i="0" sz="2000" u="none" cap="none" strike="noStrike">
              <a:solidFill>
                <a:srgbClr val="974806"/>
              </a:solidFill>
              <a:latin typeface="Arial"/>
              <a:ea typeface="Arial"/>
              <a:cs typeface="Arial"/>
              <a:sym typeface="Arial"/>
            </a:endParaRPr>
          </a:p>
        </p:txBody>
      </p:sp>
      <p:cxnSp>
        <p:nvCxnSpPr>
          <p:cNvPr id="676" name="Google Shape;676;p14"/>
          <p:cNvCxnSpPr/>
          <p:nvPr/>
        </p:nvCxnSpPr>
        <p:spPr>
          <a:xfrm rot="10800000">
            <a:off x="1198352" y="4926693"/>
            <a:ext cx="2886900" cy="0"/>
          </a:xfrm>
          <a:prstGeom prst="straightConnector1">
            <a:avLst/>
          </a:prstGeom>
          <a:noFill/>
          <a:ln cap="flat" cmpd="sng" w="9525">
            <a:solidFill>
              <a:schemeClr val="dk1"/>
            </a:solidFill>
            <a:prstDash val="solid"/>
            <a:round/>
            <a:headEnd len="sm" w="sm" type="none"/>
            <a:tailEnd len="sm" w="sm" type="none"/>
          </a:ln>
        </p:spPr>
      </p:cxnSp>
      <p:grpSp>
        <p:nvGrpSpPr>
          <p:cNvPr id="677" name="Google Shape;677;p14"/>
          <p:cNvGrpSpPr/>
          <p:nvPr/>
        </p:nvGrpSpPr>
        <p:grpSpPr>
          <a:xfrm>
            <a:off x="3188491" y="4321896"/>
            <a:ext cx="1194280" cy="1643193"/>
            <a:chOff x="3878145" y="-2396967"/>
            <a:chExt cx="1189285" cy="1636320"/>
          </a:xfrm>
        </p:grpSpPr>
        <p:pic>
          <p:nvPicPr>
            <p:cNvPr id="678" name="Google Shape;678;p14"/>
            <p:cNvPicPr preferRelativeResize="0"/>
            <p:nvPr/>
          </p:nvPicPr>
          <p:blipFill rotWithShape="1">
            <a:blip r:embed="rId5">
              <a:alphaModFix/>
            </a:blip>
            <a:srcRect b="0" l="6724" r="6724" t="0"/>
            <a:stretch/>
          </p:blipFill>
          <p:spPr>
            <a:xfrm>
              <a:off x="3882430" y="-2396967"/>
              <a:ext cx="1185000" cy="1162200"/>
            </a:xfrm>
            <a:prstGeom prst="ellipse">
              <a:avLst/>
            </a:prstGeom>
            <a:noFill/>
            <a:ln>
              <a:noFill/>
            </a:ln>
          </p:spPr>
        </p:pic>
        <p:sp>
          <p:nvSpPr>
            <p:cNvPr id="679" name="Google Shape;679;p14"/>
            <p:cNvSpPr txBox="1"/>
            <p:nvPr/>
          </p:nvSpPr>
          <p:spPr>
            <a:xfrm>
              <a:off x="3878145" y="-1220547"/>
              <a:ext cx="1189200" cy="459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fr-FR" sz="1200" u="none" cap="none" strike="noStrike">
                  <a:solidFill>
                    <a:srgbClr val="000000"/>
                  </a:solidFill>
                  <a:latin typeface="Arial"/>
                  <a:ea typeface="Arial"/>
                  <a:cs typeface="Arial"/>
                  <a:sym typeface="Arial"/>
                </a:rPr>
                <a:t>Brique de terre crue (BTC)</a:t>
              </a:r>
              <a:endParaRPr/>
            </a:p>
          </p:txBody>
        </p:sp>
      </p:grpSp>
      <p:sp>
        <p:nvSpPr>
          <p:cNvPr id="680" name="Google Shape;680;p14"/>
          <p:cNvSpPr txBox="1"/>
          <p:nvPr/>
        </p:nvSpPr>
        <p:spPr>
          <a:xfrm>
            <a:off x="1292265" y="5327863"/>
            <a:ext cx="14775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fr-FR" sz="2000" u="none" cap="none" strike="noStrike">
                <a:solidFill>
                  <a:srgbClr val="000000"/>
                </a:solidFill>
                <a:latin typeface="Century Gothic"/>
                <a:ea typeface="Century Gothic"/>
                <a:cs typeface="Century Gothic"/>
                <a:sym typeface="Century Gothic"/>
              </a:rPr>
              <a:t>42</a:t>
            </a:r>
            <a:r>
              <a:rPr b="0" i="0" lang="fr-FR" sz="2000" u="none" cap="none" strike="noStrike">
                <a:solidFill>
                  <a:srgbClr val="000000"/>
                </a:solidFill>
                <a:latin typeface="Century Gothic"/>
                <a:ea typeface="Century Gothic"/>
                <a:cs typeface="Century Gothic"/>
                <a:sym typeface="Century Gothic"/>
              </a:rPr>
              <a:t> kg/m² </a:t>
            </a:r>
            <a:endParaRPr b="0" i="0" sz="2000" u="none" cap="none" strike="noStrike">
              <a:solidFill>
                <a:srgbClr val="000000"/>
              </a:solidFill>
              <a:latin typeface="Arial"/>
              <a:ea typeface="Arial"/>
              <a:cs typeface="Arial"/>
              <a:sym typeface="Arial"/>
            </a:endParaRPr>
          </a:p>
        </p:txBody>
      </p:sp>
      <p:pic>
        <p:nvPicPr>
          <p:cNvPr id="681" name="Google Shape;681;p14"/>
          <p:cNvPicPr preferRelativeResize="0"/>
          <p:nvPr/>
        </p:nvPicPr>
        <p:blipFill>
          <a:blip r:embed="rId6">
            <a:alphaModFix/>
          </a:blip>
          <a:stretch>
            <a:fillRect/>
          </a:stretch>
        </p:blipFill>
        <p:spPr>
          <a:xfrm>
            <a:off x="5079750" y="1562100"/>
            <a:ext cx="451325" cy="77514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5" name="Shape 685"/>
        <p:cNvGrpSpPr/>
        <p:nvPr/>
      </p:nvGrpSpPr>
      <p:grpSpPr>
        <a:xfrm>
          <a:off x="0" y="0"/>
          <a:ext cx="0" cy="0"/>
          <a:chOff x="0" y="0"/>
          <a:chExt cx="0" cy="0"/>
        </a:xfrm>
      </p:grpSpPr>
      <p:pic>
        <p:nvPicPr>
          <p:cNvPr id="686" name="Google Shape;686;p13"/>
          <p:cNvPicPr preferRelativeResize="0"/>
          <p:nvPr/>
        </p:nvPicPr>
        <p:blipFill rotWithShape="1">
          <a:blip r:embed="rId3">
            <a:alphaModFix/>
          </a:blip>
          <a:srcRect b="0" l="0" r="0" t="0"/>
          <a:stretch/>
        </p:blipFill>
        <p:spPr>
          <a:xfrm>
            <a:off x="1837305" y="2807916"/>
            <a:ext cx="6944746" cy="5061424"/>
          </a:xfrm>
          <a:prstGeom prst="rect">
            <a:avLst/>
          </a:prstGeom>
          <a:noFill/>
          <a:ln>
            <a:noFill/>
          </a:ln>
        </p:spPr>
      </p:pic>
      <p:pic>
        <p:nvPicPr>
          <p:cNvPr id="687" name="Google Shape;687;p13"/>
          <p:cNvPicPr preferRelativeResize="0"/>
          <p:nvPr/>
        </p:nvPicPr>
        <p:blipFill rotWithShape="1">
          <a:blip r:embed="rId4">
            <a:alphaModFix/>
          </a:blip>
          <a:srcRect b="0" l="0" r="0" t="0"/>
          <a:stretch/>
        </p:blipFill>
        <p:spPr>
          <a:xfrm>
            <a:off x="11672887" y="1118688"/>
            <a:ext cx="2405063" cy="2251874"/>
          </a:xfrm>
          <a:prstGeom prst="rect">
            <a:avLst/>
          </a:prstGeom>
          <a:noFill/>
          <a:ln>
            <a:noFill/>
          </a:ln>
        </p:spPr>
      </p:pic>
      <p:pic>
        <p:nvPicPr>
          <p:cNvPr id="688" name="Google Shape;688;p13"/>
          <p:cNvPicPr preferRelativeResize="0"/>
          <p:nvPr/>
        </p:nvPicPr>
        <p:blipFill rotWithShape="1">
          <a:blip r:embed="rId5">
            <a:alphaModFix/>
          </a:blip>
          <a:srcRect b="0" l="0" r="0" t="0"/>
          <a:stretch/>
        </p:blipFill>
        <p:spPr>
          <a:xfrm>
            <a:off x="11672887" y="5996883"/>
            <a:ext cx="2914650" cy="2037826"/>
          </a:xfrm>
          <a:prstGeom prst="rect">
            <a:avLst/>
          </a:prstGeom>
          <a:noFill/>
          <a:ln>
            <a:noFill/>
          </a:ln>
        </p:spPr>
      </p:pic>
      <p:cxnSp>
        <p:nvCxnSpPr>
          <p:cNvPr id="689" name="Google Shape;689;p13"/>
          <p:cNvCxnSpPr/>
          <p:nvPr/>
        </p:nvCxnSpPr>
        <p:spPr>
          <a:xfrm>
            <a:off x="13130212" y="4457700"/>
            <a:ext cx="0" cy="1104900"/>
          </a:xfrm>
          <a:prstGeom prst="straightConnector1">
            <a:avLst/>
          </a:prstGeom>
          <a:noFill/>
          <a:ln cap="flat" cmpd="sng" w="12700">
            <a:solidFill>
              <a:schemeClr val="dk1"/>
            </a:solidFill>
            <a:prstDash val="solid"/>
            <a:round/>
            <a:headEnd len="sm" w="sm" type="none"/>
            <a:tailEnd len="lg" w="lg" type="triangle"/>
          </a:ln>
        </p:spPr>
      </p:cxnSp>
      <p:sp>
        <p:nvSpPr>
          <p:cNvPr id="690" name="Google Shape;690;p13"/>
          <p:cNvSpPr txBox="1"/>
          <p:nvPr/>
        </p:nvSpPr>
        <p:spPr>
          <a:xfrm>
            <a:off x="1837305" y="8251780"/>
            <a:ext cx="5963700" cy="338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1" lang="fr-FR" sz="1600" u="none" cap="none" strike="noStrike">
                <a:solidFill>
                  <a:srgbClr val="000000"/>
                </a:solidFill>
                <a:latin typeface="Century Gothic"/>
                <a:ea typeface="Century Gothic"/>
                <a:cs typeface="Century Gothic"/>
                <a:sym typeface="Century Gothic"/>
              </a:rPr>
              <a:t>BTC intégrées dans le prototype</a:t>
            </a:r>
            <a:endParaRPr/>
          </a:p>
        </p:txBody>
      </p:sp>
      <p:sp>
        <p:nvSpPr>
          <p:cNvPr id="691" name="Google Shape;691;p13"/>
          <p:cNvSpPr txBox="1"/>
          <p:nvPr/>
        </p:nvSpPr>
        <p:spPr>
          <a:xfrm>
            <a:off x="11605744" y="3540924"/>
            <a:ext cx="2981793" cy="5883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1" lang="fr-FR" sz="1600" u="none" cap="none" strike="noStrike">
                <a:solidFill>
                  <a:srgbClr val="000000"/>
                </a:solidFill>
                <a:latin typeface="Century Gothic"/>
                <a:ea typeface="Century Gothic"/>
                <a:cs typeface="Century Gothic"/>
                <a:sym typeface="Century Gothic"/>
              </a:rPr>
              <a:t>Fermeture de Cycle Terre en cours de chantier</a:t>
            </a:r>
            <a:endParaRPr/>
          </a:p>
        </p:txBody>
      </p:sp>
      <p:sp>
        <p:nvSpPr>
          <p:cNvPr id="692" name="Google Shape;692;p13"/>
          <p:cNvSpPr txBox="1"/>
          <p:nvPr/>
        </p:nvSpPr>
        <p:spPr>
          <a:xfrm>
            <a:off x="11094009" y="8458357"/>
            <a:ext cx="4072406" cy="107721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1" lang="fr-FR" sz="1600" u="none" cap="none" strike="noStrike">
                <a:solidFill>
                  <a:srgbClr val="000000"/>
                </a:solidFill>
                <a:latin typeface="Century Gothic"/>
                <a:ea typeface="Century Gothic"/>
                <a:cs typeface="Century Gothic"/>
                <a:sym typeface="Century Gothic"/>
              </a:rPr>
              <a:t>Brique Technic Concept intègre le chantier</a:t>
            </a:r>
            <a:endParaRPr/>
          </a:p>
          <a:p>
            <a:pPr indent="0" lvl="0" marL="0" marR="0" rtl="0" algn="ctr">
              <a:lnSpc>
                <a:spcPct val="100000"/>
              </a:lnSpc>
              <a:spcBef>
                <a:spcPts val="0"/>
              </a:spcBef>
              <a:spcAft>
                <a:spcPts val="0"/>
              </a:spcAft>
              <a:buNone/>
            </a:pPr>
            <a:r>
              <a:rPr b="1" i="1" lang="fr-FR" sz="1600" u="none" cap="none" strike="noStrike">
                <a:solidFill>
                  <a:srgbClr val="000000"/>
                </a:solidFill>
                <a:latin typeface="Century Gothic"/>
                <a:ea typeface="Century Gothic"/>
                <a:cs typeface="Century Gothic"/>
                <a:sym typeface="Century Gothic"/>
              </a:rPr>
              <a:t>Mises en conformité multiples pour intégration au chantier</a:t>
            </a:r>
            <a:endParaRPr/>
          </a:p>
        </p:txBody>
      </p:sp>
      <p:grpSp>
        <p:nvGrpSpPr>
          <p:cNvPr id="693" name="Google Shape;693;p13"/>
          <p:cNvGrpSpPr/>
          <p:nvPr/>
        </p:nvGrpSpPr>
        <p:grpSpPr>
          <a:xfrm>
            <a:off x="16999158" y="717651"/>
            <a:ext cx="929835" cy="7751584"/>
            <a:chOff x="16980849" y="2537875"/>
            <a:chExt cx="512466" cy="4272181"/>
          </a:xfrm>
        </p:grpSpPr>
        <p:sp>
          <p:nvSpPr>
            <p:cNvPr id="694" name="Google Shape;694;p13"/>
            <p:cNvSpPr/>
            <p:nvPr/>
          </p:nvSpPr>
          <p:spPr>
            <a:xfrm>
              <a:off x="16980849" y="2537875"/>
              <a:ext cx="512466" cy="512466"/>
            </a:xfrm>
            <a:prstGeom prst="ellipse">
              <a:avLst/>
            </a:prstGeom>
            <a:solidFill>
              <a:srgbClr val="9933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G</a:t>
              </a:r>
              <a:endParaRPr/>
            </a:p>
          </p:txBody>
        </p:sp>
        <p:sp>
          <p:nvSpPr>
            <p:cNvPr id="695" name="Google Shape;695;p13"/>
            <p:cNvSpPr/>
            <p:nvPr/>
          </p:nvSpPr>
          <p:spPr>
            <a:xfrm>
              <a:off x="16980849" y="3150825"/>
              <a:ext cx="512466" cy="512466"/>
            </a:xfrm>
            <a:prstGeom prst="ellipse">
              <a:avLst/>
            </a:prstGeom>
            <a:solidFill>
              <a:srgbClr val="A2C63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T</a:t>
              </a:r>
              <a:endParaRPr/>
            </a:p>
          </p:txBody>
        </p:sp>
        <p:sp>
          <p:nvSpPr>
            <p:cNvPr id="696" name="Google Shape;696;p13"/>
            <p:cNvSpPr/>
            <p:nvPr/>
          </p:nvSpPr>
          <p:spPr>
            <a:xfrm>
              <a:off x="16980849" y="3788012"/>
              <a:ext cx="512466" cy="512466"/>
            </a:xfrm>
            <a:prstGeom prst="ellipse">
              <a:avLst/>
            </a:prstGeom>
            <a:solidFill>
              <a:srgbClr val="2E85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S</a:t>
              </a:r>
              <a:endParaRPr/>
            </a:p>
          </p:txBody>
        </p:sp>
        <p:sp>
          <p:nvSpPr>
            <p:cNvPr id="697" name="Google Shape;697;p13"/>
            <p:cNvSpPr/>
            <p:nvPr/>
          </p:nvSpPr>
          <p:spPr>
            <a:xfrm>
              <a:off x="16980849" y="4425199"/>
              <a:ext cx="512466" cy="512466"/>
            </a:xfrm>
            <a:prstGeom prst="ellipse">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N</a:t>
              </a:r>
              <a:endParaRPr/>
            </a:p>
          </p:txBody>
        </p:sp>
        <p:sp>
          <p:nvSpPr>
            <p:cNvPr id="698" name="Google Shape;698;p13"/>
            <p:cNvSpPr/>
            <p:nvPr/>
          </p:nvSpPr>
          <p:spPr>
            <a:xfrm>
              <a:off x="16980849" y="5042596"/>
              <a:ext cx="512466" cy="512466"/>
            </a:xfrm>
            <a:prstGeom prst="ellipse">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E</a:t>
              </a:r>
              <a:endParaRPr/>
            </a:p>
          </p:txBody>
        </p:sp>
        <p:sp>
          <p:nvSpPr>
            <p:cNvPr id="699" name="Google Shape;699;p13"/>
            <p:cNvSpPr/>
            <p:nvPr/>
          </p:nvSpPr>
          <p:spPr>
            <a:xfrm>
              <a:off x="16980849" y="5657651"/>
              <a:ext cx="512466" cy="512466"/>
            </a:xfrm>
            <a:prstGeom prst="ellipse">
              <a:avLst/>
            </a:prstGeom>
            <a:solidFill>
              <a:srgbClr val="E26B0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M</a:t>
              </a:r>
              <a:endParaRPr/>
            </a:p>
          </p:txBody>
        </p:sp>
        <p:sp>
          <p:nvSpPr>
            <p:cNvPr id="700" name="Google Shape;700;p13"/>
            <p:cNvSpPr/>
            <p:nvPr/>
          </p:nvSpPr>
          <p:spPr>
            <a:xfrm>
              <a:off x="16980849" y="6297590"/>
              <a:ext cx="512466" cy="512466"/>
            </a:xfrm>
            <a:prstGeom prst="ellipse">
              <a:avLst/>
            </a:prstGeom>
            <a:solidFill>
              <a:srgbClr val="FF99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C</a:t>
              </a:r>
              <a:endParaRPr/>
            </a:p>
          </p:txBody>
        </p:sp>
      </p:grpSp>
      <p:grpSp>
        <p:nvGrpSpPr>
          <p:cNvPr id="701" name="Google Shape;701;p13"/>
          <p:cNvGrpSpPr/>
          <p:nvPr/>
        </p:nvGrpSpPr>
        <p:grpSpPr>
          <a:xfrm>
            <a:off x="19229212" y="717651"/>
            <a:ext cx="929835" cy="7751584"/>
            <a:chOff x="18291615" y="2537875"/>
            <a:chExt cx="512466" cy="4272181"/>
          </a:xfrm>
        </p:grpSpPr>
        <p:sp>
          <p:nvSpPr>
            <p:cNvPr id="702" name="Google Shape;702;p13"/>
            <p:cNvSpPr/>
            <p:nvPr/>
          </p:nvSpPr>
          <p:spPr>
            <a:xfrm>
              <a:off x="18291615" y="2537875"/>
              <a:ext cx="512466" cy="512466"/>
            </a:xfrm>
            <a:prstGeom prst="ellipse">
              <a:avLst/>
            </a:prstGeom>
            <a:solidFill>
              <a:srgbClr val="9933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G</a:t>
              </a:r>
              <a:endParaRPr/>
            </a:p>
          </p:txBody>
        </p:sp>
        <p:sp>
          <p:nvSpPr>
            <p:cNvPr id="703" name="Google Shape;703;p13"/>
            <p:cNvSpPr/>
            <p:nvPr/>
          </p:nvSpPr>
          <p:spPr>
            <a:xfrm>
              <a:off x="18291615" y="3150825"/>
              <a:ext cx="512466" cy="512466"/>
            </a:xfrm>
            <a:prstGeom prst="ellipse">
              <a:avLst/>
            </a:prstGeom>
            <a:solidFill>
              <a:srgbClr val="A2C63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T</a:t>
              </a:r>
              <a:endParaRPr/>
            </a:p>
          </p:txBody>
        </p:sp>
        <p:sp>
          <p:nvSpPr>
            <p:cNvPr id="704" name="Google Shape;704;p13"/>
            <p:cNvSpPr/>
            <p:nvPr/>
          </p:nvSpPr>
          <p:spPr>
            <a:xfrm>
              <a:off x="18291615" y="3788012"/>
              <a:ext cx="512466" cy="512466"/>
            </a:xfrm>
            <a:prstGeom prst="ellipse">
              <a:avLst/>
            </a:prstGeom>
            <a:solidFill>
              <a:srgbClr val="2E85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S</a:t>
              </a:r>
              <a:endParaRPr/>
            </a:p>
          </p:txBody>
        </p:sp>
        <p:sp>
          <p:nvSpPr>
            <p:cNvPr id="705" name="Google Shape;705;p13"/>
            <p:cNvSpPr/>
            <p:nvPr/>
          </p:nvSpPr>
          <p:spPr>
            <a:xfrm>
              <a:off x="18291615" y="4425199"/>
              <a:ext cx="512466" cy="512466"/>
            </a:xfrm>
            <a:prstGeom prst="ellipse">
              <a:avLst/>
            </a:prstGeom>
            <a:solidFill>
              <a:srgbClr val="83812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N</a:t>
              </a:r>
              <a:endParaRPr/>
            </a:p>
          </p:txBody>
        </p:sp>
        <p:sp>
          <p:nvSpPr>
            <p:cNvPr id="706" name="Google Shape;706;p13"/>
            <p:cNvSpPr/>
            <p:nvPr/>
          </p:nvSpPr>
          <p:spPr>
            <a:xfrm>
              <a:off x="18291615" y="5042596"/>
              <a:ext cx="512466" cy="512466"/>
            </a:xfrm>
            <a:prstGeom prst="ellipse">
              <a:avLst/>
            </a:prstGeom>
            <a:solidFill>
              <a:srgbClr val="3366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E</a:t>
              </a:r>
              <a:endParaRPr/>
            </a:p>
          </p:txBody>
        </p:sp>
        <p:sp>
          <p:nvSpPr>
            <p:cNvPr id="707" name="Google Shape;707;p13"/>
            <p:cNvSpPr/>
            <p:nvPr/>
          </p:nvSpPr>
          <p:spPr>
            <a:xfrm>
              <a:off x="18291615" y="5657651"/>
              <a:ext cx="512466" cy="512466"/>
            </a:xfrm>
            <a:prstGeom prst="ellipse">
              <a:avLst/>
            </a:prstGeom>
            <a:solidFill>
              <a:srgbClr val="E26B0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M</a:t>
              </a:r>
              <a:endParaRPr/>
            </a:p>
          </p:txBody>
        </p:sp>
        <p:sp>
          <p:nvSpPr>
            <p:cNvPr id="708" name="Google Shape;708;p13"/>
            <p:cNvSpPr/>
            <p:nvPr/>
          </p:nvSpPr>
          <p:spPr>
            <a:xfrm>
              <a:off x="18291615" y="6297590"/>
              <a:ext cx="512466" cy="512466"/>
            </a:xfrm>
            <a:prstGeom prst="ellipse">
              <a:avLst/>
            </a:prstGeom>
            <a:solidFill>
              <a:srgbClr val="FF99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C</a:t>
              </a:r>
              <a:endParaRPr/>
            </a:p>
          </p:txBody>
        </p:sp>
      </p:grpSp>
      <p:sp>
        <p:nvSpPr>
          <p:cNvPr id="709" name="Google Shape;709;p13"/>
          <p:cNvSpPr txBox="1"/>
          <p:nvPr/>
        </p:nvSpPr>
        <p:spPr>
          <a:xfrm>
            <a:off x="903900" y="785125"/>
            <a:ext cx="17384100" cy="631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5000"/>
              <a:buFont typeface="Arial"/>
              <a:buNone/>
            </a:pPr>
            <a:r>
              <a:rPr i="1" lang="fr-FR" sz="2900">
                <a:latin typeface="Century Gothic"/>
                <a:ea typeface="Century Gothic"/>
                <a:cs typeface="Century Gothic"/>
                <a:sym typeface="Century Gothic"/>
              </a:rPr>
              <a:t>Intégration de la BTC (Brique de Terre Crue)</a:t>
            </a:r>
            <a:endParaRPr i="1" sz="2900" u="none" cap="none" strike="noStrike">
              <a:solidFill>
                <a:srgbClr val="000000"/>
              </a:solidFill>
              <a:latin typeface="Century Gothic"/>
              <a:ea typeface="Century Gothic"/>
              <a:cs typeface="Century Gothic"/>
              <a:sym typeface="Century Gothic"/>
            </a:endParaRPr>
          </a:p>
        </p:txBody>
      </p:sp>
      <p:sp>
        <p:nvSpPr>
          <p:cNvPr id="710" name="Google Shape;710;p13"/>
          <p:cNvSpPr txBox="1"/>
          <p:nvPr>
            <p:ph type="title"/>
          </p:nvPr>
        </p:nvSpPr>
        <p:spPr>
          <a:xfrm>
            <a:off x="903900" y="180000"/>
            <a:ext cx="17384100" cy="6771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SzPts val="5000"/>
              <a:buNone/>
            </a:pPr>
            <a:r>
              <a:rPr b="1" lang="fr-FR" sz="3200">
                <a:latin typeface="Century Gothic"/>
                <a:ea typeface="Century Gothic"/>
                <a:cs typeface="Century Gothic"/>
                <a:sym typeface="Century Gothic"/>
              </a:rPr>
              <a:t>CONFORT D’ÉTÉ - </a:t>
            </a:r>
            <a:r>
              <a:rPr b="1" lang="fr-FR" sz="3200">
                <a:solidFill>
                  <a:schemeClr val="dk1"/>
                </a:solidFill>
                <a:latin typeface="Century Gothic"/>
                <a:ea typeface="Century Gothic"/>
                <a:cs typeface="Century Gothic"/>
                <a:sym typeface="Century Gothic"/>
              </a:rPr>
              <a:t>CARBONE - </a:t>
            </a:r>
            <a:r>
              <a:rPr b="1" lang="fr-FR" sz="3200">
                <a:solidFill>
                  <a:schemeClr val="dk1"/>
                </a:solidFill>
                <a:latin typeface="Century Gothic"/>
                <a:ea typeface="Century Gothic"/>
                <a:cs typeface="Century Gothic"/>
                <a:sym typeface="Century Gothic"/>
              </a:rPr>
              <a:t>ALÉAS</a:t>
            </a:r>
            <a:endParaRPr/>
          </a:p>
        </p:txBody>
      </p:sp>
      <p:sp>
        <p:nvSpPr>
          <p:cNvPr id="711" name="Google Shape;711;p13"/>
          <p:cNvSpPr txBox="1"/>
          <p:nvPr>
            <p:ph type="title"/>
          </p:nvPr>
        </p:nvSpPr>
        <p:spPr>
          <a:xfrm>
            <a:off x="1837300" y="8774900"/>
            <a:ext cx="2115900" cy="585000"/>
          </a:xfrm>
          <a:prstGeom prst="rect">
            <a:avLst/>
          </a:prstGeom>
          <a:solidFill>
            <a:schemeClr val="accent3"/>
          </a:solidFill>
          <a:ln cap="flat" cmpd="sng" w="19050">
            <a:solidFill>
              <a:schemeClr val="accent3"/>
            </a:solidFill>
            <a:prstDash val="solid"/>
            <a:round/>
            <a:headEnd len="sm" w="sm" type="none"/>
            <a:tailEnd len="sm" w="sm" type="none"/>
          </a:ln>
        </p:spPr>
        <p:txBody>
          <a:bodyPr anchorCtr="0" anchor="t" bIns="91425" lIns="91425" spcFirstLastPara="1" rIns="91425" wrap="square" tIns="91425">
            <a:spAutoFit/>
          </a:bodyPr>
          <a:lstStyle/>
          <a:p>
            <a:pPr indent="0" lvl="0" marL="0" rtl="0" algn="ctr">
              <a:lnSpc>
                <a:spcPct val="100000"/>
              </a:lnSpc>
              <a:spcBef>
                <a:spcPts val="0"/>
              </a:spcBef>
              <a:spcAft>
                <a:spcPts val="0"/>
              </a:spcAft>
              <a:buSzPts val="5000"/>
              <a:buNone/>
            </a:pPr>
            <a:r>
              <a:rPr b="1" lang="fr-FR" sz="2600">
                <a:latin typeface="Century Gothic"/>
                <a:ea typeface="Century Gothic"/>
                <a:cs typeface="Century Gothic"/>
                <a:sym typeface="Century Gothic"/>
              </a:rPr>
              <a:t>Innovation</a:t>
            </a:r>
            <a:endParaRPr b="1" sz="2600">
              <a:latin typeface="Century Gothic"/>
              <a:ea typeface="Century Gothic"/>
              <a:cs typeface="Century Gothic"/>
              <a:sym typeface="Century Gothic"/>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5" name="Shape 715"/>
        <p:cNvGrpSpPr/>
        <p:nvPr/>
      </p:nvGrpSpPr>
      <p:grpSpPr>
        <a:xfrm>
          <a:off x="0" y="0"/>
          <a:ext cx="0" cy="0"/>
          <a:chOff x="0" y="0"/>
          <a:chExt cx="0" cy="0"/>
        </a:xfrm>
      </p:grpSpPr>
      <p:pic>
        <p:nvPicPr>
          <p:cNvPr id="716" name="Google Shape;716;p24"/>
          <p:cNvPicPr preferRelativeResize="0"/>
          <p:nvPr/>
        </p:nvPicPr>
        <p:blipFill rotWithShape="1">
          <a:blip r:embed="rId4">
            <a:alphaModFix/>
          </a:blip>
          <a:srcRect b="7476" l="18390" r="16525" t="4789"/>
          <a:stretch/>
        </p:blipFill>
        <p:spPr>
          <a:xfrm rot="-60002">
            <a:off x="12012286" y="995120"/>
            <a:ext cx="4021349" cy="3810102"/>
          </a:xfrm>
          <a:prstGeom prst="rect">
            <a:avLst/>
          </a:prstGeom>
          <a:noFill/>
          <a:ln>
            <a:noFill/>
          </a:ln>
        </p:spPr>
      </p:pic>
      <p:sp>
        <p:nvSpPr>
          <p:cNvPr id="717" name="Google Shape;717;p24"/>
          <p:cNvSpPr/>
          <p:nvPr/>
        </p:nvSpPr>
        <p:spPr>
          <a:xfrm>
            <a:off x="12708864" y="3339307"/>
            <a:ext cx="2343150" cy="752475"/>
          </a:xfrm>
          <a:custGeom>
            <a:rect b="b" l="l" r="r" t="t"/>
            <a:pathLst>
              <a:path extrusionOk="0" h="752475" w="2343150">
                <a:moveTo>
                  <a:pt x="41275" y="0"/>
                </a:moveTo>
                <a:lnTo>
                  <a:pt x="2343150" y="171450"/>
                </a:lnTo>
                <a:lnTo>
                  <a:pt x="2282825" y="752475"/>
                </a:lnTo>
                <a:lnTo>
                  <a:pt x="0" y="568325"/>
                </a:lnTo>
                <a:lnTo>
                  <a:pt x="41275" y="0"/>
                </a:lnTo>
                <a:close/>
              </a:path>
            </a:pathLst>
          </a:custGeom>
          <a:solidFill>
            <a:srgbClr val="FCFAA8">
              <a:alpha val="6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718" name="Google Shape;718;p24"/>
          <p:cNvSpPr txBox="1"/>
          <p:nvPr>
            <p:ph type="title"/>
          </p:nvPr>
        </p:nvSpPr>
        <p:spPr>
          <a:xfrm>
            <a:off x="720000" y="180000"/>
            <a:ext cx="17384100" cy="6771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SzPts val="5000"/>
              <a:buNone/>
            </a:pPr>
            <a:r>
              <a:rPr b="1" lang="fr-FR" sz="3200">
                <a:latin typeface="Century Gothic"/>
                <a:ea typeface="Century Gothic"/>
                <a:cs typeface="Century Gothic"/>
                <a:sym typeface="Century Gothic"/>
              </a:rPr>
              <a:t>CONFORT D’ÉTÉ</a:t>
            </a:r>
            <a:endParaRPr b="1" sz="3200">
              <a:latin typeface="Century Gothic"/>
              <a:ea typeface="Century Gothic"/>
              <a:cs typeface="Century Gothic"/>
              <a:sym typeface="Century Gothic"/>
            </a:endParaRPr>
          </a:p>
        </p:txBody>
      </p:sp>
      <p:sp>
        <p:nvSpPr>
          <p:cNvPr id="719" name="Google Shape;719;p24"/>
          <p:cNvSpPr txBox="1"/>
          <p:nvPr/>
        </p:nvSpPr>
        <p:spPr>
          <a:xfrm>
            <a:off x="-5056617" y="6496935"/>
            <a:ext cx="4122600" cy="585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1" lang="fr-FR" sz="1600" u="none" cap="none" strike="noStrike">
                <a:solidFill>
                  <a:srgbClr val="000000"/>
                </a:solidFill>
                <a:latin typeface="Century Gothic"/>
                <a:ea typeface="Century Gothic"/>
                <a:cs typeface="Century Gothic"/>
                <a:sym typeface="Century Gothic"/>
              </a:rPr>
              <a:t>Tableau de synthèses des vigilance</a:t>
            </a:r>
            <a:endParaRPr/>
          </a:p>
          <a:p>
            <a:pPr indent="0" lvl="0" marL="0" marR="0" rtl="0" algn="ctr">
              <a:lnSpc>
                <a:spcPct val="100000"/>
              </a:lnSpc>
              <a:spcBef>
                <a:spcPts val="0"/>
              </a:spcBef>
              <a:spcAft>
                <a:spcPts val="0"/>
              </a:spcAft>
              <a:buNone/>
            </a:pPr>
            <a:r>
              <a:rPr b="0" i="1" lang="fr-FR" sz="1600" u="none" cap="none" strike="noStrike">
                <a:solidFill>
                  <a:srgbClr val="000000"/>
                </a:solidFill>
                <a:latin typeface="Century Gothic"/>
                <a:ea typeface="Century Gothic"/>
                <a:cs typeface="Century Gothic"/>
                <a:sym typeface="Century Gothic"/>
              </a:rPr>
              <a:t>département des Hauts-de-Seine </a:t>
            </a:r>
            <a:endParaRPr/>
          </a:p>
        </p:txBody>
      </p:sp>
      <p:sp>
        <p:nvSpPr>
          <p:cNvPr id="720" name="Google Shape;720;p24"/>
          <p:cNvSpPr txBox="1"/>
          <p:nvPr/>
        </p:nvSpPr>
        <p:spPr>
          <a:xfrm>
            <a:off x="7339425" y="4336850"/>
            <a:ext cx="4721400" cy="90510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0"/>
              </a:spcBef>
              <a:spcAft>
                <a:spcPts val="0"/>
              </a:spcAft>
              <a:buClr>
                <a:schemeClr val="dk1"/>
              </a:buClr>
              <a:buSzPts val="1100"/>
              <a:buFont typeface="Arial"/>
              <a:buNone/>
            </a:pPr>
            <a:r>
              <a:rPr i="1" lang="fr-FR" sz="1600">
                <a:solidFill>
                  <a:schemeClr val="dk1"/>
                </a:solidFill>
                <a:latin typeface="Century Gothic"/>
                <a:ea typeface="Century Gothic"/>
                <a:cs typeface="Century Gothic"/>
                <a:sym typeface="Century Gothic"/>
              </a:rPr>
              <a:t>Planchers connectés bois / béton avec réseaux de plancher chauffant- rafraichissant</a:t>
            </a:r>
            <a:endParaRPr i="1" sz="1600">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None/>
            </a:pPr>
            <a:r>
              <a:t/>
            </a:r>
            <a:endParaRPr i="1" sz="1600">
              <a:latin typeface="Century Gothic"/>
              <a:ea typeface="Century Gothic"/>
              <a:cs typeface="Century Gothic"/>
              <a:sym typeface="Century Gothic"/>
            </a:endParaRPr>
          </a:p>
        </p:txBody>
      </p:sp>
      <p:pic>
        <p:nvPicPr>
          <p:cNvPr id="721" name="Google Shape;721;p24"/>
          <p:cNvPicPr preferRelativeResize="0"/>
          <p:nvPr/>
        </p:nvPicPr>
        <p:blipFill rotWithShape="1">
          <a:blip r:embed="rId5">
            <a:alphaModFix/>
          </a:blip>
          <a:srcRect b="0" l="0" r="0" t="0"/>
          <a:stretch/>
        </p:blipFill>
        <p:spPr>
          <a:xfrm>
            <a:off x="7411889" y="1076934"/>
            <a:ext cx="3930373" cy="3146040"/>
          </a:xfrm>
          <a:prstGeom prst="rect">
            <a:avLst/>
          </a:prstGeom>
          <a:noFill/>
          <a:ln>
            <a:noFill/>
          </a:ln>
        </p:spPr>
      </p:pic>
      <p:pic>
        <p:nvPicPr>
          <p:cNvPr id="722" name="Google Shape;722;p24"/>
          <p:cNvPicPr preferRelativeResize="0"/>
          <p:nvPr/>
        </p:nvPicPr>
        <p:blipFill rotWithShape="1">
          <a:blip r:embed="rId6">
            <a:alphaModFix/>
          </a:blip>
          <a:srcRect b="12505" l="0" r="0" t="0"/>
          <a:stretch/>
        </p:blipFill>
        <p:spPr>
          <a:xfrm>
            <a:off x="-5056617" y="4091777"/>
            <a:ext cx="4582140" cy="2069230"/>
          </a:xfrm>
          <a:prstGeom prst="rect">
            <a:avLst/>
          </a:prstGeom>
          <a:noFill/>
          <a:ln>
            <a:noFill/>
          </a:ln>
        </p:spPr>
      </p:pic>
      <p:grpSp>
        <p:nvGrpSpPr>
          <p:cNvPr id="723" name="Google Shape;723;p24"/>
          <p:cNvGrpSpPr/>
          <p:nvPr/>
        </p:nvGrpSpPr>
        <p:grpSpPr>
          <a:xfrm>
            <a:off x="16999158" y="717651"/>
            <a:ext cx="929835" cy="7751584"/>
            <a:chOff x="16980849" y="2537875"/>
            <a:chExt cx="512466" cy="4272181"/>
          </a:xfrm>
        </p:grpSpPr>
        <p:sp>
          <p:nvSpPr>
            <p:cNvPr id="724" name="Google Shape;724;p24"/>
            <p:cNvSpPr/>
            <p:nvPr/>
          </p:nvSpPr>
          <p:spPr>
            <a:xfrm>
              <a:off x="16980849" y="2537875"/>
              <a:ext cx="512466" cy="512466"/>
            </a:xfrm>
            <a:prstGeom prst="ellipse">
              <a:avLst/>
            </a:prstGeom>
            <a:solidFill>
              <a:srgbClr val="9933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G</a:t>
              </a:r>
              <a:endParaRPr/>
            </a:p>
          </p:txBody>
        </p:sp>
        <p:sp>
          <p:nvSpPr>
            <p:cNvPr id="725" name="Google Shape;725;p24"/>
            <p:cNvSpPr/>
            <p:nvPr/>
          </p:nvSpPr>
          <p:spPr>
            <a:xfrm>
              <a:off x="16980849" y="3150825"/>
              <a:ext cx="512466" cy="512466"/>
            </a:xfrm>
            <a:prstGeom prst="ellipse">
              <a:avLst/>
            </a:prstGeom>
            <a:solidFill>
              <a:srgbClr val="A2C63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T</a:t>
              </a:r>
              <a:endParaRPr/>
            </a:p>
          </p:txBody>
        </p:sp>
        <p:sp>
          <p:nvSpPr>
            <p:cNvPr id="726" name="Google Shape;726;p24"/>
            <p:cNvSpPr/>
            <p:nvPr/>
          </p:nvSpPr>
          <p:spPr>
            <a:xfrm>
              <a:off x="16980849" y="3788012"/>
              <a:ext cx="512466" cy="512466"/>
            </a:xfrm>
            <a:prstGeom prst="ellipse">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S</a:t>
              </a:r>
              <a:endParaRPr/>
            </a:p>
          </p:txBody>
        </p:sp>
        <p:sp>
          <p:nvSpPr>
            <p:cNvPr id="727" name="Google Shape;727;p24"/>
            <p:cNvSpPr/>
            <p:nvPr/>
          </p:nvSpPr>
          <p:spPr>
            <a:xfrm>
              <a:off x="16980849" y="4425199"/>
              <a:ext cx="512466" cy="512466"/>
            </a:xfrm>
            <a:prstGeom prst="ellipse">
              <a:avLst/>
            </a:prstGeom>
            <a:solidFill>
              <a:srgbClr val="93895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N</a:t>
              </a:r>
              <a:endParaRPr/>
            </a:p>
          </p:txBody>
        </p:sp>
        <p:sp>
          <p:nvSpPr>
            <p:cNvPr id="728" name="Google Shape;728;p24"/>
            <p:cNvSpPr/>
            <p:nvPr/>
          </p:nvSpPr>
          <p:spPr>
            <a:xfrm>
              <a:off x="16980849" y="5042596"/>
              <a:ext cx="512466" cy="512466"/>
            </a:xfrm>
            <a:prstGeom prst="ellipse">
              <a:avLst/>
            </a:prstGeom>
            <a:solidFill>
              <a:srgbClr val="3366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E</a:t>
              </a:r>
              <a:endParaRPr/>
            </a:p>
          </p:txBody>
        </p:sp>
        <p:sp>
          <p:nvSpPr>
            <p:cNvPr id="729" name="Google Shape;729;p24"/>
            <p:cNvSpPr/>
            <p:nvPr/>
          </p:nvSpPr>
          <p:spPr>
            <a:xfrm>
              <a:off x="16980849" y="5657651"/>
              <a:ext cx="512466" cy="512466"/>
            </a:xfrm>
            <a:prstGeom prst="ellipse">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M</a:t>
              </a:r>
              <a:endParaRPr/>
            </a:p>
          </p:txBody>
        </p:sp>
        <p:sp>
          <p:nvSpPr>
            <p:cNvPr id="730" name="Google Shape;730;p24"/>
            <p:cNvSpPr/>
            <p:nvPr/>
          </p:nvSpPr>
          <p:spPr>
            <a:xfrm>
              <a:off x="16980849" y="6297590"/>
              <a:ext cx="512466" cy="512466"/>
            </a:xfrm>
            <a:prstGeom prst="ellipse">
              <a:avLst/>
            </a:prstGeom>
            <a:solidFill>
              <a:srgbClr val="FF99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C</a:t>
              </a:r>
              <a:endParaRPr/>
            </a:p>
          </p:txBody>
        </p:sp>
      </p:grpSp>
      <p:grpSp>
        <p:nvGrpSpPr>
          <p:cNvPr id="731" name="Google Shape;731;p24"/>
          <p:cNvGrpSpPr/>
          <p:nvPr/>
        </p:nvGrpSpPr>
        <p:grpSpPr>
          <a:xfrm>
            <a:off x="19229212" y="717651"/>
            <a:ext cx="929835" cy="7751584"/>
            <a:chOff x="18291615" y="2537875"/>
            <a:chExt cx="512466" cy="4272181"/>
          </a:xfrm>
        </p:grpSpPr>
        <p:sp>
          <p:nvSpPr>
            <p:cNvPr id="732" name="Google Shape;732;p24"/>
            <p:cNvSpPr/>
            <p:nvPr/>
          </p:nvSpPr>
          <p:spPr>
            <a:xfrm>
              <a:off x="18291615" y="2537875"/>
              <a:ext cx="512466" cy="512466"/>
            </a:xfrm>
            <a:prstGeom prst="ellipse">
              <a:avLst/>
            </a:prstGeom>
            <a:solidFill>
              <a:srgbClr val="9933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G</a:t>
              </a:r>
              <a:endParaRPr/>
            </a:p>
          </p:txBody>
        </p:sp>
        <p:sp>
          <p:nvSpPr>
            <p:cNvPr id="733" name="Google Shape;733;p24"/>
            <p:cNvSpPr/>
            <p:nvPr/>
          </p:nvSpPr>
          <p:spPr>
            <a:xfrm>
              <a:off x="18291615" y="3150825"/>
              <a:ext cx="512466" cy="512466"/>
            </a:xfrm>
            <a:prstGeom prst="ellipse">
              <a:avLst/>
            </a:prstGeom>
            <a:solidFill>
              <a:srgbClr val="A2C63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T</a:t>
              </a:r>
              <a:endParaRPr/>
            </a:p>
          </p:txBody>
        </p:sp>
        <p:sp>
          <p:nvSpPr>
            <p:cNvPr id="734" name="Google Shape;734;p24"/>
            <p:cNvSpPr/>
            <p:nvPr/>
          </p:nvSpPr>
          <p:spPr>
            <a:xfrm>
              <a:off x="18291615" y="3788012"/>
              <a:ext cx="512466" cy="512466"/>
            </a:xfrm>
            <a:prstGeom prst="ellipse">
              <a:avLst/>
            </a:prstGeom>
            <a:solidFill>
              <a:srgbClr val="2E85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S</a:t>
              </a:r>
              <a:endParaRPr/>
            </a:p>
          </p:txBody>
        </p:sp>
        <p:sp>
          <p:nvSpPr>
            <p:cNvPr id="735" name="Google Shape;735;p24"/>
            <p:cNvSpPr/>
            <p:nvPr/>
          </p:nvSpPr>
          <p:spPr>
            <a:xfrm>
              <a:off x="18291615" y="4425199"/>
              <a:ext cx="512466" cy="512466"/>
            </a:xfrm>
            <a:prstGeom prst="ellipse">
              <a:avLst/>
            </a:prstGeom>
            <a:solidFill>
              <a:srgbClr val="83812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N</a:t>
              </a:r>
              <a:endParaRPr/>
            </a:p>
          </p:txBody>
        </p:sp>
        <p:sp>
          <p:nvSpPr>
            <p:cNvPr id="736" name="Google Shape;736;p24"/>
            <p:cNvSpPr/>
            <p:nvPr/>
          </p:nvSpPr>
          <p:spPr>
            <a:xfrm>
              <a:off x="18291615" y="5042596"/>
              <a:ext cx="512466" cy="512466"/>
            </a:xfrm>
            <a:prstGeom prst="ellipse">
              <a:avLst/>
            </a:prstGeom>
            <a:solidFill>
              <a:srgbClr val="3366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E</a:t>
              </a:r>
              <a:endParaRPr/>
            </a:p>
          </p:txBody>
        </p:sp>
        <p:sp>
          <p:nvSpPr>
            <p:cNvPr id="737" name="Google Shape;737;p24"/>
            <p:cNvSpPr/>
            <p:nvPr/>
          </p:nvSpPr>
          <p:spPr>
            <a:xfrm>
              <a:off x="18291615" y="5657651"/>
              <a:ext cx="512466" cy="512466"/>
            </a:xfrm>
            <a:prstGeom prst="ellipse">
              <a:avLst/>
            </a:prstGeom>
            <a:solidFill>
              <a:srgbClr val="E26B0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M</a:t>
              </a:r>
              <a:endParaRPr/>
            </a:p>
          </p:txBody>
        </p:sp>
        <p:sp>
          <p:nvSpPr>
            <p:cNvPr id="738" name="Google Shape;738;p24"/>
            <p:cNvSpPr/>
            <p:nvPr/>
          </p:nvSpPr>
          <p:spPr>
            <a:xfrm>
              <a:off x="18291615" y="6297590"/>
              <a:ext cx="512466" cy="512466"/>
            </a:xfrm>
            <a:prstGeom prst="ellipse">
              <a:avLst/>
            </a:prstGeom>
            <a:solidFill>
              <a:srgbClr val="FF99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C</a:t>
              </a:r>
              <a:endParaRPr/>
            </a:p>
          </p:txBody>
        </p:sp>
      </p:grpSp>
      <p:sp>
        <p:nvSpPr>
          <p:cNvPr id="739" name="Google Shape;739;p24"/>
          <p:cNvSpPr/>
          <p:nvPr/>
        </p:nvSpPr>
        <p:spPr>
          <a:xfrm>
            <a:off x="12829950" y="3682174"/>
            <a:ext cx="110748" cy="110045"/>
          </a:xfrm>
          <a:prstGeom prst="ellipse">
            <a:avLst/>
          </a:prstGeom>
          <a:solidFill>
            <a:srgbClr val="0070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740" name="Google Shape;740;p24"/>
          <p:cNvSpPr/>
          <p:nvPr/>
        </p:nvSpPr>
        <p:spPr>
          <a:xfrm>
            <a:off x="13568820" y="2817505"/>
            <a:ext cx="230546" cy="229083"/>
          </a:xfrm>
          <a:prstGeom prst="ellipse">
            <a:avLst/>
          </a:prstGeom>
          <a:solidFill>
            <a:schemeClr val="accent3">
              <a:alpha val="54901"/>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741" name="Google Shape;741;p24"/>
          <p:cNvSpPr/>
          <p:nvPr/>
        </p:nvSpPr>
        <p:spPr>
          <a:xfrm>
            <a:off x="13779217" y="3303336"/>
            <a:ext cx="110748" cy="110045"/>
          </a:xfrm>
          <a:prstGeom prst="ellipse">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742" name="Google Shape;742;p24"/>
          <p:cNvSpPr/>
          <p:nvPr/>
        </p:nvSpPr>
        <p:spPr>
          <a:xfrm>
            <a:off x="13331529" y="2981061"/>
            <a:ext cx="379707" cy="377298"/>
          </a:xfrm>
          <a:prstGeom prst="ellipse">
            <a:avLst/>
          </a:prstGeom>
          <a:solidFill>
            <a:srgbClr val="B7CCE4">
              <a:alpha val="54901"/>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743" name="Google Shape;743;p24"/>
          <p:cNvSpPr/>
          <p:nvPr/>
        </p:nvSpPr>
        <p:spPr>
          <a:xfrm>
            <a:off x="13467491" y="3114687"/>
            <a:ext cx="110748" cy="110045"/>
          </a:xfrm>
          <a:prstGeom prst="ellipse">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744" name="Google Shape;744;p24"/>
          <p:cNvSpPr/>
          <p:nvPr/>
        </p:nvSpPr>
        <p:spPr>
          <a:xfrm>
            <a:off x="14807591" y="3705755"/>
            <a:ext cx="110748" cy="110045"/>
          </a:xfrm>
          <a:prstGeom prst="ellipse">
            <a:avLst/>
          </a:prstGeom>
          <a:solidFill>
            <a:srgbClr val="0070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745" name="Google Shape;745;p24"/>
          <p:cNvSpPr/>
          <p:nvPr/>
        </p:nvSpPr>
        <p:spPr>
          <a:xfrm>
            <a:off x="13446865" y="2656190"/>
            <a:ext cx="237228" cy="235723"/>
          </a:xfrm>
          <a:prstGeom prst="ellipse">
            <a:avLst/>
          </a:prstGeom>
          <a:solidFill>
            <a:schemeClr val="accent3">
              <a:alpha val="54901"/>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746" name="Google Shape;746;p24"/>
          <p:cNvSpPr/>
          <p:nvPr/>
        </p:nvSpPr>
        <p:spPr>
          <a:xfrm>
            <a:off x="13576296" y="3123327"/>
            <a:ext cx="193121" cy="191896"/>
          </a:xfrm>
          <a:prstGeom prst="ellipse">
            <a:avLst/>
          </a:prstGeom>
          <a:solidFill>
            <a:schemeClr val="accent3">
              <a:alpha val="54901"/>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747" name="Google Shape;747;p24"/>
          <p:cNvSpPr/>
          <p:nvPr/>
        </p:nvSpPr>
        <p:spPr>
          <a:xfrm>
            <a:off x="13648665" y="3162511"/>
            <a:ext cx="379707" cy="377298"/>
          </a:xfrm>
          <a:prstGeom prst="ellipse">
            <a:avLst/>
          </a:prstGeom>
          <a:solidFill>
            <a:srgbClr val="B7CCE4">
              <a:alpha val="54901"/>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748" name="Google Shape;748;p24"/>
          <p:cNvSpPr/>
          <p:nvPr/>
        </p:nvSpPr>
        <p:spPr>
          <a:xfrm>
            <a:off x="13527515" y="3287790"/>
            <a:ext cx="216489" cy="215116"/>
          </a:xfrm>
          <a:prstGeom prst="ellipse">
            <a:avLst/>
          </a:prstGeom>
          <a:solidFill>
            <a:schemeClr val="accent3">
              <a:alpha val="54901"/>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749" name="Google Shape;749;p24"/>
          <p:cNvSpPr/>
          <p:nvPr/>
        </p:nvSpPr>
        <p:spPr>
          <a:xfrm>
            <a:off x="13399598" y="2888270"/>
            <a:ext cx="216489" cy="215116"/>
          </a:xfrm>
          <a:prstGeom prst="ellipse">
            <a:avLst/>
          </a:prstGeom>
          <a:solidFill>
            <a:schemeClr val="accent3">
              <a:alpha val="54901"/>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750" name="Google Shape;750;p24"/>
          <p:cNvSpPr/>
          <p:nvPr/>
        </p:nvSpPr>
        <p:spPr>
          <a:xfrm>
            <a:off x="13307604" y="3003470"/>
            <a:ext cx="170825" cy="159041"/>
          </a:xfrm>
          <a:prstGeom prst="ellipse">
            <a:avLst/>
          </a:prstGeom>
          <a:solidFill>
            <a:schemeClr val="accent3">
              <a:alpha val="54901"/>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751" name="Google Shape;751;p24"/>
          <p:cNvSpPr/>
          <p:nvPr/>
        </p:nvSpPr>
        <p:spPr>
          <a:xfrm>
            <a:off x="13870249" y="3565272"/>
            <a:ext cx="301784" cy="280966"/>
          </a:xfrm>
          <a:prstGeom prst="ellipse">
            <a:avLst/>
          </a:prstGeom>
          <a:solidFill>
            <a:schemeClr val="accent3">
              <a:alpha val="54901"/>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752" name="Google Shape;752;p24"/>
          <p:cNvSpPr/>
          <p:nvPr/>
        </p:nvSpPr>
        <p:spPr>
          <a:xfrm>
            <a:off x="13577918" y="3665087"/>
            <a:ext cx="264643" cy="246387"/>
          </a:xfrm>
          <a:prstGeom prst="ellipse">
            <a:avLst/>
          </a:prstGeom>
          <a:solidFill>
            <a:schemeClr val="accent3">
              <a:alpha val="54901"/>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753" name="Google Shape;753;p24"/>
          <p:cNvSpPr/>
          <p:nvPr/>
        </p:nvSpPr>
        <p:spPr>
          <a:xfrm>
            <a:off x="13172023" y="3543489"/>
            <a:ext cx="264643" cy="246387"/>
          </a:xfrm>
          <a:prstGeom prst="ellipse">
            <a:avLst/>
          </a:prstGeom>
          <a:solidFill>
            <a:schemeClr val="accent3">
              <a:alpha val="54901"/>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754" name="Google Shape;754;p24"/>
          <p:cNvSpPr/>
          <p:nvPr/>
        </p:nvSpPr>
        <p:spPr>
          <a:xfrm>
            <a:off x="13455769" y="3439314"/>
            <a:ext cx="264643" cy="246387"/>
          </a:xfrm>
          <a:prstGeom prst="ellipse">
            <a:avLst/>
          </a:prstGeom>
          <a:solidFill>
            <a:schemeClr val="accent3">
              <a:alpha val="54901"/>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755" name="Google Shape;755;p24"/>
          <p:cNvSpPr/>
          <p:nvPr/>
        </p:nvSpPr>
        <p:spPr>
          <a:xfrm>
            <a:off x="13361956" y="3562760"/>
            <a:ext cx="264643" cy="246387"/>
          </a:xfrm>
          <a:prstGeom prst="ellipse">
            <a:avLst/>
          </a:prstGeom>
          <a:solidFill>
            <a:schemeClr val="accent3">
              <a:alpha val="54901"/>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756" name="Google Shape;756;p24"/>
          <p:cNvSpPr/>
          <p:nvPr/>
        </p:nvSpPr>
        <p:spPr>
          <a:xfrm>
            <a:off x="13776251" y="3506162"/>
            <a:ext cx="170825" cy="159041"/>
          </a:xfrm>
          <a:prstGeom prst="ellipse">
            <a:avLst/>
          </a:prstGeom>
          <a:solidFill>
            <a:schemeClr val="accent3">
              <a:alpha val="54901"/>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757" name="Google Shape;757;p24"/>
          <p:cNvSpPr txBox="1"/>
          <p:nvPr/>
        </p:nvSpPr>
        <p:spPr>
          <a:xfrm>
            <a:off x="12749035" y="3405321"/>
            <a:ext cx="1191829" cy="2539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1" lang="fr-FR" sz="1050" u="none" cap="none" strike="noStrike">
                <a:solidFill>
                  <a:srgbClr val="366092"/>
                </a:solidFill>
                <a:latin typeface="Century Gothic"/>
                <a:ea typeface="Century Gothic"/>
                <a:cs typeface="Century Gothic"/>
                <a:sym typeface="Century Gothic"/>
              </a:rPr>
              <a:t>Points d’eau</a:t>
            </a:r>
            <a:endParaRPr/>
          </a:p>
        </p:txBody>
      </p:sp>
      <p:sp>
        <p:nvSpPr>
          <p:cNvPr id="758" name="Google Shape;758;p24"/>
          <p:cNvSpPr txBox="1"/>
          <p:nvPr/>
        </p:nvSpPr>
        <p:spPr>
          <a:xfrm>
            <a:off x="13827981" y="2786115"/>
            <a:ext cx="1156331" cy="41549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1" lang="fr-FR" sz="1050" u="none" cap="none" strike="noStrike">
                <a:solidFill>
                  <a:srgbClr val="00B0F0"/>
                </a:solidFill>
                <a:latin typeface="Century Gothic"/>
                <a:ea typeface="Century Gothic"/>
                <a:cs typeface="Century Gothic"/>
                <a:sym typeface="Century Gothic"/>
              </a:rPr>
              <a:t>Attentes brumisateurs</a:t>
            </a:r>
            <a:endParaRPr/>
          </a:p>
        </p:txBody>
      </p:sp>
      <p:sp>
        <p:nvSpPr>
          <p:cNvPr id="759" name="Google Shape;759;p24"/>
          <p:cNvSpPr txBox="1"/>
          <p:nvPr/>
        </p:nvSpPr>
        <p:spPr>
          <a:xfrm>
            <a:off x="13751585" y="4054368"/>
            <a:ext cx="723457"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1" lang="fr-FR" sz="1200" u="none" cap="none" strike="noStrike">
                <a:solidFill>
                  <a:srgbClr val="FFC000"/>
                </a:solidFill>
                <a:latin typeface="Century Gothic"/>
                <a:ea typeface="Century Gothic"/>
                <a:cs typeface="Century Gothic"/>
                <a:sym typeface="Century Gothic"/>
              </a:rPr>
              <a:t>Préau</a:t>
            </a:r>
            <a:endParaRPr/>
          </a:p>
        </p:txBody>
      </p:sp>
      <p:sp>
        <p:nvSpPr>
          <p:cNvPr id="760" name="Google Shape;760;p24"/>
          <p:cNvSpPr txBox="1"/>
          <p:nvPr/>
        </p:nvSpPr>
        <p:spPr>
          <a:xfrm>
            <a:off x="12553908" y="2490397"/>
            <a:ext cx="1156331" cy="41549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1" lang="fr-FR" sz="1050" u="none" cap="none" strike="noStrike">
                <a:solidFill>
                  <a:srgbClr val="76923C"/>
                </a:solidFill>
                <a:latin typeface="Century Gothic"/>
                <a:ea typeface="Century Gothic"/>
                <a:cs typeface="Century Gothic"/>
                <a:sym typeface="Century Gothic"/>
              </a:rPr>
              <a:t>Arbres protecteurs</a:t>
            </a:r>
            <a:endParaRPr/>
          </a:p>
        </p:txBody>
      </p:sp>
      <p:sp>
        <p:nvSpPr>
          <p:cNvPr id="761" name="Google Shape;761;p24"/>
          <p:cNvSpPr txBox="1"/>
          <p:nvPr/>
        </p:nvSpPr>
        <p:spPr>
          <a:xfrm>
            <a:off x="13010429" y="4554441"/>
            <a:ext cx="3415200" cy="338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1" lang="fr-FR" sz="1600" u="none" cap="none" strike="noStrike">
                <a:solidFill>
                  <a:srgbClr val="000000"/>
                </a:solidFill>
                <a:latin typeface="Century Gothic"/>
                <a:ea typeface="Century Gothic"/>
                <a:cs typeface="Century Gothic"/>
                <a:sym typeface="Century Gothic"/>
              </a:rPr>
              <a:t>Cour oasis « fraîche »</a:t>
            </a:r>
            <a:endParaRPr/>
          </a:p>
        </p:txBody>
      </p:sp>
      <p:sp>
        <p:nvSpPr>
          <p:cNvPr id="762" name="Google Shape;762;p24"/>
          <p:cNvSpPr txBox="1"/>
          <p:nvPr/>
        </p:nvSpPr>
        <p:spPr>
          <a:xfrm>
            <a:off x="1185599" y="975300"/>
            <a:ext cx="6716700" cy="4002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5000"/>
              <a:buFont typeface="Arial"/>
              <a:buNone/>
            </a:pPr>
            <a:r>
              <a:rPr b="1" i="0" lang="fr-FR" sz="2400" u="none" cap="none" strike="noStrike">
                <a:solidFill>
                  <a:srgbClr val="000000"/>
                </a:solidFill>
                <a:latin typeface="Century Gothic"/>
                <a:ea typeface="Century Gothic"/>
                <a:cs typeface="Century Gothic"/>
                <a:sym typeface="Century Gothic"/>
              </a:rPr>
              <a:t>STRATÉGIES PASSIVES</a:t>
            </a:r>
            <a:endParaRPr/>
          </a:p>
          <a:p>
            <a:pPr indent="0" lvl="0" marL="0" marR="0" rtl="0" algn="l">
              <a:lnSpc>
                <a:spcPct val="100000"/>
              </a:lnSpc>
              <a:spcBef>
                <a:spcPts val="0"/>
              </a:spcBef>
              <a:spcAft>
                <a:spcPts val="0"/>
              </a:spcAft>
              <a:buClr>
                <a:srgbClr val="000000"/>
              </a:buClr>
              <a:buSzPts val="5000"/>
              <a:buFont typeface="Arial"/>
              <a:buNone/>
            </a:pPr>
            <a:r>
              <a:t/>
            </a:r>
            <a:endParaRPr b="1" i="0" sz="2000" u="none" cap="none" strike="noStrike">
              <a:solidFill>
                <a:srgbClr val="000000"/>
              </a:solidFill>
              <a:latin typeface="Century Gothic"/>
              <a:ea typeface="Century Gothic"/>
              <a:cs typeface="Century Gothic"/>
              <a:sym typeface="Century Gothic"/>
            </a:endParaRPr>
          </a:p>
          <a:p>
            <a:pPr indent="0" lvl="0" marL="0" marR="0" rtl="0" algn="l">
              <a:lnSpc>
                <a:spcPct val="150000"/>
              </a:lnSpc>
              <a:spcBef>
                <a:spcPts val="0"/>
              </a:spcBef>
              <a:spcAft>
                <a:spcPts val="0"/>
              </a:spcAft>
              <a:buClr>
                <a:srgbClr val="000000"/>
              </a:buClr>
              <a:buSzPts val="5000"/>
              <a:buFont typeface="Arial"/>
              <a:buNone/>
            </a:pPr>
            <a:r>
              <a:rPr b="0" i="0" lang="fr-FR" sz="2000" u="none" cap="none" strike="noStrike">
                <a:solidFill>
                  <a:srgbClr val="000000"/>
                </a:solidFill>
                <a:latin typeface="Century Gothic"/>
                <a:ea typeface="Century Gothic"/>
                <a:cs typeface="Century Gothic"/>
                <a:sym typeface="Century Gothic"/>
              </a:rPr>
              <a:t>- Protections solaires</a:t>
            </a:r>
            <a:endParaRPr/>
          </a:p>
          <a:p>
            <a:pPr indent="0" lvl="0" marL="0" marR="0" rtl="0" algn="l">
              <a:lnSpc>
                <a:spcPct val="150000"/>
              </a:lnSpc>
              <a:spcBef>
                <a:spcPts val="0"/>
              </a:spcBef>
              <a:spcAft>
                <a:spcPts val="0"/>
              </a:spcAft>
              <a:buClr>
                <a:srgbClr val="000000"/>
              </a:buClr>
              <a:buSzPts val="5000"/>
              <a:buFont typeface="Arial"/>
              <a:buNone/>
            </a:pPr>
            <a:r>
              <a:rPr b="0" i="0" lang="fr-FR" sz="2000" u="none" cap="none" strike="noStrike">
                <a:solidFill>
                  <a:srgbClr val="000000"/>
                </a:solidFill>
                <a:latin typeface="Century Gothic"/>
                <a:ea typeface="Century Gothic"/>
                <a:cs typeface="Century Gothic"/>
                <a:sym typeface="Century Gothic"/>
              </a:rPr>
              <a:t>- Inertie accessible + BTC</a:t>
            </a:r>
            <a:endParaRPr/>
          </a:p>
          <a:p>
            <a:pPr indent="0" lvl="0" marL="0" marR="0" rtl="0" algn="l">
              <a:lnSpc>
                <a:spcPct val="150000"/>
              </a:lnSpc>
              <a:spcBef>
                <a:spcPts val="0"/>
              </a:spcBef>
              <a:spcAft>
                <a:spcPts val="0"/>
              </a:spcAft>
              <a:buClr>
                <a:srgbClr val="000000"/>
              </a:buClr>
              <a:buSzPts val="5000"/>
              <a:buFont typeface="Arial"/>
              <a:buNone/>
            </a:pPr>
            <a:r>
              <a:rPr b="0" i="0" lang="fr-FR" sz="2000" u="none" cap="none" strike="noStrike">
                <a:solidFill>
                  <a:srgbClr val="000000"/>
                </a:solidFill>
                <a:latin typeface="Century Gothic"/>
                <a:ea typeface="Century Gothic"/>
                <a:cs typeface="Century Gothic"/>
                <a:sym typeface="Century Gothic"/>
              </a:rPr>
              <a:t>- Matériaux isolants à fort déphasage</a:t>
            </a:r>
            <a:endParaRPr/>
          </a:p>
          <a:p>
            <a:pPr indent="0" lvl="0" marL="0" marR="0" rtl="0" algn="l">
              <a:lnSpc>
                <a:spcPct val="150000"/>
              </a:lnSpc>
              <a:spcBef>
                <a:spcPts val="0"/>
              </a:spcBef>
              <a:spcAft>
                <a:spcPts val="0"/>
              </a:spcAft>
              <a:buClr>
                <a:srgbClr val="000000"/>
              </a:buClr>
              <a:buSzPts val="5000"/>
              <a:buFont typeface="Arial"/>
              <a:buNone/>
            </a:pPr>
            <a:r>
              <a:rPr b="0" i="0" lang="fr-FR" sz="2000" u="none" cap="none" strike="noStrike">
                <a:solidFill>
                  <a:srgbClr val="000000"/>
                </a:solidFill>
                <a:latin typeface="Century Gothic"/>
                <a:ea typeface="Century Gothic"/>
                <a:cs typeface="Century Gothic"/>
                <a:sym typeface="Century Gothic"/>
              </a:rPr>
              <a:t>- </a:t>
            </a:r>
            <a:r>
              <a:rPr lang="fr-FR" sz="2000">
                <a:latin typeface="Century Gothic"/>
                <a:ea typeface="Century Gothic"/>
                <a:cs typeface="Century Gothic"/>
                <a:sym typeface="Century Gothic"/>
              </a:rPr>
              <a:t>végétalisation toit / mur / cours</a:t>
            </a:r>
            <a:endParaRPr b="0" i="0" sz="2000" u="none" cap="none" strike="noStrike">
              <a:solidFill>
                <a:srgbClr val="000000"/>
              </a:solidFill>
              <a:latin typeface="Century Gothic"/>
              <a:ea typeface="Century Gothic"/>
              <a:cs typeface="Century Gothic"/>
              <a:sym typeface="Century Gothic"/>
            </a:endParaRPr>
          </a:p>
          <a:p>
            <a:pPr indent="0" lvl="0" marL="0" rtl="0" algn="l">
              <a:lnSpc>
                <a:spcPct val="150000"/>
              </a:lnSpc>
              <a:spcBef>
                <a:spcPts val="0"/>
              </a:spcBef>
              <a:spcAft>
                <a:spcPts val="0"/>
              </a:spcAft>
              <a:buClr>
                <a:schemeClr val="dk1"/>
              </a:buClr>
              <a:buSzPts val="5000"/>
              <a:buFont typeface="Arial"/>
              <a:buNone/>
            </a:pPr>
            <a:r>
              <a:rPr lang="fr-FR" sz="2000">
                <a:solidFill>
                  <a:schemeClr val="dk1"/>
                </a:solidFill>
                <a:latin typeface="Century Gothic"/>
                <a:ea typeface="Century Gothic"/>
                <a:cs typeface="Century Gothic"/>
                <a:sym typeface="Century Gothic"/>
              </a:rPr>
              <a:t>- Ventil naturelle cage escalier </a:t>
            </a:r>
            <a:r>
              <a:rPr b="1" lang="fr-FR" sz="2000">
                <a:solidFill>
                  <a:schemeClr val="dk1"/>
                </a:solidFill>
                <a:latin typeface="Century Gothic"/>
                <a:ea typeface="Century Gothic"/>
                <a:cs typeface="Century Gothic"/>
                <a:sym typeface="Century Gothic"/>
              </a:rPr>
              <a:t>(+ajout chantier)</a:t>
            </a:r>
            <a:endParaRPr b="1">
              <a:solidFill>
                <a:schemeClr val="dk1"/>
              </a:solidFill>
            </a:endParaRPr>
          </a:p>
          <a:p>
            <a:pPr indent="0" lvl="0" marL="0" marR="0" rtl="0" algn="l">
              <a:lnSpc>
                <a:spcPct val="150000"/>
              </a:lnSpc>
              <a:spcBef>
                <a:spcPts val="0"/>
              </a:spcBef>
              <a:spcAft>
                <a:spcPts val="0"/>
              </a:spcAft>
              <a:buClr>
                <a:srgbClr val="000000"/>
              </a:buClr>
              <a:buSzPts val="5000"/>
              <a:buFont typeface="Arial"/>
              <a:buNone/>
            </a:pPr>
            <a:r>
              <a:t/>
            </a:r>
            <a:endParaRPr sz="2000">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5000"/>
              <a:buFont typeface="Arial"/>
              <a:buNone/>
            </a:pPr>
            <a:r>
              <a:t/>
            </a:r>
            <a:endParaRPr b="1" i="0" sz="2400" u="none" cap="none" strike="noStrike">
              <a:solidFill>
                <a:srgbClr val="000000"/>
              </a:solidFill>
              <a:latin typeface="Century Gothic"/>
              <a:ea typeface="Century Gothic"/>
              <a:cs typeface="Century Gothic"/>
              <a:sym typeface="Century Gothic"/>
            </a:endParaRPr>
          </a:p>
        </p:txBody>
      </p:sp>
      <p:sp>
        <p:nvSpPr>
          <p:cNvPr id="763" name="Google Shape;763;p24"/>
          <p:cNvSpPr txBox="1"/>
          <p:nvPr/>
        </p:nvSpPr>
        <p:spPr>
          <a:xfrm>
            <a:off x="1185598" y="4306050"/>
            <a:ext cx="6892800" cy="1970100"/>
          </a:xfrm>
          <a:prstGeom prst="rect">
            <a:avLst/>
          </a:prstGeom>
          <a:noFill/>
          <a:ln>
            <a:noFill/>
          </a:ln>
        </p:spPr>
        <p:txBody>
          <a:bodyPr anchorCtr="0" anchor="t" bIns="91425" lIns="91425" spcFirstLastPara="1" rIns="91425" wrap="square" tIns="91425">
            <a:spAutoFit/>
          </a:bodyPr>
          <a:lstStyle/>
          <a:p>
            <a:pPr indent="0" lvl="0" marL="0" marR="0" rtl="0" algn="l">
              <a:lnSpc>
                <a:spcPct val="150000"/>
              </a:lnSpc>
              <a:spcBef>
                <a:spcPts val="0"/>
              </a:spcBef>
              <a:spcAft>
                <a:spcPts val="0"/>
              </a:spcAft>
              <a:buClr>
                <a:srgbClr val="000000"/>
              </a:buClr>
              <a:buSzPts val="5000"/>
              <a:buFont typeface="Arial"/>
              <a:buNone/>
            </a:pPr>
            <a:r>
              <a:rPr b="1" i="0" lang="fr-FR" sz="2400" u="none" cap="none" strike="noStrike">
                <a:solidFill>
                  <a:srgbClr val="000000"/>
                </a:solidFill>
                <a:latin typeface="Century Gothic"/>
                <a:ea typeface="Century Gothic"/>
                <a:cs typeface="Century Gothic"/>
                <a:sym typeface="Century Gothic"/>
              </a:rPr>
              <a:t>STRATÉGIES SEMI ACTIVES</a:t>
            </a:r>
            <a:endParaRPr/>
          </a:p>
          <a:p>
            <a:pPr indent="0" lvl="0" marL="0" marR="0" rtl="0" algn="l">
              <a:lnSpc>
                <a:spcPct val="150000"/>
              </a:lnSpc>
              <a:spcBef>
                <a:spcPts val="0"/>
              </a:spcBef>
              <a:spcAft>
                <a:spcPts val="0"/>
              </a:spcAft>
              <a:buClr>
                <a:srgbClr val="000000"/>
              </a:buClr>
              <a:buSzPts val="5000"/>
              <a:buFont typeface="Arial"/>
              <a:buNone/>
            </a:pPr>
            <a:r>
              <a:rPr b="0" i="0" lang="fr-FR" sz="2000" u="none" cap="none" strike="noStrike">
                <a:solidFill>
                  <a:srgbClr val="000000"/>
                </a:solidFill>
                <a:latin typeface="Century Gothic"/>
                <a:ea typeface="Century Gothic"/>
                <a:cs typeface="Century Gothic"/>
                <a:sym typeface="Century Gothic"/>
              </a:rPr>
              <a:t>- Freecooling nocturne</a:t>
            </a:r>
            <a:endParaRPr/>
          </a:p>
          <a:p>
            <a:pPr indent="0" lvl="0" marL="0" marR="0" rtl="0" algn="l">
              <a:lnSpc>
                <a:spcPct val="150000"/>
              </a:lnSpc>
              <a:spcBef>
                <a:spcPts val="0"/>
              </a:spcBef>
              <a:spcAft>
                <a:spcPts val="0"/>
              </a:spcAft>
              <a:buClr>
                <a:srgbClr val="000000"/>
              </a:buClr>
              <a:buSzPts val="5000"/>
              <a:buFont typeface="Arial"/>
              <a:buNone/>
            </a:pPr>
            <a:r>
              <a:rPr b="0" i="0" lang="fr-FR" sz="2000" u="none" cap="none" strike="noStrike">
                <a:solidFill>
                  <a:srgbClr val="000000"/>
                </a:solidFill>
                <a:latin typeface="Century Gothic"/>
                <a:ea typeface="Century Gothic"/>
                <a:cs typeface="Century Gothic"/>
                <a:sym typeface="Century Gothic"/>
              </a:rPr>
              <a:t>- Brasseurs d’air</a:t>
            </a:r>
            <a:endParaRPr/>
          </a:p>
          <a:p>
            <a:pPr indent="0" lvl="0" marL="0" marR="0" rtl="0" algn="l">
              <a:lnSpc>
                <a:spcPct val="150000"/>
              </a:lnSpc>
              <a:spcBef>
                <a:spcPts val="0"/>
              </a:spcBef>
              <a:spcAft>
                <a:spcPts val="0"/>
              </a:spcAft>
              <a:buClr>
                <a:srgbClr val="000000"/>
              </a:buClr>
              <a:buSzPts val="5000"/>
              <a:buFont typeface="Arial"/>
              <a:buNone/>
            </a:pPr>
            <a:r>
              <a:rPr b="0" i="0" lang="fr-FR" sz="2000" u="none" cap="none" strike="noStrike">
                <a:solidFill>
                  <a:srgbClr val="000000"/>
                </a:solidFill>
                <a:latin typeface="Century Gothic"/>
                <a:ea typeface="Century Gothic"/>
                <a:cs typeface="Century Gothic"/>
                <a:sym typeface="Century Gothic"/>
              </a:rPr>
              <a:t>- Géocooling</a:t>
            </a:r>
            <a:endParaRPr sz="2000">
              <a:latin typeface="Century Gothic"/>
              <a:ea typeface="Century Gothic"/>
              <a:cs typeface="Century Gothic"/>
              <a:sym typeface="Century Gothic"/>
            </a:endParaRPr>
          </a:p>
        </p:txBody>
      </p:sp>
      <p:sp>
        <p:nvSpPr>
          <p:cNvPr id="764" name="Google Shape;764;p24"/>
          <p:cNvSpPr txBox="1"/>
          <p:nvPr/>
        </p:nvSpPr>
        <p:spPr>
          <a:xfrm>
            <a:off x="1185608" y="6704233"/>
            <a:ext cx="5680800" cy="553968"/>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5000"/>
              <a:buFont typeface="Arial"/>
              <a:buNone/>
            </a:pPr>
            <a:r>
              <a:rPr b="1" i="0" lang="fr-FR" sz="2400" u="none" cap="none" strike="noStrike">
                <a:solidFill>
                  <a:srgbClr val="000000"/>
                </a:solidFill>
                <a:latin typeface="Century Gothic"/>
                <a:ea typeface="Century Gothic"/>
                <a:cs typeface="Century Gothic"/>
                <a:sym typeface="Century Gothic"/>
              </a:rPr>
              <a:t>STRATÉGIES ACTIVES</a:t>
            </a:r>
            <a:endParaRPr/>
          </a:p>
        </p:txBody>
      </p:sp>
      <p:cxnSp>
        <p:nvCxnSpPr>
          <p:cNvPr id="765" name="Google Shape;765;p24"/>
          <p:cNvCxnSpPr/>
          <p:nvPr/>
        </p:nvCxnSpPr>
        <p:spPr>
          <a:xfrm>
            <a:off x="895350" y="6529178"/>
            <a:ext cx="5971058" cy="0"/>
          </a:xfrm>
          <a:prstGeom prst="straightConnector1">
            <a:avLst/>
          </a:prstGeom>
          <a:noFill/>
          <a:ln cap="flat" cmpd="sng" w="19050">
            <a:solidFill>
              <a:schemeClr val="dk1"/>
            </a:solidFill>
            <a:prstDash val="dash"/>
            <a:round/>
            <a:headEnd len="sm" w="sm" type="none"/>
            <a:tailEnd len="sm" w="sm" type="none"/>
          </a:ln>
        </p:spPr>
      </p:cxnSp>
      <p:cxnSp>
        <p:nvCxnSpPr>
          <p:cNvPr id="766" name="Google Shape;766;p24"/>
          <p:cNvCxnSpPr/>
          <p:nvPr/>
        </p:nvCxnSpPr>
        <p:spPr>
          <a:xfrm>
            <a:off x="895350" y="1047750"/>
            <a:ext cx="0" cy="8553450"/>
          </a:xfrm>
          <a:prstGeom prst="straightConnector1">
            <a:avLst/>
          </a:prstGeom>
          <a:noFill/>
          <a:ln cap="flat" cmpd="sng" w="19050">
            <a:solidFill>
              <a:schemeClr val="dk1"/>
            </a:solidFill>
            <a:prstDash val="solid"/>
            <a:round/>
            <a:headEnd len="sm" w="sm" type="none"/>
            <a:tailEnd len="lg" w="lg" type="triangle"/>
          </a:ln>
        </p:spPr>
      </p:cxnSp>
      <p:sp>
        <p:nvSpPr>
          <p:cNvPr id="767" name="Google Shape;767;p24"/>
          <p:cNvSpPr txBox="1"/>
          <p:nvPr/>
        </p:nvSpPr>
        <p:spPr>
          <a:xfrm>
            <a:off x="1134201" y="7308100"/>
            <a:ext cx="60753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5000"/>
              <a:buFont typeface="Arial"/>
              <a:buNone/>
            </a:pPr>
            <a:r>
              <a:rPr b="0" i="1" lang="fr-FR" sz="1800" u="none" cap="none" strike="noStrike">
                <a:solidFill>
                  <a:srgbClr val="000000"/>
                </a:solidFill>
                <a:latin typeface="Century Gothic"/>
                <a:ea typeface="Century Gothic"/>
                <a:cs typeface="Century Gothic"/>
                <a:sym typeface="Century Gothic"/>
              </a:rPr>
              <a:t>(Seulement lors des canicules excep</a:t>
            </a:r>
            <a:r>
              <a:rPr i="1" lang="fr-FR" sz="1800">
                <a:latin typeface="Century Gothic"/>
                <a:ea typeface="Century Gothic"/>
                <a:cs typeface="Century Gothic"/>
                <a:sym typeface="Century Gothic"/>
              </a:rPr>
              <a:t>tionnelles </a:t>
            </a:r>
            <a:r>
              <a:rPr b="0" i="1" lang="fr-FR" sz="1800" u="none" cap="none" strike="noStrike">
                <a:solidFill>
                  <a:srgbClr val="000000"/>
                </a:solidFill>
                <a:latin typeface="Century Gothic"/>
                <a:ea typeface="Century Gothic"/>
                <a:cs typeface="Century Gothic"/>
                <a:sym typeface="Century Gothic"/>
              </a:rPr>
              <a:t>et sous </a:t>
            </a:r>
            <a:r>
              <a:rPr i="1" lang="fr-FR" sz="1800">
                <a:latin typeface="Century Gothic"/>
                <a:ea typeface="Century Gothic"/>
                <a:cs typeface="Century Gothic"/>
                <a:sym typeface="Century Gothic"/>
              </a:rPr>
              <a:t>décision concertée entre mainteneur et élus</a:t>
            </a:r>
            <a:r>
              <a:rPr b="0" i="1" lang="fr-FR" sz="1800" u="none" cap="none" strike="noStrike">
                <a:solidFill>
                  <a:srgbClr val="000000"/>
                </a:solidFill>
                <a:latin typeface="Century Gothic"/>
                <a:ea typeface="Century Gothic"/>
                <a:cs typeface="Century Gothic"/>
                <a:sym typeface="Century Gothic"/>
              </a:rPr>
              <a:t>)</a:t>
            </a:r>
            <a:endParaRPr/>
          </a:p>
        </p:txBody>
      </p:sp>
      <p:pic>
        <p:nvPicPr>
          <p:cNvPr descr="Verrouiller" id="768" name="Google Shape;768;p24"/>
          <p:cNvPicPr preferRelativeResize="0"/>
          <p:nvPr/>
        </p:nvPicPr>
        <p:blipFill rotWithShape="1">
          <a:blip r:embed="rId7">
            <a:alphaModFix/>
          </a:blip>
          <a:srcRect b="0" l="0" r="0" t="0"/>
          <a:stretch/>
        </p:blipFill>
        <p:spPr>
          <a:xfrm>
            <a:off x="4387275" y="6645828"/>
            <a:ext cx="553967" cy="553967"/>
          </a:xfrm>
          <a:prstGeom prst="rect">
            <a:avLst/>
          </a:prstGeom>
          <a:noFill/>
          <a:ln>
            <a:noFill/>
          </a:ln>
        </p:spPr>
      </p:pic>
      <p:sp>
        <p:nvSpPr>
          <p:cNvPr id="769" name="Google Shape;769;p24"/>
          <p:cNvSpPr txBox="1"/>
          <p:nvPr/>
        </p:nvSpPr>
        <p:spPr>
          <a:xfrm>
            <a:off x="1134202" y="8277575"/>
            <a:ext cx="7407900" cy="492600"/>
          </a:xfrm>
          <a:prstGeom prst="rect">
            <a:avLst/>
          </a:prstGeom>
          <a:noFill/>
          <a:ln>
            <a:noFill/>
          </a:ln>
        </p:spPr>
        <p:txBody>
          <a:bodyPr anchorCtr="0" anchor="t" bIns="91425" lIns="91425" spcFirstLastPara="1" rIns="91425" wrap="square" tIns="91425">
            <a:spAutoFit/>
          </a:bodyPr>
          <a:lstStyle/>
          <a:p>
            <a:pPr indent="0" lvl="0" marL="0" marR="0" rtl="0" algn="l">
              <a:lnSpc>
                <a:spcPct val="200000"/>
              </a:lnSpc>
              <a:spcBef>
                <a:spcPts val="0"/>
              </a:spcBef>
              <a:spcAft>
                <a:spcPts val="0"/>
              </a:spcAft>
              <a:buClr>
                <a:srgbClr val="000000"/>
              </a:buClr>
              <a:buSzPts val="5000"/>
              <a:buFont typeface="Arial"/>
              <a:buNone/>
            </a:pPr>
            <a:r>
              <a:rPr b="0" i="0" lang="fr-FR" sz="2000" u="none" cap="none" strike="noStrike">
                <a:solidFill>
                  <a:srgbClr val="000000"/>
                </a:solidFill>
                <a:latin typeface="Century Gothic"/>
                <a:ea typeface="Century Gothic"/>
                <a:cs typeface="Century Gothic"/>
                <a:sym typeface="Century Gothic"/>
              </a:rPr>
              <a:t> - </a:t>
            </a:r>
            <a:r>
              <a:rPr b="0" i="0" lang="fr-FR" sz="2000" u="none" cap="none" strike="noStrike">
                <a:solidFill>
                  <a:srgbClr val="000000"/>
                </a:solidFill>
                <a:latin typeface="Century Gothic"/>
                <a:ea typeface="Century Gothic"/>
                <a:cs typeface="Century Gothic"/>
                <a:sym typeface="Century Gothic"/>
              </a:rPr>
              <a:t>PAC géothermique en mode actif : planchers frais</a:t>
            </a:r>
            <a:endParaRPr/>
          </a:p>
        </p:txBody>
      </p:sp>
      <p:cxnSp>
        <p:nvCxnSpPr>
          <p:cNvPr id="770" name="Google Shape;770;p24"/>
          <p:cNvCxnSpPr/>
          <p:nvPr/>
        </p:nvCxnSpPr>
        <p:spPr>
          <a:xfrm>
            <a:off x="895350" y="4192375"/>
            <a:ext cx="5971200" cy="0"/>
          </a:xfrm>
          <a:prstGeom prst="straightConnector1">
            <a:avLst/>
          </a:prstGeom>
          <a:noFill/>
          <a:ln cap="flat" cmpd="sng" w="19050">
            <a:solidFill>
              <a:schemeClr val="dk1"/>
            </a:solidFill>
            <a:prstDash val="dash"/>
            <a:round/>
            <a:headEnd len="sm" w="sm" type="none"/>
            <a:tailEnd len="sm" w="sm" type="none"/>
          </a:ln>
        </p:spPr>
      </p:cxnSp>
      <p:sp>
        <p:nvSpPr>
          <p:cNvPr id="771" name="Google Shape;771;p24"/>
          <p:cNvSpPr txBox="1"/>
          <p:nvPr/>
        </p:nvSpPr>
        <p:spPr>
          <a:xfrm>
            <a:off x="9446174" y="9190550"/>
            <a:ext cx="4582200" cy="338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i="1" lang="fr-FR" sz="1600">
                <a:latin typeface="Century Gothic"/>
                <a:ea typeface="Century Gothic"/>
                <a:cs typeface="Century Gothic"/>
                <a:sym typeface="Century Gothic"/>
              </a:rPr>
              <a:t>Synthèses des protections solaires sur le RDC</a:t>
            </a:r>
            <a:r>
              <a:rPr b="0" i="1" lang="fr-FR" sz="1600" u="none" cap="none" strike="noStrike">
                <a:solidFill>
                  <a:srgbClr val="000000"/>
                </a:solidFill>
                <a:latin typeface="Century Gothic"/>
                <a:ea typeface="Century Gothic"/>
                <a:cs typeface="Century Gothic"/>
                <a:sym typeface="Century Gothic"/>
              </a:rPr>
              <a:t> </a:t>
            </a:r>
            <a:endParaRPr/>
          </a:p>
        </p:txBody>
      </p:sp>
      <p:pic>
        <p:nvPicPr>
          <p:cNvPr id="772" name="Google Shape;772;p24"/>
          <p:cNvPicPr preferRelativeResize="0"/>
          <p:nvPr/>
        </p:nvPicPr>
        <p:blipFill>
          <a:blip r:embed="rId8">
            <a:alphaModFix/>
          </a:blip>
          <a:stretch>
            <a:fillRect/>
          </a:stretch>
        </p:blipFill>
        <p:spPr>
          <a:xfrm>
            <a:off x="8972674" y="5355825"/>
            <a:ext cx="6575951" cy="3699348"/>
          </a:xfrm>
          <a:prstGeom prst="rect">
            <a:avLst/>
          </a:prstGeom>
          <a:noFill/>
          <a:ln>
            <a:noFill/>
          </a:ln>
        </p:spPr>
      </p:pic>
      <p:sp>
        <p:nvSpPr>
          <p:cNvPr id="773" name="Google Shape;773;p24"/>
          <p:cNvSpPr txBox="1"/>
          <p:nvPr>
            <p:ph type="title"/>
          </p:nvPr>
        </p:nvSpPr>
        <p:spPr>
          <a:xfrm>
            <a:off x="1185600" y="9190550"/>
            <a:ext cx="2115900" cy="585000"/>
          </a:xfrm>
          <a:prstGeom prst="rect">
            <a:avLst/>
          </a:prstGeom>
          <a:solidFill>
            <a:schemeClr val="accent3"/>
          </a:solidFill>
          <a:ln cap="flat" cmpd="sng" w="19050">
            <a:solidFill>
              <a:schemeClr val="accent3"/>
            </a:solidFill>
            <a:prstDash val="solid"/>
            <a:round/>
            <a:headEnd len="sm" w="sm" type="none"/>
            <a:tailEnd len="sm" w="sm" type="none"/>
          </a:ln>
        </p:spPr>
        <p:txBody>
          <a:bodyPr anchorCtr="0" anchor="t" bIns="91425" lIns="91425" spcFirstLastPara="1" rIns="91425" wrap="square" tIns="91425">
            <a:spAutoFit/>
          </a:bodyPr>
          <a:lstStyle/>
          <a:p>
            <a:pPr indent="0" lvl="0" marL="0" rtl="0" algn="ctr">
              <a:lnSpc>
                <a:spcPct val="100000"/>
              </a:lnSpc>
              <a:spcBef>
                <a:spcPts val="0"/>
              </a:spcBef>
              <a:spcAft>
                <a:spcPts val="0"/>
              </a:spcAft>
              <a:buSzPts val="5000"/>
              <a:buNone/>
            </a:pPr>
            <a:r>
              <a:rPr b="1" lang="fr-FR" sz="2600">
                <a:latin typeface="Century Gothic"/>
                <a:ea typeface="Century Gothic"/>
                <a:cs typeface="Century Gothic"/>
                <a:sym typeface="Century Gothic"/>
              </a:rPr>
              <a:t>Innovation</a:t>
            </a:r>
            <a:endParaRPr b="1" sz="2600">
              <a:latin typeface="Century Gothic"/>
              <a:ea typeface="Century Gothic"/>
              <a:cs typeface="Century Gothic"/>
              <a:sym typeface="Century Gothic"/>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7" name="Shape 777"/>
        <p:cNvGrpSpPr/>
        <p:nvPr/>
      </p:nvGrpSpPr>
      <p:grpSpPr>
        <a:xfrm>
          <a:off x="0" y="0"/>
          <a:ext cx="0" cy="0"/>
          <a:chOff x="0" y="0"/>
          <a:chExt cx="0" cy="0"/>
        </a:xfrm>
      </p:grpSpPr>
      <p:pic>
        <p:nvPicPr>
          <p:cNvPr id="778" name="Google Shape;778;p22"/>
          <p:cNvPicPr preferRelativeResize="0"/>
          <p:nvPr/>
        </p:nvPicPr>
        <p:blipFill rotWithShape="1">
          <a:blip r:embed="rId3">
            <a:alphaModFix/>
          </a:blip>
          <a:srcRect b="7476" l="18390" r="16525" t="4789"/>
          <a:stretch/>
        </p:blipFill>
        <p:spPr>
          <a:xfrm rot="-60000">
            <a:off x="2501614" y="4985789"/>
            <a:ext cx="4842052" cy="4616990"/>
          </a:xfrm>
          <a:prstGeom prst="rect">
            <a:avLst/>
          </a:prstGeom>
          <a:noFill/>
          <a:ln>
            <a:noFill/>
          </a:ln>
        </p:spPr>
      </p:pic>
      <p:sp>
        <p:nvSpPr>
          <p:cNvPr id="779" name="Google Shape;779;p22"/>
          <p:cNvSpPr txBox="1"/>
          <p:nvPr>
            <p:ph type="title"/>
          </p:nvPr>
        </p:nvSpPr>
        <p:spPr>
          <a:xfrm>
            <a:off x="903900" y="180000"/>
            <a:ext cx="17384100" cy="677078"/>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SzPts val="5000"/>
              <a:buNone/>
            </a:pPr>
            <a:r>
              <a:rPr b="1" lang="fr-FR" sz="3200">
                <a:latin typeface="Century Gothic"/>
                <a:ea typeface="Century Gothic"/>
                <a:cs typeface="Century Gothic"/>
                <a:sym typeface="Century Gothic"/>
              </a:rPr>
              <a:t>ÉTANCHÉITÉ</a:t>
            </a:r>
            <a:r>
              <a:rPr b="1" lang="fr-FR" sz="3200">
                <a:latin typeface="Century Gothic"/>
                <a:ea typeface="Century Gothic"/>
                <a:cs typeface="Century Gothic"/>
                <a:sym typeface="Century Gothic"/>
              </a:rPr>
              <a:t> A L’AIR</a:t>
            </a:r>
            <a:endParaRPr/>
          </a:p>
        </p:txBody>
      </p:sp>
      <p:sp>
        <p:nvSpPr>
          <p:cNvPr id="780" name="Google Shape;780;p22"/>
          <p:cNvSpPr txBox="1"/>
          <p:nvPr/>
        </p:nvSpPr>
        <p:spPr>
          <a:xfrm>
            <a:off x="909502" y="870619"/>
            <a:ext cx="7033260"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fr-FR" sz="2000" u="none" cap="none" strike="noStrike">
                <a:solidFill>
                  <a:srgbClr val="000000"/>
                </a:solidFill>
                <a:latin typeface="Century Gothic"/>
                <a:ea typeface="Century Gothic"/>
                <a:cs typeface="Century Gothic"/>
                <a:sym typeface="Century Gothic"/>
              </a:rPr>
              <a:t>PROTOCOLE COLOMBES</a:t>
            </a:r>
            <a:endParaRPr/>
          </a:p>
          <a:p>
            <a:pPr indent="0" lvl="0" marL="0" marR="0" rtl="0" algn="l">
              <a:lnSpc>
                <a:spcPct val="100000"/>
              </a:lnSpc>
              <a:spcBef>
                <a:spcPts val="0"/>
              </a:spcBef>
              <a:spcAft>
                <a:spcPts val="0"/>
              </a:spcAft>
              <a:buNone/>
            </a:pPr>
            <a:r>
              <a:t/>
            </a:r>
            <a:endParaRPr b="0" i="0" sz="2000" u="none" cap="none" strike="noStrike">
              <a:solidFill>
                <a:srgbClr val="000000"/>
              </a:solidFill>
              <a:latin typeface="Century Gothic"/>
              <a:ea typeface="Century Gothic"/>
              <a:cs typeface="Century Gothic"/>
              <a:sym typeface="Century Gothic"/>
            </a:endParaRPr>
          </a:p>
        </p:txBody>
      </p:sp>
      <p:pic>
        <p:nvPicPr>
          <p:cNvPr id="781" name="Google Shape;781;p22"/>
          <p:cNvPicPr preferRelativeResize="0"/>
          <p:nvPr/>
        </p:nvPicPr>
        <p:blipFill rotWithShape="1">
          <a:blip r:embed="rId4">
            <a:alphaModFix/>
          </a:blip>
          <a:srcRect b="0" l="0" r="0" t="0"/>
          <a:stretch/>
        </p:blipFill>
        <p:spPr>
          <a:xfrm>
            <a:off x="25490939" y="5368645"/>
            <a:ext cx="6701520" cy="3300338"/>
          </a:xfrm>
          <a:prstGeom prst="rect">
            <a:avLst/>
          </a:prstGeom>
          <a:noFill/>
          <a:ln>
            <a:noFill/>
          </a:ln>
        </p:spPr>
      </p:pic>
      <p:sp>
        <p:nvSpPr>
          <p:cNvPr id="782" name="Google Shape;782;p22"/>
          <p:cNvSpPr txBox="1"/>
          <p:nvPr/>
        </p:nvSpPr>
        <p:spPr>
          <a:xfrm>
            <a:off x="2461694" y="9475404"/>
            <a:ext cx="4811303"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1" lang="fr-FR" sz="1600" u="none" cap="none" strike="noStrike">
                <a:solidFill>
                  <a:srgbClr val="000000"/>
                </a:solidFill>
                <a:latin typeface="Century Gothic"/>
                <a:ea typeface="Century Gothic"/>
                <a:cs typeface="Century Gothic"/>
                <a:sym typeface="Century Gothic"/>
              </a:rPr>
              <a:t>Découpage tests</a:t>
            </a:r>
            <a:endParaRPr/>
          </a:p>
        </p:txBody>
      </p:sp>
      <p:pic>
        <p:nvPicPr>
          <p:cNvPr id="783" name="Google Shape;783;p22"/>
          <p:cNvPicPr preferRelativeResize="0"/>
          <p:nvPr/>
        </p:nvPicPr>
        <p:blipFill rotWithShape="1">
          <a:blip r:embed="rId5">
            <a:alphaModFix/>
          </a:blip>
          <a:srcRect b="0" l="0" r="0" t="0"/>
          <a:stretch/>
        </p:blipFill>
        <p:spPr>
          <a:xfrm>
            <a:off x="2461693" y="1779229"/>
            <a:ext cx="12549705" cy="2497757"/>
          </a:xfrm>
          <a:prstGeom prst="rect">
            <a:avLst/>
          </a:prstGeom>
          <a:noFill/>
          <a:ln>
            <a:noFill/>
          </a:ln>
        </p:spPr>
      </p:pic>
      <p:sp>
        <p:nvSpPr>
          <p:cNvPr id="784" name="Google Shape;784;p22"/>
          <p:cNvSpPr txBox="1"/>
          <p:nvPr/>
        </p:nvSpPr>
        <p:spPr>
          <a:xfrm>
            <a:off x="7383587" y="696449"/>
            <a:ext cx="2476500"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fr-FR" sz="1400" u="none" cap="none" strike="noStrike">
                <a:solidFill>
                  <a:schemeClr val="dk1"/>
                </a:solidFill>
                <a:latin typeface="Arial"/>
                <a:ea typeface="Arial"/>
                <a:cs typeface="Arial"/>
                <a:sym typeface="Arial"/>
              </a:rPr>
              <a:t>Ajout Maitre Cube</a:t>
            </a:r>
            <a:endParaRPr/>
          </a:p>
        </p:txBody>
      </p:sp>
      <p:sp>
        <p:nvSpPr>
          <p:cNvPr id="785" name="Google Shape;785;p22"/>
          <p:cNvSpPr/>
          <p:nvPr/>
        </p:nvSpPr>
        <p:spPr>
          <a:xfrm>
            <a:off x="5494020" y="6134100"/>
            <a:ext cx="1607820" cy="3063240"/>
          </a:xfrm>
          <a:custGeom>
            <a:rect b="b" l="l" r="r" t="t"/>
            <a:pathLst>
              <a:path extrusionOk="0" h="3063240" w="1607820">
                <a:moveTo>
                  <a:pt x="571500" y="2994660"/>
                </a:moveTo>
                <a:lnTo>
                  <a:pt x="640080" y="1950720"/>
                </a:lnTo>
                <a:lnTo>
                  <a:pt x="0" y="220980"/>
                </a:lnTo>
                <a:lnTo>
                  <a:pt x="579120" y="0"/>
                </a:lnTo>
                <a:lnTo>
                  <a:pt x="1607820" y="2758440"/>
                </a:lnTo>
                <a:lnTo>
                  <a:pt x="906780" y="3063240"/>
                </a:lnTo>
                <a:lnTo>
                  <a:pt x="571500" y="2994660"/>
                </a:lnTo>
                <a:close/>
              </a:path>
            </a:pathLst>
          </a:custGeom>
          <a:solidFill>
            <a:srgbClr val="FBD4B4">
              <a:alpha val="56862"/>
            </a:srgbClr>
          </a:solidFill>
          <a:ln cap="flat" cmpd="sng" w="25400">
            <a:solidFill>
              <a:srgbClr val="974806"/>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786" name="Google Shape;786;p22"/>
          <p:cNvSpPr/>
          <p:nvPr/>
        </p:nvSpPr>
        <p:spPr>
          <a:xfrm>
            <a:off x="2689860" y="6316980"/>
            <a:ext cx="784860" cy="2522220"/>
          </a:xfrm>
          <a:custGeom>
            <a:rect b="b" l="l" r="r" t="t"/>
            <a:pathLst>
              <a:path extrusionOk="0" h="2522220" w="784860">
                <a:moveTo>
                  <a:pt x="160020" y="0"/>
                </a:moveTo>
                <a:lnTo>
                  <a:pt x="784860" y="60960"/>
                </a:lnTo>
                <a:lnTo>
                  <a:pt x="594360" y="2522220"/>
                </a:lnTo>
                <a:lnTo>
                  <a:pt x="0" y="2438400"/>
                </a:lnTo>
                <a:lnTo>
                  <a:pt x="160020" y="0"/>
                </a:lnTo>
                <a:close/>
              </a:path>
            </a:pathLst>
          </a:custGeom>
          <a:solidFill>
            <a:srgbClr val="CCC0D9">
              <a:alpha val="56862"/>
            </a:srgbClr>
          </a:solidFill>
          <a:ln cap="flat" cmpd="sng" w="25400">
            <a:solidFill>
              <a:srgbClr val="5F497A"/>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787" name="Google Shape;787;p22"/>
          <p:cNvSpPr/>
          <p:nvPr/>
        </p:nvSpPr>
        <p:spPr>
          <a:xfrm>
            <a:off x="2852420" y="5242560"/>
            <a:ext cx="3205480" cy="1138555"/>
          </a:xfrm>
          <a:custGeom>
            <a:rect b="b" l="l" r="r" t="t"/>
            <a:pathLst>
              <a:path extrusionOk="0" h="1138555" w="3205480">
                <a:moveTo>
                  <a:pt x="621030" y="1138555"/>
                </a:moveTo>
                <a:lnTo>
                  <a:pt x="721360" y="1051560"/>
                </a:lnTo>
                <a:lnTo>
                  <a:pt x="1064260" y="1051560"/>
                </a:lnTo>
                <a:lnTo>
                  <a:pt x="1064260" y="739140"/>
                </a:lnTo>
                <a:lnTo>
                  <a:pt x="1369060" y="731520"/>
                </a:lnTo>
                <a:lnTo>
                  <a:pt x="1376680" y="1013460"/>
                </a:lnTo>
                <a:lnTo>
                  <a:pt x="1437640" y="1066800"/>
                </a:lnTo>
                <a:lnTo>
                  <a:pt x="1802130" y="1061085"/>
                </a:lnTo>
                <a:lnTo>
                  <a:pt x="1871980" y="1013460"/>
                </a:lnTo>
                <a:lnTo>
                  <a:pt x="1879600" y="739140"/>
                </a:lnTo>
                <a:lnTo>
                  <a:pt x="2153920" y="723900"/>
                </a:lnTo>
                <a:lnTo>
                  <a:pt x="2161540" y="1066800"/>
                </a:lnTo>
                <a:lnTo>
                  <a:pt x="2550160" y="1051560"/>
                </a:lnTo>
                <a:lnTo>
                  <a:pt x="2626360" y="1112520"/>
                </a:lnTo>
                <a:lnTo>
                  <a:pt x="3205480" y="899160"/>
                </a:lnTo>
                <a:lnTo>
                  <a:pt x="2908300" y="160020"/>
                </a:lnTo>
                <a:lnTo>
                  <a:pt x="2778760" y="53340"/>
                </a:lnTo>
                <a:lnTo>
                  <a:pt x="2664460" y="15240"/>
                </a:lnTo>
                <a:lnTo>
                  <a:pt x="2359660" y="22860"/>
                </a:lnTo>
                <a:lnTo>
                  <a:pt x="2222500" y="91440"/>
                </a:lnTo>
                <a:lnTo>
                  <a:pt x="2161540" y="243840"/>
                </a:lnTo>
                <a:lnTo>
                  <a:pt x="1071880" y="228600"/>
                </a:lnTo>
                <a:lnTo>
                  <a:pt x="1033780" y="76200"/>
                </a:lnTo>
                <a:lnTo>
                  <a:pt x="889000" y="22860"/>
                </a:lnTo>
                <a:lnTo>
                  <a:pt x="279400" y="0"/>
                </a:lnTo>
                <a:lnTo>
                  <a:pt x="172720" y="68580"/>
                </a:lnTo>
                <a:lnTo>
                  <a:pt x="104140" y="205740"/>
                </a:lnTo>
                <a:lnTo>
                  <a:pt x="0" y="1064260"/>
                </a:lnTo>
                <a:lnTo>
                  <a:pt x="621030" y="1138555"/>
                </a:lnTo>
                <a:close/>
              </a:path>
            </a:pathLst>
          </a:custGeom>
          <a:solidFill>
            <a:srgbClr val="D6E3BC">
              <a:alpha val="56862"/>
            </a:srgbClr>
          </a:solidFill>
          <a:ln cap="flat" cmpd="sng" w="25400">
            <a:solidFill>
              <a:srgbClr val="76923C"/>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788" name="Google Shape;788;p22"/>
          <p:cNvSpPr txBox="1"/>
          <p:nvPr/>
        </p:nvSpPr>
        <p:spPr>
          <a:xfrm>
            <a:off x="1972927" y="5626269"/>
            <a:ext cx="5078590"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1" lang="fr-FR" sz="1600" u="none" cap="none" strike="noStrike">
                <a:solidFill>
                  <a:srgbClr val="000000"/>
                </a:solidFill>
                <a:latin typeface="Century Gothic"/>
                <a:ea typeface="Century Gothic"/>
                <a:cs typeface="Century Gothic"/>
                <a:sym typeface="Century Gothic"/>
              </a:rPr>
              <a:t>AILE 2</a:t>
            </a:r>
            <a:endParaRPr/>
          </a:p>
        </p:txBody>
      </p:sp>
      <p:sp>
        <p:nvSpPr>
          <p:cNvPr id="789" name="Google Shape;789;p22"/>
          <p:cNvSpPr txBox="1"/>
          <p:nvPr/>
        </p:nvSpPr>
        <p:spPr>
          <a:xfrm>
            <a:off x="2340152" y="7381559"/>
            <a:ext cx="1484276"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1" lang="fr-FR" sz="1600" u="none" cap="none" strike="noStrike">
                <a:solidFill>
                  <a:srgbClr val="000000"/>
                </a:solidFill>
                <a:latin typeface="Century Gothic"/>
                <a:ea typeface="Century Gothic"/>
                <a:cs typeface="Century Gothic"/>
                <a:sym typeface="Century Gothic"/>
              </a:rPr>
              <a:t>AILE 1</a:t>
            </a:r>
            <a:endParaRPr/>
          </a:p>
        </p:txBody>
      </p:sp>
      <p:sp>
        <p:nvSpPr>
          <p:cNvPr id="790" name="Google Shape;790;p22"/>
          <p:cNvSpPr txBox="1"/>
          <p:nvPr/>
        </p:nvSpPr>
        <p:spPr>
          <a:xfrm>
            <a:off x="5573047" y="7486377"/>
            <a:ext cx="1484276"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1" lang="fr-FR" sz="1600" u="none" cap="none" strike="noStrike">
                <a:solidFill>
                  <a:srgbClr val="000000"/>
                </a:solidFill>
                <a:latin typeface="Century Gothic"/>
                <a:ea typeface="Century Gothic"/>
                <a:cs typeface="Century Gothic"/>
                <a:sym typeface="Century Gothic"/>
              </a:rPr>
              <a:t>AILE 3</a:t>
            </a:r>
            <a:endParaRPr/>
          </a:p>
        </p:txBody>
      </p:sp>
      <p:sp>
        <p:nvSpPr>
          <p:cNvPr id="791" name="Google Shape;791;p22"/>
          <p:cNvSpPr/>
          <p:nvPr/>
        </p:nvSpPr>
        <p:spPr>
          <a:xfrm rot="291660">
            <a:off x="2694484" y="6283619"/>
            <a:ext cx="967740" cy="150255"/>
          </a:xfrm>
          <a:prstGeom prst="ellipse">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792" name="Google Shape;792;p22"/>
          <p:cNvSpPr/>
          <p:nvPr/>
        </p:nvSpPr>
        <p:spPr>
          <a:xfrm rot="-1250869">
            <a:off x="5296948" y="6181248"/>
            <a:ext cx="967740" cy="150255"/>
          </a:xfrm>
          <a:prstGeom prst="ellipse">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793" name="Google Shape;793;p22"/>
          <p:cNvSpPr txBox="1"/>
          <p:nvPr/>
        </p:nvSpPr>
        <p:spPr>
          <a:xfrm>
            <a:off x="6152859" y="5744516"/>
            <a:ext cx="2079063" cy="5847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1" lang="fr-FR" sz="1600" u="none" cap="none" strike="noStrike">
                <a:solidFill>
                  <a:srgbClr val="FF0000"/>
                </a:solidFill>
                <a:latin typeface="Century Gothic"/>
                <a:ea typeface="Century Gothic"/>
                <a:cs typeface="Century Gothic"/>
                <a:sym typeface="Century Gothic"/>
              </a:rPr>
              <a:t>Calfeutrages temporaires</a:t>
            </a:r>
            <a:endParaRPr/>
          </a:p>
        </p:txBody>
      </p:sp>
      <p:sp>
        <p:nvSpPr>
          <p:cNvPr id="794" name="Google Shape;794;p22"/>
          <p:cNvSpPr/>
          <p:nvPr/>
        </p:nvSpPr>
        <p:spPr>
          <a:xfrm>
            <a:off x="7285356" y="1169208"/>
            <a:ext cx="855003" cy="929695"/>
          </a:xfrm>
          <a:custGeom>
            <a:rect b="b" l="l" r="r" t="t"/>
            <a:pathLst>
              <a:path extrusionOk="0" h="725915" w="630922">
                <a:moveTo>
                  <a:pt x="630922" y="0"/>
                </a:moveTo>
                <a:cubicBezTo>
                  <a:pt x="612165" y="56271"/>
                  <a:pt x="548788" y="193516"/>
                  <a:pt x="495008" y="248236"/>
                </a:cubicBezTo>
                <a:cubicBezTo>
                  <a:pt x="441228" y="302956"/>
                  <a:pt x="337864" y="322396"/>
                  <a:pt x="308244" y="328320"/>
                </a:cubicBezTo>
                <a:cubicBezTo>
                  <a:pt x="259044" y="349825"/>
                  <a:pt x="125175" y="345202"/>
                  <a:pt x="96350" y="309489"/>
                </a:cubicBezTo>
                <a:cubicBezTo>
                  <a:pt x="67525" y="273776"/>
                  <a:pt x="65764" y="134488"/>
                  <a:pt x="135293" y="114044"/>
                </a:cubicBezTo>
                <a:cubicBezTo>
                  <a:pt x="216805" y="90077"/>
                  <a:pt x="266457" y="138663"/>
                  <a:pt x="295679" y="199769"/>
                </a:cubicBezTo>
                <a:cubicBezTo>
                  <a:pt x="324901" y="260875"/>
                  <a:pt x="359904" y="392992"/>
                  <a:pt x="310624" y="480683"/>
                </a:cubicBezTo>
                <a:cubicBezTo>
                  <a:pt x="261344" y="568374"/>
                  <a:pt x="118925" y="704667"/>
                  <a:pt x="0" y="725915"/>
                </a:cubicBezTo>
              </a:path>
            </a:pathLst>
          </a:custGeom>
          <a:noFill/>
          <a:ln cap="flat" cmpd="sng" w="19050">
            <a:solidFill>
              <a:schemeClr val="dk1"/>
            </a:solidFill>
            <a:prstDash val="dot"/>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795" name="Google Shape;795;p22"/>
          <p:cNvPicPr preferRelativeResize="0"/>
          <p:nvPr/>
        </p:nvPicPr>
        <p:blipFill rotWithShape="1">
          <a:blip r:embed="rId6">
            <a:alphaModFix/>
          </a:blip>
          <a:srcRect b="9231" l="0" r="0" t="0"/>
          <a:stretch/>
        </p:blipFill>
        <p:spPr>
          <a:xfrm>
            <a:off x="10083844" y="4967473"/>
            <a:ext cx="3600153" cy="3985400"/>
          </a:xfrm>
          <a:prstGeom prst="rect">
            <a:avLst/>
          </a:prstGeom>
          <a:noFill/>
          <a:ln cap="flat" cmpd="sng" w="9525">
            <a:solidFill>
              <a:schemeClr val="dk1"/>
            </a:solidFill>
            <a:prstDash val="solid"/>
            <a:round/>
            <a:headEnd len="sm" w="sm" type="none"/>
            <a:tailEnd len="sm" w="sm" type="none"/>
          </a:ln>
        </p:spPr>
      </p:pic>
      <p:sp>
        <p:nvSpPr>
          <p:cNvPr id="796" name="Google Shape;796;p22"/>
          <p:cNvSpPr txBox="1"/>
          <p:nvPr/>
        </p:nvSpPr>
        <p:spPr>
          <a:xfrm>
            <a:off x="10092319" y="9206580"/>
            <a:ext cx="5321307"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1" lang="fr-FR" sz="1600" u="none" cap="none" strike="noStrike">
                <a:solidFill>
                  <a:srgbClr val="000000"/>
                </a:solidFill>
                <a:latin typeface="Century Gothic"/>
                <a:ea typeface="Century Gothic"/>
                <a:cs typeface="Century Gothic"/>
                <a:sym typeface="Century Gothic"/>
              </a:rPr>
              <a:t>Pré-test aile 1:</a:t>
            </a:r>
            <a:endParaRPr/>
          </a:p>
          <a:p>
            <a:pPr indent="0" lvl="0" marL="0" marR="0" rtl="0" algn="l">
              <a:lnSpc>
                <a:spcPct val="100000"/>
              </a:lnSpc>
              <a:spcBef>
                <a:spcPts val="0"/>
              </a:spcBef>
              <a:spcAft>
                <a:spcPts val="0"/>
              </a:spcAft>
              <a:buNone/>
            </a:pPr>
            <a:r>
              <a:rPr b="0" i="1" lang="fr-FR" sz="1600" u="none" cap="none" strike="noStrike">
                <a:solidFill>
                  <a:srgbClr val="000000"/>
                </a:solidFill>
                <a:latin typeface="Century Gothic"/>
                <a:ea typeface="Century Gothic"/>
                <a:cs typeface="Century Gothic"/>
                <a:sym typeface="Century Gothic"/>
              </a:rPr>
              <a:t>Q4,Pa-surf = </a:t>
            </a:r>
            <a:r>
              <a:rPr b="1" i="1" lang="fr-FR" sz="1600" u="none" cap="none" strike="noStrike">
                <a:solidFill>
                  <a:srgbClr val="76923C"/>
                </a:solidFill>
                <a:latin typeface="Century Gothic"/>
                <a:ea typeface="Century Gothic"/>
                <a:cs typeface="Century Gothic"/>
                <a:sym typeface="Century Gothic"/>
              </a:rPr>
              <a:t>0,56</a:t>
            </a:r>
            <a:r>
              <a:rPr b="0" i="1" lang="fr-FR" sz="1600" u="none" cap="none" strike="noStrike">
                <a:solidFill>
                  <a:srgbClr val="000000"/>
                </a:solidFill>
                <a:latin typeface="Century Gothic"/>
                <a:ea typeface="Century Gothic"/>
                <a:cs typeface="Century Gothic"/>
                <a:sym typeface="Century Gothic"/>
              </a:rPr>
              <a:t> m3/(h/m²) &lt; 0,6 (objectif)</a:t>
            </a:r>
            <a:endParaRPr/>
          </a:p>
        </p:txBody>
      </p:sp>
      <p:grpSp>
        <p:nvGrpSpPr>
          <p:cNvPr id="797" name="Google Shape;797;p22"/>
          <p:cNvGrpSpPr/>
          <p:nvPr/>
        </p:nvGrpSpPr>
        <p:grpSpPr>
          <a:xfrm>
            <a:off x="16999158" y="717651"/>
            <a:ext cx="929835" cy="7751584"/>
            <a:chOff x="16980849" y="2537875"/>
            <a:chExt cx="512466" cy="4272181"/>
          </a:xfrm>
        </p:grpSpPr>
        <p:sp>
          <p:nvSpPr>
            <p:cNvPr id="798" name="Google Shape;798;p22"/>
            <p:cNvSpPr/>
            <p:nvPr/>
          </p:nvSpPr>
          <p:spPr>
            <a:xfrm>
              <a:off x="16980849" y="2537875"/>
              <a:ext cx="512466" cy="512466"/>
            </a:xfrm>
            <a:prstGeom prst="ellipse">
              <a:avLst/>
            </a:prstGeom>
            <a:solidFill>
              <a:srgbClr val="9933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G</a:t>
              </a:r>
              <a:endParaRPr/>
            </a:p>
          </p:txBody>
        </p:sp>
        <p:sp>
          <p:nvSpPr>
            <p:cNvPr id="799" name="Google Shape;799;p22"/>
            <p:cNvSpPr/>
            <p:nvPr/>
          </p:nvSpPr>
          <p:spPr>
            <a:xfrm>
              <a:off x="16980849" y="3150825"/>
              <a:ext cx="512466" cy="512466"/>
            </a:xfrm>
            <a:prstGeom prst="ellipse">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T</a:t>
              </a:r>
              <a:endParaRPr/>
            </a:p>
          </p:txBody>
        </p:sp>
        <p:sp>
          <p:nvSpPr>
            <p:cNvPr id="800" name="Google Shape;800;p22"/>
            <p:cNvSpPr/>
            <p:nvPr/>
          </p:nvSpPr>
          <p:spPr>
            <a:xfrm>
              <a:off x="16980849" y="3788012"/>
              <a:ext cx="512466" cy="512466"/>
            </a:xfrm>
            <a:prstGeom prst="ellipse">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S</a:t>
              </a:r>
              <a:endParaRPr/>
            </a:p>
          </p:txBody>
        </p:sp>
        <p:sp>
          <p:nvSpPr>
            <p:cNvPr id="801" name="Google Shape;801;p22"/>
            <p:cNvSpPr/>
            <p:nvPr/>
          </p:nvSpPr>
          <p:spPr>
            <a:xfrm>
              <a:off x="16980849" y="4425199"/>
              <a:ext cx="512466" cy="512466"/>
            </a:xfrm>
            <a:prstGeom prst="ellipse">
              <a:avLst/>
            </a:prstGeom>
            <a:solidFill>
              <a:srgbClr val="93895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N</a:t>
              </a:r>
              <a:endParaRPr/>
            </a:p>
          </p:txBody>
        </p:sp>
        <p:sp>
          <p:nvSpPr>
            <p:cNvPr id="802" name="Google Shape;802;p22"/>
            <p:cNvSpPr/>
            <p:nvPr/>
          </p:nvSpPr>
          <p:spPr>
            <a:xfrm>
              <a:off x="16980849" y="5042596"/>
              <a:ext cx="512466" cy="512466"/>
            </a:xfrm>
            <a:prstGeom prst="ellipse">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E</a:t>
              </a:r>
              <a:endParaRPr/>
            </a:p>
          </p:txBody>
        </p:sp>
        <p:sp>
          <p:nvSpPr>
            <p:cNvPr id="803" name="Google Shape;803;p22"/>
            <p:cNvSpPr/>
            <p:nvPr/>
          </p:nvSpPr>
          <p:spPr>
            <a:xfrm>
              <a:off x="16980849" y="5657651"/>
              <a:ext cx="512466" cy="512466"/>
            </a:xfrm>
            <a:prstGeom prst="ellipse">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M</a:t>
              </a:r>
              <a:endParaRPr/>
            </a:p>
          </p:txBody>
        </p:sp>
        <p:sp>
          <p:nvSpPr>
            <p:cNvPr id="804" name="Google Shape;804;p22"/>
            <p:cNvSpPr/>
            <p:nvPr/>
          </p:nvSpPr>
          <p:spPr>
            <a:xfrm>
              <a:off x="16980849" y="6297590"/>
              <a:ext cx="512466" cy="512466"/>
            </a:xfrm>
            <a:prstGeom prst="ellipse">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C</a:t>
              </a:r>
              <a:endParaRPr/>
            </a:p>
          </p:txBody>
        </p:sp>
      </p:grpSp>
      <p:grpSp>
        <p:nvGrpSpPr>
          <p:cNvPr id="805" name="Google Shape;805;p22"/>
          <p:cNvGrpSpPr/>
          <p:nvPr/>
        </p:nvGrpSpPr>
        <p:grpSpPr>
          <a:xfrm>
            <a:off x="19229212" y="717651"/>
            <a:ext cx="929835" cy="7751584"/>
            <a:chOff x="18291615" y="2537875"/>
            <a:chExt cx="512466" cy="4272181"/>
          </a:xfrm>
        </p:grpSpPr>
        <p:sp>
          <p:nvSpPr>
            <p:cNvPr id="806" name="Google Shape;806;p22"/>
            <p:cNvSpPr/>
            <p:nvPr/>
          </p:nvSpPr>
          <p:spPr>
            <a:xfrm>
              <a:off x="18291615" y="2537875"/>
              <a:ext cx="512466" cy="512466"/>
            </a:xfrm>
            <a:prstGeom prst="ellipse">
              <a:avLst/>
            </a:prstGeom>
            <a:solidFill>
              <a:srgbClr val="9933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G</a:t>
              </a:r>
              <a:endParaRPr/>
            </a:p>
          </p:txBody>
        </p:sp>
        <p:sp>
          <p:nvSpPr>
            <p:cNvPr id="807" name="Google Shape;807;p22"/>
            <p:cNvSpPr/>
            <p:nvPr/>
          </p:nvSpPr>
          <p:spPr>
            <a:xfrm>
              <a:off x="18291615" y="3150825"/>
              <a:ext cx="512466" cy="512466"/>
            </a:xfrm>
            <a:prstGeom prst="ellipse">
              <a:avLst/>
            </a:prstGeom>
            <a:solidFill>
              <a:srgbClr val="A2C63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T</a:t>
              </a:r>
              <a:endParaRPr/>
            </a:p>
          </p:txBody>
        </p:sp>
        <p:sp>
          <p:nvSpPr>
            <p:cNvPr id="808" name="Google Shape;808;p22"/>
            <p:cNvSpPr/>
            <p:nvPr/>
          </p:nvSpPr>
          <p:spPr>
            <a:xfrm>
              <a:off x="18291615" y="3788012"/>
              <a:ext cx="512466" cy="512466"/>
            </a:xfrm>
            <a:prstGeom prst="ellipse">
              <a:avLst/>
            </a:prstGeom>
            <a:solidFill>
              <a:srgbClr val="2E85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S</a:t>
              </a:r>
              <a:endParaRPr/>
            </a:p>
          </p:txBody>
        </p:sp>
        <p:sp>
          <p:nvSpPr>
            <p:cNvPr id="809" name="Google Shape;809;p22"/>
            <p:cNvSpPr/>
            <p:nvPr/>
          </p:nvSpPr>
          <p:spPr>
            <a:xfrm>
              <a:off x="18291615" y="4425199"/>
              <a:ext cx="512466" cy="512466"/>
            </a:xfrm>
            <a:prstGeom prst="ellipse">
              <a:avLst/>
            </a:prstGeom>
            <a:solidFill>
              <a:srgbClr val="83812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N</a:t>
              </a:r>
              <a:endParaRPr/>
            </a:p>
          </p:txBody>
        </p:sp>
        <p:sp>
          <p:nvSpPr>
            <p:cNvPr id="810" name="Google Shape;810;p22"/>
            <p:cNvSpPr/>
            <p:nvPr/>
          </p:nvSpPr>
          <p:spPr>
            <a:xfrm>
              <a:off x="18291615" y="5042596"/>
              <a:ext cx="512466" cy="512466"/>
            </a:xfrm>
            <a:prstGeom prst="ellipse">
              <a:avLst/>
            </a:prstGeom>
            <a:solidFill>
              <a:srgbClr val="3366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E</a:t>
              </a:r>
              <a:endParaRPr/>
            </a:p>
          </p:txBody>
        </p:sp>
        <p:sp>
          <p:nvSpPr>
            <p:cNvPr id="811" name="Google Shape;811;p22"/>
            <p:cNvSpPr/>
            <p:nvPr/>
          </p:nvSpPr>
          <p:spPr>
            <a:xfrm>
              <a:off x="18291615" y="5657651"/>
              <a:ext cx="512466" cy="512466"/>
            </a:xfrm>
            <a:prstGeom prst="ellipse">
              <a:avLst/>
            </a:prstGeom>
            <a:solidFill>
              <a:srgbClr val="E26B0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M</a:t>
              </a:r>
              <a:endParaRPr/>
            </a:p>
          </p:txBody>
        </p:sp>
        <p:sp>
          <p:nvSpPr>
            <p:cNvPr id="812" name="Google Shape;812;p22"/>
            <p:cNvSpPr/>
            <p:nvPr/>
          </p:nvSpPr>
          <p:spPr>
            <a:xfrm>
              <a:off x="18291615" y="6297590"/>
              <a:ext cx="512466" cy="512466"/>
            </a:xfrm>
            <a:prstGeom prst="ellipse">
              <a:avLst/>
            </a:prstGeom>
            <a:solidFill>
              <a:srgbClr val="FF99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C</a:t>
              </a:r>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6" name="Shape 816"/>
        <p:cNvGrpSpPr/>
        <p:nvPr/>
      </p:nvGrpSpPr>
      <p:grpSpPr>
        <a:xfrm>
          <a:off x="0" y="0"/>
          <a:ext cx="0" cy="0"/>
          <a:chOff x="0" y="0"/>
          <a:chExt cx="0" cy="0"/>
        </a:xfrm>
      </p:grpSpPr>
      <p:sp>
        <p:nvSpPr>
          <p:cNvPr id="817" name="Google Shape;817;p23"/>
          <p:cNvSpPr txBox="1"/>
          <p:nvPr>
            <p:ph type="title"/>
          </p:nvPr>
        </p:nvSpPr>
        <p:spPr>
          <a:xfrm>
            <a:off x="903900" y="180000"/>
            <a:ext cx="17384100" cy="677078"/>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SzPts val="5000"/>
              <a:buNone/>
            </a:pPr>
            <a:r>
              <a:rPr b="1" lang="fr-FR" sz="3200">
                <a:latin typeface="Century Gothic"/>
                <a:ea typeface="Century Gothic"/>
                <a:cs typeface="Century Gothic"/>
                <a:sym typeface="Century Gothic"/>
              </a:rPr>
              <a:t>ETANCHÉITÉ A L’AIR</a:t>
            </a:r>
            <a:endParaRPr/>
          </a:p>
        </p:txBody>
      </p:sp>
      <p:sp>
        <p:nvSpPr>
          <p:cNvPr id="818" name="Google Shape;818;p23"/>
          <p:cNvSpPr txBox="1"/>
          <p:nvPr/>
        </p:nvSpPr>
        <p:spPr>
          <a:xfrm>
            <a:off x="909502" y="870619"/>
            <a:ext cx="7033260"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fr-FR" sz="2000" u="none" cap="none" strike="noStrike">
                <a:solidFill>
                  <a:srgbClr val="000000"/>
                </a:solidFill>
                <a:latin typeface="Century Gothic"/>
                <a:ea typeface="Century Gothic"/>
                <a:cs typeface="Century Gothic"/>
                <a:sym typeface="Century Gothic"/>
              </a:rPr>
              <a:t>PROTOCOLE COLOMBES</a:t>
            </a:r>
            <a:endParaRPr/>
          </a:p>
          <a:p>
            <a:pPr indent="0" lvl="0" marL="0" marR="0" rtl="0" algn="l">
              <a:lnSpc>
                <a:spcPct val="100000"/>
              </a:lnSpc>
              <a:spcBef>
                <a:spcPts val="0"/>
              </a:spcBef>
              <a:spcAft>
                <a:spcPts val="0"/>
              </a:spcAft>
              <a:buNone/>
            </a:pPr>
            <a:r>
              <a:t/>
            </a:r>
            <a:endParaRPr b="0" i="0" sz="2000" u="none" cap="none" strike="noStrike">
              <a:solidFill>
                <a:srgbClr val="000000"/>
              </a:solidFill>
              <a:latin typeface="Century Gothic"/>
              <a:ea typeface="Century Gothic"/>
              <a:cs typeface="Century Gothic"/>
              <a:sym typeface="Century Gothic"/>
            </a:endParaRPr>
          </a:p>
        </p:txBody>
      </p:sp>
      <p:pic>
        <p:nvPicPr>
          <p:cNvPr id="819" name="Google Shape;819;p23"/>
          <p:cNvPicPr preferRelativeResize="0"/>
          <p:nvPr/>
        </p:nvPicPr>
        <p:blipFill rotWithShape="1">
          <a:blip r:embed="rId3">
            <a:alphaModFix/>
          </a:blip>
          <a:srcRect b="0" l="0" r="0" t="0"/>
          <a:stretch/>
        </p:blipFill>
        <p:spPr>
          <a:xfrm>
            <a:off x="25490939" y="5368645"/>
            <a:ext cx="6701520" cy="3300338"/>
          </a:xfrm>
          <a:prstGeom prst="rect">
            <a:avLst/>
          </a:prstGeom>
          <a:noFill/>
          <a:ln>
            <a:noFill/>
          </a:ln>
        </p:spPr>
      </p:pic>
      <p:sp>
        <p:nvSpPr>
          <p:cNvPr id="820" name="Google Shape;820;p23"/>
          <p:cNvSpPr txBox="1"/>
          <p:nvPr/>
        </p:nvSpPr>
        <p:spPr>
          <a:xfrm>
            <a:off x="1500177" y="7200846"/>
            <a:ext cx="4161194"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1" lang="fr-FR" sz="1600" u="none" cap="none" strike="noStrike">
                <a:solidFill>
                  <a:srgbClr val="000000"/>
                </a:solidFill>
                <a:latin typeface="Century Gothic"/>
                <a:ea typeface="Century Gothic"/>
                <a:cs typeface="Century Gothic"/>
                <a:sym typeface="Century Gothic"/>
              </a:rPr>
              <a:t>Échanges réguliers sur le protocole de suivi de l’étanchéité à l’air</a:t>
            </a:r>
            <a:endParaRPr/>
          </a:p>
        </p:txBody>
      </p:sp>
      <p:grpSp>
        <p:nvGrpSpPr>
          <p:cNvPr id="821" name="Google Shape;821;p23"/>
          <p:cNvGrpSpPr/>
          <p:nvPr/>
        </p:nvGrpSpPr>
        <p:grpSpPr>
          <a:xfrm>
            <a:off x="19229212" y="717651"/>
            <a:ext cx="929835" cy="7751584"/>
            <a:chOff x="18291615" y="2537875"/>
            <a:chExt cx="512466" cy="4272181"/>
          </a:xfrm>
        </p:grpSpPr>
        <p:sp>
          <p:nvSpPr>
            <p:cNvPr id="822" name="Google Shape;822;p23"/>
            <p:cNvSpPr/>
            <p:nvPr/>
          </p:nvSpPr>
          <p:spPr>
            <a:xfrm>
              <a:off x="18291615" y="2537875"/>
              <a:ext cx="512466" cy="512466"/>
            </a:xfrm>
            <a:prstGeom prst="ellipse">
              <a:avLst/>
            </a:prstGeom>
            <a:solidFill>
              <a:srgbClr val="9933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G</a:t>
              </a:r>
              <a:endParaRPr/>
            </a:p>
          </p:txBody>
        </p:sp>
        <p:sp>
          <p:nvSpPr>
            <p:cNvPr id="823" name="Google Shape;823;p23"/>
            <p:cNvSpPr/>
            <p:nvPr/>
          </p:nvSpPr>
          <p:spPr>
            <a:xfrm>
              <a:off x="18291615" y="3150825"/>
              <a:ext cx="512466" cy="512466"/>
            </a:xfrm>
            <a:prstGeom prst="ellipse">
              <a:avLst/>
            </a:prstGeom>
            <a:solidFill>
              <a:srgbClr val="A2C63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T</a:t>
              </a:r>
              <a:endParaRPr/>
            </a:p>
          </p:txBody>
        </p:sp>
        <p:sp>
          <p:nvSpPr>
            <p:cNvPr id="824" name="Google Shape;824;p23"/>
            <p:cNvSpPr/>
            <p:nvPr/>
          </p:nvSpPr>
          <p:spPr>
            <a:xfrm>
              <a:off x="18291615" y="3788012"/>
              <a:ext cx="512466" cy="512466"/>
            </a:xfrm>
            <a:prstGeom prst="ellipse">
              <a:avLst/>
            </a:prstGeom>
            <a:solidFill>
              <a:srgbClr val="2E85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S</a:t>
              </a:r>
              <a:endParaRPr/>
            </a:p>
          </p:txBody>
        </p:sp>
        <p:sp>
          <p:nvSpPr>
            <p:cNvPr id="825" name="Google Shape;825;p23"/>
            <p:cNvSpPr/>
            <p:nvPr/>
          </p:nvSpPr>
          <p:spPr>
            <a:xfrm>
              <a:off x="18291615" y="4425199"/>
              <a:ext cx="512466" cy="512466"/>
            </a:xfrm>
            <a:prstGeom prst="ellipse">
              <a:avLst/>
            </a:prstGeom>
            <a:solidFill>
              <a:srgbClr val="83812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N</a:t>
              </a:r>
              <a:endParaRPr/>
            </a:p>
          </p:txBody>
        </p:sp>
        <p:sp>
          <p:nvSpPr>
            <p:cNvPr id="826" name="Google Shape;826;p23"/>
            <p:cNvSpPr/>
            <p:nvPr/>
          </p:nvSpPr>
          <p:spPr>
            <a:xfrm>
              <a:off x="18291615" y="5042596"/>
              <a:ext cx="512466" cy="512466"/>
            </a:xfrm>
            <a:prstGeom prst="ellipse">
              <a:avLst/>
            </a:prstGeom>
            <a:solidFill>
              <a:srgbClr val="3366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E</a:t>
              </a:r>
              <a:endParaRPr/>
            </a:p>
          </p:txBody>
        </p:sp>
        <p:sp>
          <p:nvSpPr>
            <p:cNvPr id="827" name="Google Shape;827;p23"/>
            <p:cNvSpPr/>
            <p:nvPr/>
          </p:nvSpPr>
          <p:spPr>
            <a:xfrm>
              <a:off x="18291615" y="5657651"/>
              <a:ext cx="512466" cy="512466"/>
            </a:xfrm>
            <a:prstGeom prst="ellipse">
              <a:avLst/>
            </a:prstGeom>
            <a:solidFill>
              <a:srgbClr val="E26B0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M</a:t>
              </a:r>
              <a:endParaRPr/>
            </a:p>
          </p:txBody>
        </p:sp>
        <p:sp>
          <p:nvSpPr>
            <p:cNvPr id="828" name="Google Shape;828;p23"/>
            <p:cNvSpPr/>
            <p:nvPr/>
          </p:nvSpPr>
          <p:spPr>
            <a:xfrm>
              <a:off x="18291615" y="6297590"/>
              <a:ext cx="512466" cy="512466"/>
            </a:xfrm>
            <a:prstGeom prst="ellipse">
              <a:avLst/>
            </a:prstGeom>
            <a:solidFill>
              <a:srgbClr val="FF99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C</a:t>
              </a:r>
              <a:endParaRPr/>
            </a:p>
          </p:txBody>
        </p:sp>
      </p:grpSp>
      <p:pic>
        <p:nvPicPr>
          <p:cNvPr id="829" name="Google Shape;829;p23"/>
          <p:cNvPicPr preferRelativeResize="0"/>
          <p:nvPr/>
        </p:nvPicPr>
        <p:blipFill rotWithShape="1">
          <a:blip r:embed="rId4">
            <a:alphaModFix/>
          </a:blip>
          <a:srcRect b="0" l="0" r="0" t="0"/>
          <a:stretch/>
        </p:blipFill>
        <p:spPr>
          <a:xfrm>
            <a:off x="1448204" y="3394986"/>
            <a:ext cx="4787907" cy="3623828"/>
          </a:xfrm>
          <a:prstGeom prst="rect">
            <a:avLst/>
          </a:prstGeom>
          <a:noFill/>
          <a:ln cap="flat" cmpd="sng" w="9525">
            <a:solidFill>
              <a:schemeClr val="dk1"/>
            </a:solidFill>
            <a:prstDash val="solid"/>
            <a:round/>
            <a:headEnd len="sm" w="sm" type="none"/>
            <a:tailEnd len="sm" w="sm" type="none"/>
          </a:ln>
        </p:spPr>
      </p:pic>
      <p:pic>
        <p:nvPicPr>
          <p:cNvPr id="830" name="Google Shape;830;p23"/>
          <p:cNvPicPr preferRelativeResize="0"/>
          <p:nvPr/>
        </p:nvPicPr>
        <p:blipFill rotWithShape="1">
          <a:blip r:embed="rId5">
            <a:alphaModFix/>
          </a:blip>
          <a:srcRect b="0" l="0" r="0" t="0"/>
          <a:stretch/>
        </p:blipFill>
        <p:spPr>
          <a:xfrm>
            <a:off x="6961589" y="7135747"/>
            <a:ext cx="3844770" cy="2890653"/>
          </a:xfrm>
          <a:prstGeom prst="rect">
            <a:avLst/>
          </a:prstGeom>
          <a:noFill/>
          <a:ln cap="flat" cmpd="sng" w="9525">
            <a:solidFill>
              <a:schemeClr val="dk1"/>
            </a:solidFill>
            <a:prstDash val="solid"/>
            <a:round/>
            <a:headEnd len="sm" w="sm" type="none"/>
            <a:tailEnd len="sm" w="sm" type="none"/>
          </a:ln>
        </p:spPr>
      </p:pic>
      <p:pic>
        <p:nvPicPr>
          <p:cNvPr id="831" name="Google Shape;831;p23"/>
          <p:cNvPicPr preferRelativeResize="0"/>
          <p:nvPr/>
        </p:nvPicPr>
        <p:blipFill rotWithShape="1">
          <a:blip r:embed="rId6">
            <a:alphaModFix/>
          </a:blip>
          <a:srcRect b="0" l="0" r="0" t="0"/>
          <a:stretch/>
        </p:blipFill>
        <p:spPr>
          <a:xfrm>
            <a:off x="6960773" y="3927562"/>
            <a:ext cx="3840192" cy="2882165"/>
          </a:xfrm>
          <a:prstGeom prst="rect">
            <a:avLst/>
          </a:prstGeom>
          <a:noFill/>
          <a:ln cap="flat" cmpd="sng" w="9525">
            <a:solidFill>
              <a:schemeClr val="dk1"/>
            </a:solidFill>
            <a:prstDash val="solid"/>
            <a:round/>
            <a:headEnd len="sm" w="sm" type="none"/>
            <a:tailEnd len="sm" w="sm" type="none"/>
          </a:ln>
        </p:spPr>
      </p:pic>
      <p:pic>
        <p:nvPicPr>
          <p:cNvPr id="832" name="Google Shape;832;p23"/>
          <p:cNvPicPr preferRelativeResize="0"/>
          <p:nvPr/>
        </p:nvPicPr>
        <p:blipFill rotWithShape="1">
          <a:blip r:embed="rId7">
            <a:alphaModFix/>
          </a:blip>
          <a:srcRect b="0" l="0" r="0" t="0"/>
          <a:stretch/>
        </p:blipFill>
        <p:spPr>
          <a:xfrm>
            <a:off x="6962214" y="845557"/>
            <a:ext cx="3848276" cy="2898334"/>
          </a:xfrm>
          <a:prstGeom prst="rect">
            <a:avLst/>
          </a:prstGeom>
          <a:noFill/>
          <a:ln cap="flat" cmpd="sng" w="9525">
            <a:solidFill>
              <a:schemeClr val="dk1"/>
            </a:solidFill>
            <a:prstDash val="solid"/>
            <a:round/>
            <a:headEnd len="sm" w="sm" type="none"/>
            <a:tailEnd len="sm" w="sm" type="none"/>
          </a:ln>
        </p:spPr>
      </p:pic>
      <p:pic>
        <p:nvPicPr>
          <p:cNvPr id="833" name="Google Shape;833;p23"/>
          <p:cNvPicPr preferRelativeResize="0"/>
          <p:nvPr/>
        </p:nvPicPr>
        <p:blipFill rotWithShape="1">
          <a:blip r:embed="rId8">
            <a:alphaModFix/>
          </a:blip>
          <a:srcRect b="0" l="0" r="0" t="0"/>
          <a:stretch/>
        </p:blipFill>
        <p:spPr>
          <a:xfrm>
            <a:off x="11558754" y="845557"/>
            <a:ext cx="3828651" cy="2870481"/>
          </a:xfrm>
          <a:prstGeom prst="rect">
            <a:avLst/>
          </a:prstGeom>
          <a:noFill/>
          <a:ln cap="flat" cmpd="sng" w="9525">
            <a:solidFill>
              <a:schemeClr val="dk1"/>
            </a:solidFill>
            <a:prstDash val="solid"/>
            <a:round/>
            <a:headEnd len="sm" w="sm" type="none"/>
            <a:tailEnd len="sm" w="sm" type="none"/>
          </a:ln>
        </p:spPr>
      </p:pic>
      <p:pic>
        <p:nvPicPr>
          <p:cNvPr id="834" name="Google Shape;834;p23"/>
          <p:cNvPicPr preferRelativeResize="0"/>
          <p:nvPr/>
        </p:nvPicPr>
        <p:blipFill rotWithShape="1">
          <a:blip r:embed="rId9">
            <a:alphaModFix/>
          </a:blip>
          <a:srcRect b="0" l="0" r="0" t="0"/>
          <a:stretch/>
        </p:blipFill>
        <p:spPr>
          <a:xfrm>
            <a:off x="11581016" y="3941611"/>
            <a:ext cx="3840192" cy="2882156"/>
          </a:xfrm>
          <a:prstGeom prst="rect">
            <a:avLst/>
          </a:prstGeom>
          <a:noFill/>
          <a:ln cap="flat" cmpd="sng" w="9525">
            <a:solidFill>
              <a:schemeClr val="dk1"/>
            </a:solidFill>
            <a:prstDash val="solid"/>
            <a:round/>
            <a:headEnd len="sm" w="sm" type="none"/>
            <a:tailEnd len="sm" w="sm" type="none"/>
          </a:ln>
        </p:spPr>
      </p:pic>
      <p:pic>
        <p:nvPicPr>
          <p:cNvPr id="835" name="Google Shape;835;p23"/>
          <p:cNvPicPr preferRelativeResize="0"/>
          <p:nvPr/>
        </p:nvPicPr>
        <p:blipFill rotWithShape="1">
          <a:blip r:embed="rId10">
            <a:alphaModFix/>
          </a:blip>
          <a:srcRect b="0" l="0" r="0" t="0"/>
          <a:stretch/>
        </p:blipFill>
        <p:spPr>
          <a:xfrm>
            <a:off x="11597449" y="7149787"/>
            <a:ext cx="3840192" cy="2882156"/>
          </a:xfrm>
          <a:prstGeom prst="rect">
            <a:avLst/>
          </a:prstGeom>
          <a:noFill/>
          <a:ln cap="flat" cmpd="sng" w="9525">
            <a:solidFill>
              <a:schemeClr val="dk1"/>
            </a:solidFill>
            <a:prstDash val="solid"/>
            <a:round/>
            <a:headEnd len="sm" w="sm" type="none"/>
            <a:tailEnd len="sm" w="sm" type="none"/>
          </a:ln>
        </p:spPr>
      </p:pic>
      <p:grpSp>
        <p:nvGrpSpPr>
          <p:cNvPr id="836" name="Google Shape;836;p23"/>
          <p:cNvGrpSpPr/>
          <p:nvPr/>
        </p:nvGrpSpPr>
        <p:grpSpPr>
          <a:xfrm>
            <a:off x="16999158" y="717651"/>
            <a:ext cx="929835" cy="7751584"/>
            <a:chOff x="16980849" y="2537875"/>
            <a:chExt cx="512466" cy="4272181"/>
          </a:xfrm>
        </p:grpSpPr>
        <p:sp>
          <p:nvSpPr>
            <p:cNvPr id="837" name="Google Shape;837;p23"/>
            <p:cNvSpPr/>
            <p:nvPr/>
          </p:nvSpPr>
          <p:spPr>
            <a:xfrm>
              <a:off x="16980849" y="2537875"/>
              <a:ext cx="512466" cy="512466"/>
            </a:xfrm>
            <a:prstGeom prst="ellipse">
              <a:avLst/>
            </a:prstGeom>
            <a:solidFill>
              <a:srgbClr val="9933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G</a:t>
              </a:r>
              <a:endParaRPr/>
            </a:p>
          </p:txBody>
        </p:sp>
        <p:sp>
          <p:nvSpPr>
            <p:cNvPr id="838" name="Google Shape;838;p23"/>
            <p:cNvSpPr/>
            <p:nvPr/>
          </p:nvSpPr>
          <p:spPr>
            <a:xfrm>
              <a:off x="16980849" y="3150825"/>
              <a:ext cx="512466" cy="512466"/>
            </a:xfrm>
            <a:prstGeom prst="ellipse">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T</a:t>
              </a:r>
              <a:endParaRPr/>
            </a:p>
          </p:txBody>
        </p:sp>
        <p:sp>
          <p:nvSpPr>
            <p:cNvPr id="839" name="Google Shape;839;p23"/>
            <p:cNvSpPr/>
            <p:nvPr/>
          </p:nvSpPr>
          <p:spPr>
            <a:xfrm>
              <a:off x="16980849" y="3788012"/>
              <a:ext cx="512466" cy="512466"/>
            </a:xfrm>
            <a:prstGeom prst="ellipse">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S</a:t>
              </a:r>
              <a:endParaRPr/>
            </a:p>
          </p:txBody>
        </p:sp>
        <p:sp>
          <p:nvSpPr>
            <p:cNvPr id="840" name="Google Shape;840;p23"/>
            <p:cNvSpPr/>
            <p:nvPr/>
          </p:nvSpPr>
          <p:spPr>
            <a:xfrm>
              <a:off x="16980849" y="4425199"/>
              <a:ext cx="512466" cy="512466"/>
            </a:xfrm>
            <a:prstGeom prst="ellipse">
              <a:avLst/>
            </a:prstGeom>
            <a:solidFill>
              <a:srgbClr val="93895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N</a:t>
              </a:r>
              <a:endParaRPr/>
            </a:p>
          </p:txBody>
        </p:sp>
        <p:sp>
          <p:nvSpPr>
            <p:cNvPr id="841" name="Google Shape;841;p23"/>
            <p:cNvSpPr/>
            <p:nvPr/>
          </p:nvSpPr>
          <p:spPr>
            <a:xfrm>
              <a:off x="16980849" y="5042596"/>
              <a:ext cx="512466" cy="512466"/>
            </a:xfrm>
            <a:prstGeom prst="ellipse">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E</a:t>
              </a:r>
              <a:endParaRPr/>
            </a:p>
          </p:txBody>
        </p:sp>
        <p:sp>
          <p:nvSpPr>
            <p:cNvPr id="842" name="Google Shape;842;p23"/>
            <p:cNvSpPr/>
            <p:nvPr/>
          </p:nvSpPr>
          <p:spPr>
            <a:xfrm>
              <a:off x="16980849" y="5657651"/>
              <a:ext cx="512466" cy="512466"/>
            </a:xfrm>
            <a:prstGeom prst="ellipse">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M</a:t>
              </a:r>
              <a:endParaRPr/>
            </a:p>
          </p:txBody>
        </p:sp>
        <p:sp>
          <p:nvSpPr>
            <p:cNvPr id="843" name="Google Shape;843;p23"/>
            <p:cNvSpPr/>
            <p:nvPr/>
          </p:nvSpPr>
          <p:spPr>
            <a:xfrm>
              <a:off x="16980849" y="6297590"/>
              <a:ext cx="512466" cy="512466"/>
            </a:xfrm>
            <a:prstGeom prst="ellipse">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C</a:t>
              </a:r>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7" name="Shape 847"/>
        <p:cNvGrpSpPr/>
        <p:nvPr/>
      </p:nvGrpSpPr>
      <p:grpSpPr>
        <a:xfrm>
          <a:off x="0" y="0"/>
          <a:ext cx="0" cy="0"/>
          <a:chOff x="0" y="0"/>
          <a:chExt cx="0" cy="0"/>
        </a:xfrm>
      </p:grpSpPr>
      <p:sp>
        <p:nvSpPr>
          <p:cNvPr id="848" name="Google Shape;848;p25"/>
          <p:cNvSpPr txBox="1"/>
          <p:nvPr/>
        </p:nvSpPr>
        <p:spPr>
          <a:xfrm>
            <a:off x="720000" y="717575"/>
            <a:ext cx="17384100" cy="646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5000"/>
              <a:buFont typeface="Arial"/>
              <a:buNone/>
            </a:pPr>
            <a:r>
              <a:rPr b="1" i="1" lang="fr-FR" sz="3000" u="none" cap="none" strike="noStrike">
                <a:solidFill>
                  <a:srgbClr val="000000"/>
                </a:solidFill>
                <a:latin typeface="Century Gothic"/>
                <a:ea typeface="Century Gothic"/>
                <a:cs typeface="Century Gothic"/>
                <a:sym typeface="Century Gothic"/>
              </a:rPr>
              <a:t>Consommation chantier</a:t>
            </a:r>
            <a:endParaRPr b="1" i="1" sz="3000" u="none" cap="none" strike="noStrike">
              <a:solidFill>
                <a:srgbClr val="000000"/>
              </a:solidFill>
              <a:latin typeface="Century Gothic"/>
              <a:ea typeface="Century Gothic"/>
              <a:cs typeface="Century Gothic"/>
              <a:sym typeface="Century Gothic"/>
            </a:endParaRPr>
          </a:p>
        </p:txBody>
      </p:sp>
      <p:sp>
        <p:nvSpPr>
          <p:cNvPr id="849" name="Google Shape;849;p25"/>
          <p:cNvSpPr txBox="1"/>
          <p:nvPr/>
        </p:nvSpPr>
        <p:spPr>
          <a:xfrm>
            <a:off x="13695550" y="518539"/>
            <a:ext cx="2484600" cy="492600"/>
          </a:xfrm>
          <a:prstGeom prst="rect">
            <a:avLst/>
          </a:prstGeom>
          <a:solidFill>
            <a:schemeClr val="accent5"/>
          </a:solidFill>
          <a:ln cap="flat" cmpd="sng" w="28575">
            <a:solidFill>
              <a:schemeClr val="accent5"/>
            </a:solidFill>
            <a:prstDash val="solid"/>
            <a:round/>
            <a:headEnd len="sm" w="sm" type="none"/>
            <a:tailEnd len="sm" w="sm" type="none"/>
          </a:ln>
        </p:spPr>
        <p:txBody>
          <a:bodyPr anchorCtr="0" anchor="ctr" bIns="91425" lIns="91425" spcFirstLastPara="1" rIns="91425" wrap="square" tIns="91425">
            <a:spAutoFit/>
          </a:bodyPr>
          <a:lstStyle/>
          <a:p>
            <a:pPr indent="0" lvl="0" marL="0" marR="0" rtl="0" algn="r">
              <a:lnSpc>
                <a:spcPct val="100000"/>
              </a:lnSpc>
              <a:spcBef>
                <a:spcPts val="0"/>
              </a:spcBef>
              <a:spcAft>
                <a:spcPts val="0"/>
              </a:spcAft>
              <a:buClr>
                <a:srgbClr val="000000"/>
              </a:buClr>
              <a:buSzPts val="2000"/>
              <a:buFont typeface="Arial"/>
              <a:buNone/>
            </a:pPr>
            <a:r>
              <a:rPr b="1" i="0" lang="fr-FR" sz="2000" u="none" cap="none" strike="noStrike">
                <a:solidFill>
                  <a:schemeClr val="lt1"/>
                </a:solidFill>
                <a:latin typeface="Arial"/>
                <a:ea typeface="Arial"/>
                <a:cs typeface="Arial"/>
                <a:sym typeface="Arial"/>
              </a:rPr>
              <a:t>FOCUS CHANTIER</a:t>
            </a:r>
            <a:endParaRPr b="1" i="0" sz="2000" u="none" cap="none" strike="noStrike">
              <a:solidFill>
                <a:schemeClr val="lt1"/>
              </a:solidFill>
              <a:latin typeface="Arial"/>
              <a:ea typeface="Arial"/>
              <a:cs typeface="Arial"/>
              <a:sym typeface="Arial"/>
            </a:endParaRPr>
          </a:p>
        </p:txBody>
      </p:sp>
      <p:pic>
        <p:nvPicPr>
          <p:cNvPr id="850" name="Google Shape;850;p25"/>
          <p:cNvPicPr preferRelativeResize="0"/>
          <p:nvPr/>
        </p:nvPicPr>
        <p:blipFill rotWithShape="1">
          <a:blip r:embed="rId3">
            <a:alphaModFix/>
          </a:blip>
          <a:srcRect b="0" l="0" r="0" t="0"/>
          <a:stretch/>
        </p:blipFill>
        <p:spPr>
          <a:xfrm>
            <a:off x="1018105" y="2864514"/>
            <a:ext cx="7428673" cy="4557971"/>
          </a:xfrm>
          <a:prstGeom prst="rect">
            <a:avLst/>
          </a:prstGeom>
          <a:noFill/>
          <a:ln>
            <a:noFill/>
          </a:ln>
        </p:spPr>
      </p:pic>
      <p:pic>
        <p:nvPicPr>
          <p:cNvPr id="851" name="Google Shape;851;p25"/>
          <p:cNvPicPr preferRelativeResize="0"/>
          <p:nvPr/>
        </p:nvPicPr>
        <p:blipFill rotWithShape="1">
          <a:blip r:embed="rId4">
            <a:alphaModFix/>
          </a:blip>
          <a:srcRect b="0" l="0" r="0" t="0"/>
          <a:stretch/>
        </p:blipFill>
        <p:spPr>
          <a:xfrm>
            <a:off x="8686800" y="2842891"/>
            <a:ext cx="7668695" cy="4601217"/>
          </a:xfrm>
          <a:prstGeom prst="rect">
            <a:avLst/>
          </a:prstGeom>
          <a:noFill/>
          <a:ln>
            <a:noFill/>
          </a:ln>
        </p:spPr>
      </p:pic>
      <p:grpSp>
        <p:nvGrpSpPr>
          <p:cNvPr id="852" name="Google Shape;852;p25"/>
          <p:cNvGrpSpPr/>
          <p:nvPr/>
        </p:nvGrpSpPr>
        <p:grpSpPr>
          <a:xfrm>
            <a:off x="16999158" y="717651"/>
            <a:ext cx="929835" cy="7751584"/>
            <a:chOff x="16980849" y="2537875"/>
            <a:chExt cx="512466" cy="4272181"/>
          </a:xfrm>
        </p:grpSpPr>
        <p:sp>
          <p:nvSpPr>
            <p:cNvPr id="853" name="Google Shape;853;p25"/>
            <p:cNvSpPr/>
            <p:nvPr/>
          </p:nvSpPr>
          <p:spPr>
            <a:xfrm>
              <a:off x="16980849" y="2537875"/>
              <a:ext cx="512466" cy="512466"/>
            </a:xfrm>
            <a:prstGeom prst="ellipse">
              <a:avLst/>
            </a:prstGeom>
            <a:solidFill>
              <a:srgbClr val="9933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G</a:t>
              </a:r>
              <a:endParaRPr/>
            </a:p>
          </p:txBody>
        </p:sp>
        <p:sp>
          <p:nvSpPr>
            <p:cNvPr id="854" name="Google Shape;854;p25"/>
            <p:cNvSpPr/>
            <p:nvPr/>
          </p:nvSpPr>
          <p:spPr>
            <a:xfrm>
              <a:off x="16980849" y="3150825"/>
              <a:ext cx="512466" cy="512466"/>
            </a:xfrm>
            <a:prstGeom prst="ellipse">
              <a:avLst/>
            </a:prstGeom>
            <a:solidFill>
              <a:srgbClr val="A2C63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T</a:t>
              </a:r>
              <a:endParaRPr/>
            </a:p>
          </p:txBody>
        </p:sp>
        <p:sp>
          <p:nvSpPr>
            <p:cNvPr id="855" name="Google Shape;855;p25"/>
            <p:cNvSpPr/>
            <p:nvPr/>
          </p:nvSpPr>
          <p:spPr>
            <a:xfrm>
              <a:off x="16980849" y="3788012"/>
              <a:ext cx="512466" cy="512466"/>
            </a:xfrm>
            <a:prstGeom prst="ellipse">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S</a:t>
              </a:r>
              <a:endParaRPr/>
            </a:p>
          </p:txBody>
        </p:sp>
        <p:sp>
          <p:nvSpPr>
            <p:cNvPr id="856" name="Google Shape;856;p25"/>
            <p:cNvSpPr/>
            <p:nvPr/>
          </p:nvSpPr>
          <p:spPr>
            <a:xfrm>
              <a:off x="16980849" y="4425199"/>
              <a:ext cx="512466" cy="512466"/>
            </a:xfrm>
            <a:prstGeom prst="ellipse">
              <a:avLst/>
            </a:prstGeom>
            <a:solidFill>
              <a:srgbClr val="93895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N</a:t>
              </a:r>
              <a:endParaRPr/>
            </a:p>
          </p:txBody>
        </p:sp>
        <p:sp>
          <p:nvSpPr>
            <p:cNvPr id="857" name="Google Shape;857;p25"/>
            <p:cNvSpPr/>
            <p:nvPr/>
          </p:nvSpPr>
          <p:spPr>
            <a:xfrm>
              <a:off x="16980849" y="5042596"/>
              <a:ext cx="512466" cy="512466"/>
            </a:xfrm>
            <a:prstGeom prst="ellipse">
              <a:avLst/>
            </a:prstGeom>
            <a:solidFill>
              <a:srgbClr val="3366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E</a:t>
              </a:r>
              <a:endParaRPr/>
            </a:p>
          </p:txBody>
        </p:sp>
        <p:sp>
          <p:nvSpPr>
            <p:cNvPr id="858" name="Google Shape;858;p25"/>
            <p:cNvSpPr/>
            <p:nvPr/>
          </p:nvSpPr>
          <p:spPr>
            <a:xfrm>
              <a:off x="16980849" y="5657651"/>
              <a:ext cx="512466" cy="512466"/>
            </a:xfrm>
            <a:prstGeom prst="ellipse">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M</a:t>
              </a:r>
              <a:endParaRPr/>
            </a:p>
          </p:txBody>
        </p:sp>
        <p:sp>
          <p:nvSpPr>
            <p:cNvPr id="859" name="Google Shape;859;p25"/>
            <p:cNvSpPr/>
            <p:nvPr/>
          </p:nvSpPr>
          <p:spPr>
            <a:xfrm>
              <a:off x="16980849" y="6297590"/>
              <a:ext cx="512466" cy="512466"/>
            </a:xfrm>
            <a:prstGeom prst="ellipse">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C</a:t>
              </a:r>
              <a:endParaRPr/>
            </a:p>
          </p:txBody>
        </p:sp>
      </p:grpSp>
      <p:grpSp>
        <p:nvGrpSpPr>
          <p:cNvPr id="860" name="Google Shape;860;p25"/>
          <p:cNvGrpSpPr/>
          <p:nvPr/>
        </p:nvGrpSpPr>
        <p:grpSpPr>
          <a:xfrm>
            <a:off x="19229212" y="717651"/>
            <a:ext cx="929835" cy="7751584"/>
            <a:chOff x="18291615" y="2537875"/>
            <a:chExt cx="512466" cy="4272181"/>
          </a:xfrm>
        </p:grpSpPr>
        <p:sp>
          <p:nvSpPr>
            <p:cNvPr id="861" name="Google Shape;861;p25"/>
            <p:cNvSpPr/>
            <p:nvPr/>
          </p:nvSpPr>
          <p:spPr>
            <a:xfrm>
              <a:off x="18291615" y="2537875"/>
              <a:ext cx="512466" cy="512466"/>
            </a:xfrm>
            <a:prstGeom prst="ellipse">
              <a:avLst/>
            </a:prstGeom>
            <a:solidFill>
              <a:srgbClr val="9933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G</a:t>
              </a:r>
              <a:endParaRPr/>
            </a:p>
          </p:txBody>
        </p:sp>
        <p:sp>
          <p:nvSpPr>
            <p:cNvPr id="862" name="Google Shape;862;p25"/>
            <p:cNvSpPr/>
            <p:nvPr/>
          </p:nvSpPr>
          <p:spPr>
            <a:xfrm>
              <a:off x="18291615" y="3150825"/>
              <a:ext cx="512466" cy="512466"/>
            </a:xfrm>
            <a:prstGeom prst="ellipse">
              <a:avLst/>
            </a:prstGeom>
            <a:solidFill>
              <a:srgbClr val="A2C63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T</a:t>
              </a:r>
              <a:endParaRPr/>
            </a:p>
          </p:txBody>
        </p:sp>
        <p:sp>
          <p:nvSpPr>
            <p:cNvPr id="863" name="Google Shape;863;p25"/>
            <p:cNvSpPr/>
            <p:nvPr/>
          </p:nvSpPr>
          <p:spPr>
            <a:xfrm>
              <a:off x="18291615" y="3788012"/>
              <a:ext cx="512466" cy="512466"/>
            </a:xfrm>
            <a:prstGeom prst="ellipse">
              <a:avLst/>
            </a:prstGeom>
            <a:solidFill>
              <a:srgbClr val="2E85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S</a:t>
              </a:r>
              <a:endParaRPr/>
            </a:p>
          </p:txBody>
        </p:sp>
        <p:sp>
          <p:nvSpPr>
            <p:cNvPr id="864" name="Google Shape;864;p25"/>
            <p:cNvSpPr/>
            <p:nvPr/>
          </p:nvSpPr>
          <p:spPr>
            <a:xfrm>
              <a:off x="18291615" y="4425199"/>
              <a:ext cx="512466" cy="512466"/>
            </a:xfrm>
            <a:prstGeom prst="ellipse">
              <a:avLst/>
            </a:prstGeom>
            <a:solidFill>
              <a:srgbClr val="83812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N</a:t>
              </a:r>
              <a:endParaRPr/>
            </a:p>
          </p:txBody>
        </p:sp>
        <p:sp>
          <p:nvSpPr>
            <p:cNvPr id="865" name="Google Shape;865;p25"/>
            <p:cNvSpPr/>
            <p:nvPr/>
          </p:nvSpPr>
          <p:spPr>
            <a:xfrm>
              <a:off x="18291615" y="5042596"/>
              <a:ext cx="512466" cy="512466"/>
            </a:xfrm>
            <a:prstGeom prst="ellipse">
              <a:avLst/>
            </a:prstGeom>
            <a:solidFill>
              <a:srgbClr val="3366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E</a:t>
              </a:r>
              <a:endParaRPr/>
            </a:p>
          </p:txBody>
        </p:sp>
        <p:sp>
          <p:nvSpPr>
            <p:cNvPr id="866" name="Google Shape;866;p25"/>
            <p:cNvSpPr/>
            <p:nvPr/>
          </p:nvSpPr>
          <p:spPr>
            <a:xfrm>
              <a:off x="18291615" y="5657651"/>
              <a:ext cx="512466" cy="512466"/>
            </a:xfrm>
            <a:prstGeom prst="ellipse">
              <a:avLst/>
            </a:prstGeom>
            <a:solidFill>
              <a:srgbClr val="E26B0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M</a:t>
              </a:r>
              <a:endParaRPr/>
            </a:p>
          </p:txBody>
        </p:sp>
        <p:sp>
          <p:nvSpPr>
            <p:cNvPr id="867" name="Google Shape;867;p25"/>
            <p:cNvSpPr/>
            <p:nvPr/>
          </p:nvSpPr>
          <p:spPr>
            <a:xfrm>
              <a:off x="18291615" y="6297590"/>
              <a:ext cx="512466" cy="512466"/>
            </a:xfrm>
            <a:prstGeom prst="ellipse">
              <a:avLst/>
            </a:prstGeom>
            <a:solidFill>
              <a:srgbClr val="FF99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C</a:t>
              </a:r>
              <a:endParaRPr/>
            </a:p>
          </p:txBody>
        </p:sp>
      </p:grpSp>
      <p:sp>
        <p:nvSpPr>
          <p:cNvPr id="868" name="Google Shape;868;p25"/>
          <p:cNvSpPr txBox="1"/>
          <p:nvPr>
            <p:ph type="title"/>
          </p:nvPr>
        </p:nvSpPr>
        <p:spPr>
          <a:xfrm>
            <a:off x="720000" y="111550"/>
            <a:ext cx="3156900" cy="7080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SzPts val="5000"/>
              <a:buNone/>
            </a:pPr>
            <a:r>
              <a:rPr b="1" lang="fr-FR" sz="3400">
                <a:latin typeface="Century Gothic"/>
                <a:ea typeface="Century Gothic"/>
                <a:cs typeface="Century Gothic"/>
                <a:sym typeface="Century Gothic"/>
              </a:rPr>
              <a:t>CHANTIER</a:t>
            </a:r>
            <a:endParaRPr sz="5200"/>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2" name="Shape 872"/>
        <p:cNvGrpSpPr/>
        <p:nvPr/>
      </p:nvGrpSpPr>
      <p:grpSpPr>
        <a:xfrm>
          <a:off x="0" y="0"/>
          <a:ext cx="0" cy="0"/>
          <a:chOff x="0" y="0"/>
          <a:chExt cx="0" cy="0"/>
        </a:xfrm>
      </p:grpSpPr>
      <p:sp>
        <p:nvSpPr>
          <p:cNvPr id="873" name="Google Shape;873;p26"/>
          <p:cNvSpPr txBox="1"/>
          <p:nvPr/>
        </p:nvSpPr>
        <p:spPr>
          <a:xfrm>
            <a:off x="821000" y="766360"/>
            <a:ext cx="173841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5000"/>
              <a:buFont typeface="Arial"/>
              <a:buNone/>
            </a:pPr>
            <a:r>
              <a:rPr b="1" i="1" lang="fr-FR" sz="3200" u="none" cap="none" strike="noStrike">
                <a:solidFill>
                  <a:srgbClr val="000000"/>
                </a:solidFill>
                <a:latin typeface="Century Gothic"/>
                <a:ea typeface="Century Gothic"/>
                <a:cs typeface="Century Gothic"/>
                <a:sym typeface="Century Gothic"/>
              </a:rPr>
              <a:t>Bilan déchets chantier</a:t>
            </a:r>
            <a:endParaRPr i="1"/>
          </a:p>
        </p:txBody>
      </p:sp>
      <p:sp>
        <p:nvSpPr>
          <p:cNvPr id="874" name="Google Shape;874;p26"/>
          <p:cNvSpPr txBox="1"/>
          <p:nvPr/>
        </p:nvSpPr>
        <p:spPr>
          <a:xfrm>
            <a:off x="13181200" y="410850"/>
            <a:ext cx="2484600" cy="492600"/>
          </a:xfrm>
          <a:prstGeom prst="rect">
            <a:avLst/>
          </a:prstGeom>
          <a:solidFill>
            <a:schemeClr val="accent5"/>
          </a:solidFill>
          <a:ln cap="flat" cmpd="sng" w="28575">
            <a:solidFill>
              <a:schemeClr val="accent5"/>
            </a:solidFill>
            <a:prstDash val="solid"/>
            <a:round/>
            <a:headEnd len="sm" w="sm" type="none"/>
            <a:tailEnd len="sm" w="sm" type="none"/>
          </a:ln>
        </p:spPr>
        <p:txBody>
          <a:bodyPr anchorCtr="0" anchor="ctr" bIns="91425" lIns="91425" spcFirstLastPara="1" rIns="91425" wrap="square" tIns="91425">
            <a:spAutoFit/>
          </a:bodyPr>
          <a:lstStyle/>
          <a:p>
            <a:pPr indent="0" lvl="0" marL="0" marR="0" rtl="0" algn="r">
              <a:lnSpc>
                <a:spcPct val="100000"/>
              </a:lnSpc>
              <a:spcBef>
                <a:spcPts val="0"/>
              </a:spcBef>
              <a:spcAft>
                <a:spcPts val="0"/>
              </a:spcAft>
              <a:buClr>
                <a:srgbClr val="000000"/>
              </a:buClr>
              <a:buSzPts val="2000"/>
              <a:buFont typeface="Arial"/>
              <a:buNone/>
            </a:pPr>
            <a:r>
              <a:rPr b="1" i="0" lang="fr-FR" sz="2000" u="none" cap="none" strike="noStrike">
                <a:solidFill>
                  <a:schemeClr val="lt1"/>
                </a:solidFill>
                <a:latin typeface="Arial"/>
                <a:ea typeface="Arial"/>
                <a:cs typeface="Arial"/>
                <a:sym typeface="Arial"/>
              </a:rPr>
              <a:t>FOCUS CHANTIER</a:t>
            </a:r>
            <a:endParaRPr b="1" i="0" sz="2000" u="none" cap="none" strike="noStrike">
              <a:solidFill>
                <a:schemeClr val="lt1"/>
              </a:solidFill>
              <a:latin typeface="Arial"/>
              <a:ea typeface="Arial"/>
              <a:cs typeface="Arial"/>
              <a:sym typeface="Arial"/>
            </a:endParaRPr>
          </a:p>
        </p:txBody>
      </p:sp>
      <p:grpSp>
        <p:nvGrpSpPr>
          <p:cNvPr id="875" name="Google Shape;875;p26"/>
          <p:cNvGrpSpPr/>
          <p:nvPr/>
        </p:nvGrpSpPr>
        <p:grpSpPr>
          <a:xfrm>
            <a:off x="16999158" y="717651"/>
            <a:ext cx="929835" cy="7751584"/>
            <a:chOff x="16980849" y="2537875"/>
            <a:chExt cx="512466" cy="4272181"/>
          </a:xfrm>
        </p:grpSpPr>
        <p:sp>
          <p:nvSpPr>
            <p:cNvPr id="876" name="Google Shape;876;p26"/>
            <p:cNvSpPr/>
            <p:nvPr/>
          </p:nvSpPr>
          <p:spPr>
            <a:xfrm>
              <a:off x="16980849" y="2537875"/>
              <a:ext cx="512466" cy="512466"/>
            </a:xfrm>
            <a:prstGeom prst="ellipse">
              <a:avLst/>
            </a:prstGeom>
            <a:solidFill>
              <a:srgbClr val="9933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G</a:t>
              </a:r>
              <a:endParaRPr/>
            </a:p>
          </p:txBody>
        </p:sp>
        <p:sp>
          <p:nvSpPr>
            <p:cNvPr id="877" name="Google Shape;877;p26"/>
            <p:cNvSpPr/>
            <p:nvPr/>
          </p:nvSpPr>
          <p:spPr>
            <a:xfrm>
              <a:off x="16980849" y="3150825"/>
              <a:ext cx="512466" cy="512466"/>
            </a:xfrm>
            <a:prstGeom prst="ellipse">
              <a:avLst/>
            </a:prstGeom>
            <a:solidFill>
              <a:srgbClr val="A2C63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T</a:t>
              </a:r>
              <a:endParaRPr/>
            </a:p>
          </p:txBody>
        </p:sp>
        <p:sp>
          <p:nvSpPr>
            <p:cNvPr id="878" name="Google Shape;878;p26"/>
            <p:cNvSpPr/>
            <p:nvPr/>
          </p:nvSpPr>
          <p:spPr>
            <a:xfrm>
              <a:off x="16980849" y="3788012"/>
              <a:ext cx="512466" cy="512466"/>
            </a:xfrm>
            <a:prstGeom prst="ellipse">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S</a:t>
              </a:r>
              <a:endParaRPr/>
            </a:p>
          </p:txBody>
        </p:sp>
        <p:sp>
          <p:nvSpPr>
            <p:cNvPr id="879" name="Google Shape;879;p26"/>
            <p:cNvSpPr/>
            <p:nvPr/>
          </p:nvSpPr>
          <p:spPr>
            <a:xfrm>
              <a:off x="16980849" y="4425199"/>
              <a:ext cx="512466" cy="512466"/>
            </a:xfrm>
            <a:prstGeom prst="ellipse">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N</a:t>
              </a:r>
              <a:endParaRPr/>
            </a:p>
          </p:txBody>
        </p:sp>
        <p:sp>
          <p:nvSpPr>
            <p:cNvPr id="880" name="Google Shape;880;p26"/>
            <p:cNvSpPr/>
            <p:nvPr/>
          </p:nvSpPr>
          <p:spPr>
            <a:xfrm>
              <a:off x="16980849" y="5042596"/>
              <a:ext cx="512466" cy="512466"/>
            </a:xfrm>
            <a:prstGeom prst="ellipse">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E</a:t>
              </a:r>
              <a:endParaRPr/>
            </a:p>
          </p:txBody>
        </p:sp>
        <p:sp>
          <p:nvSpPr>
            <p:cNvPr id="881" name="Google Shape;881;p26"/>
            <p:cNvSpPr/>
            <p:nvPr/>
          </p:nvSpPr>
          <p:spPr>
            <a:xfrm>
              <a:off x="16980849" y="5657651"/>
              <a:ext cx="512466" cy="512466"/>
            </a:xfrm>
            <a:prstGeom prst="ellipse">
              <a:avLst/>
            </a:prstGeom>
            <a:solidFill>
              <a:srgbClr val="E36C0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M</a:t>
              </a:r>
              <a:endParaRPr/>
            </a:p>
          </p:txBody>
        </p:sp>
        <p:sp>
          <p:nvSpPr>
            <p:cNvPr id="882" name="Google Shape;882;p26"/>
            <p:cNvSpPr/>
            <p:nvPr/>
          </p:nvSpPr>
          <p:spPr>
            <a:xfrm>
              <a:off x="16980849" y="6297590"/>
              <a:ext cx="512466" cy="512466"/>
            </a:xfrm>
            <a:prstGeom prst="ellipse">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C</a:t>
              </a:r>
              <a:endParaRPr/>
            </a:p>
          </p:txBody>
        </p:sp>
      </p:grpSp>
      <p:grpSp>
        <p:nvGrpSpPr>
          <p:cNvPr id="883" name="Google Shape;883;p26"/>
          <p:cNvGrpSpPr/>
          <p:nvPr/>
        </p:nvGrpSpPr>
        <p:grpSpPr>
          <a:xfrm>
            <a:off x="19229212" y="717651"/>
            <a:ext cx="929835" cy="7751584"/>
            <a:chOff x="18291615" y="2537875"/>
            <a:chExt cx="512466" cy="4272181"/>
          </a:xfrm>
        </p:grpSpPr>
        <p:sp>
          <p:nvSpPr>
            <p:cNvPr id="884" name="Google Shape;884;p26"/>
            <p:cNvSpPr/>
            <p:nvPr/>
          </p:nvSpPr>
          <p:spPr>
            <a:xfrm>
              <a:off x="18291615" y="2537875"/>
              <a:ext cx="512466" cy="512466"/>
            </a:xfrm>
            <a:prstGeom prst="ellipse">
              <a:avLst/>
            </a:prstGeom>
            <a:solidFill>
              <a:srgbClr val="9933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G</a:t>
              </a:r>
              <a:endParaRPr/>
            </a:p>
          </p:txBody>
        </p:sp>
        <p:sp>
          <p:nvSpPr>
            <p:cNvPr id="885" name="Google Shape;885;p26"/>
            <p:cNvSpPr/>
            <p:nvPr/>
          </p:nvSpPr>
          <p:spPr>
            <a:xfrm>
              <a:off x="18291615" y="3150825"/>
              <a:ext cx="512466" cy="512466"/>
            </a:xfrm>
            <a:prstGeom prst="ellipse">
              <a:avLst/>
            </a:prstGeom>
            <a:solidFill>
              <a:srgbClr val="A2C63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T</a:t>
              </a:r>
              <a:endParaRPr/>
            </a:p>
          </p:txBody>
        </p:sp>
        <p:sp>
          <p:nvSpPr>
            <p:cNvPr id="886" name="Google Shape;886;p26"/>
            <p:cNvSpPr/>
            <p:nvPr/>
          </p:nvSpPr>
          <p:spPr>
            <a:xfrm>
              <a:off x="18291615" y="3788012"/>
              <a:ext cx="512466" cy="512466"/>
            </a:xfrm>
            <a:prstGeom prst="ellipse">
              <a:avLst/>
            </a:prstGeom>
            <a:solidFill>
              <a:srgbClr val="2E85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S</a:t>
              </a:r>
              <a:endParaRPr/>
            </a:p>
          </p:txBody>
        </p:sp>
        <p:sp>
          <p:nvSpPr>
            <p:cNvPr id="887" name="Google Shape;887;p26"/>
            <p:cNvSpPr/>
            <p:nvPr/>
          </p:nvSpPr>
          <p:spPr>
            <a:xfrm>
              <a:off x="18291615" y="4425199"/>
              <a:ext cx="512466" cy="512466"/>
            </a:xfrm>
            <a:prstGeom prst="ellipse">
              <a:avLst/>
            </a:prstGeom>
            <a:solidFill>
              <a:srgbClr val="83812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N</a:t>
              </a:r>
              <a:endParaRPr/>
            </a:p>
          </p:txBody>
        </p:sp>
        <p:sp>
          <p:nvSpPr>
            <p:cNvPr id="888" name="Google Shape;888;p26"/>
            <p:cNvSpPr/>
            <p:nvPr/>
          </p:nvSpPr>
          <p:spPr>
            <a:xfrm>
              <a:off x="18291615" y="5042596"/>
              <a:ext cx="512466" cy="512466"/>
            </a:xfrm>
            <a:prstGeom prst="ellipse">
              <a:avLst/>
            </a:prstGeom>
            <a:solidFill>
              <a:srgbClr val="3366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E</a:t>
              </a:r>
              <a:endParaRPr/>
            </a:p>
          </p:txBody>
        </p:sp>
        <p:sp>
          <p:nvSpPr>
            <p:cNvPr id="889" name="Google Shape;889;p26"/>
            <p:cNvSpPr/>
            <p:nvPr/>
          </p:nvSpPr>
          <p:spPr>
            <a:xfrm>
              <a:off x="18291615" y="5657651"/>
              <a:ext cx="512466" cy="512466"/>
            </a:xfrm>
            <a:prstGeom prst="ellipse">
              <a:avLst/>
            </a:prstGeom>
            <a:solidFill>
              <a:srgbClr val="E26B0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M</a:t>
              </a:r>
              <a:endParaRPr/>
            </a:p>
          </p:txBody>
        </p:sp>
        <p:sp>
          <p:nvSpPr>
            <p:cNvPr id="890" name="Google Shape;890;p26"/>
            <p:cNvSpPr/>
            <p:nvPr/>
          </p:nvSpPr>
          <p:spPr>
            <a:xfrm>
              <a:off x="18291615" y="6297590"/>
              <a:ext cx="512466" cy="512466"/>
            </a:xfrm>
            <a:prstGeom prst="ellipse">
              <a:avLst/>
            </a:prstGeom>
            <a:solidFill>
              <a:srgbClr val="FF99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C</a:t>
              </a:r>
              <a:endParaRPr/>
            </a:p>
          </p:txBody>
        </p:sp>
      </p:grpSp>
      <p:pic>
        <p:nvPicPr>
          <p:cNvPr id="891" name="Google Shape;891;p26"/>
          <p:cNvPicPr preferRelativeResize="0"/>
          <p:nvPr/>
        </p:nvPicPr>
        <p:blipFill rotWithShape="1">
          <a:blip r:embed="rId3">
            <a:alphaModFix/>
          </a:blip>
          <a:srcRect b="0" l="0" r="0" t="0"/>
          <a:stretch/>
        </p:blipFill>
        <p:spPr>
          <a:xfrm>
            <a:off x="1716332" y="3998586"/>
            <a:ext cx="2077964" cy="677078"/>
          </a:xfrm>
          <a:prstGeom prst="rect">
            <a:avLst/>
          </a:prstGeom>
          <a:noFill/>
          <a:ln>
            <a:noFill/>
          </a:ln>
        </p:spPr>
      </p:pic>
      <p:pic>
        <p:nvPicPr>
          <p:cNvPr descr="Collecte des déchets Île-de-France : recyclage carton, gestion ..." id="892" name="Google Shape;892;p26"/>
          <p:cNvPicPr preferRelativeResize="0"/>
          <p:nvPr/>
        </p:nvPicPr>
        <p:blipFill rotWithShape="1">
          <a:blip r:embed="rId4">
            <a:alphaModFix/>
          </a:blip>
          <a:srcRect b="0" l="0" r="0" t="0"/>
          <a:stretch/>
        </p:blipFill>
        <p:spPr>
          <a:xfrm>
            <a:off x="1716332" y="5831008"/>
            <a:ext cx="2077964" cy="1094532"/>
          </a:xfrm>
          <a:prstGeom prst="rect">
            <a:avLst/>
          </a:prstGeom>
          <a:noFill/>
          <a:ln>
            <a:noFill/>
          </a:ln>
        </p:spPr>
      </p:pic>
      <p:pic>
        <p:nvPicPr>
          <p:cNvPr id="893" name="Google Shape;893;p26"/>
          <p:cNvPicPr preferRelativeResize="0"/>
          <p:nvPr/>
        </p:nvPicPr>
        <p:blipFill rotWithShape="1">
          <a:blip r:embed="rId5">
            <a:alphaModFix/>
          </a:blip>
          <a:srcRect b="0" l="0" r="0" t="0"/>
          <a:stretch/>
        </p:blipFill>
        <p:spPr>
          <a:xfrm>
            <a:off x="4722127" y="3472967"/>
            <a:ext cx="10798214" cy="3578662"/>
          </a:xfrm>
          <a:prstGeom prst="rect">
            <a:avLst/>
          </a:prstGeom>
          <a:noFill/>
          <a:ln>
            <a:noFill/>
          </a:ln>
        </p:spPr>
      </p:pic>
      <p:sp>
        <p:nvSpPr>
          <p:cNvPr id="894" name="Google Shape;894;p26"/>
          <p:cNvSpPr txBox="1"/>
          <p:nvPr/>
        </p:nvSpPr>
        <p:spPr>
          <a:xfrm>
            <a:off x="4722115" y="7319075"/>
            <a:ext cx="5005500" cy="2518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b="1" lang="fr-FR" sz="2800">
                <a:solidFill>
                  <a:schemeClr val="dk1"/>
                </a:solidFill>
                <a:latin typeface="Century Gothic"/>
                <a:ea typeface="Century Gothic"/>
                <a:cs typeface="Century Gothic"/>
                <a:sym typeface="Century Gothic"/>
              </a:rPr>
              <a:t>VALORISATION</a:t>
            </a:r>
            <a:endParaRPr b="1" sz="2800">
              <a:solidFill>
                <a:schemeClr val="dk1"/>
              </a:solidFill>
              <a:latin typeface="Century Gothic"/>
              <a:ea typeface="Century Gothic"/>
              <a:cs typeface="Century Gothic"/>
              <a:sym typeface="Century Gothic"/>
            </a:endParaRPr>
          </a:p>
          <a:p>
            <a:pPr indent="0" lvl="0" marL="0" rtl="0" algn="l">
              <a:lnSpc>
                <a:spcPct val="115000"/>
              </a:lnSpc>
              <a:spcBef>
                <a:spcPts val="0"/>
              </a:spcBef>
              <a:spcAft>
                <a:spcPts val="0"/>
              </a:spcAft>
              <a:buClr>
                <a:schemeClr val="dk1"/>
              </a:buClr>
              <a:buSzPts val="1100"/>
              <a:buFont typeface="Arial"/>
              <a:buNone/>
            </a:pPr>
            <a:r>
              <a:rPr b="1" lang="fr-FR" sz="2800">
                <a:solidFill>
                  <a:schemeClr val="dk1"/>
                </a:solidFill>
                <a:latin typeface="Century Gothic"/>
                <a:ea typeface="Century Gothic"/>
                <a:cs typeface="Century Gothic"/>
                <a:sym typeface="Century Gothic"/>
              </a:rPr>
              <a:t>90,3 % matière</a:t>
            </a:r>
            <a:endParaRPr b="1" sz="2800">
              <a:solidFill>
                <a:schemeClr val="dk1"/>
              </a:solidFill>
              <a:latin typeface="Century Gothic"/>
              <a:ea typeface="Century Gothic"/>
              <a:cs typeface="Century Gothic"/>
              <a:sym typeface="Century Gothic"/>
            </a:endParaRPr>
          </a:p>
          <a:p>
            <a:pPr indent="0" lvl="0" marL="0" rtl="0" algn="l">
              <a:lnSpc>
                <a:spcPct val="115000"/>
              </a:lnSpc>
              <a:spcBef>
                <a:spcPts val="0"/>
              </a:spcBef>
              <a:spcAft>
                <a:spcPts val="0"/>
              </a:spcAft>
              <a:buClr>
                <a:schemeClr val="dk1"/>
              </a:buClr>
              <a:buSzPts val="1100"/>
              <a:buFont typeface="Arial"/>
              <a:buNone/>
            </a:pPr>
            <a:r>
              <a:rPr b="1" lang="fr-FR" sz="2800">
                <a:solidFill>
                  <a:schemeClr val="dk1"/>
                </a:solidFill>
                <a:latin typeface="Century Gothic"/>
                <a:ea typeface="Century Gothic"/>
                <a:cs typeface="Century Gothic"/>
                <a:sym typeface="Century Gothic"/>
              </a:rPr>
              <a:t>91,02 % matière + énergie</a:t>
            </a:r>
            <a:endParaRPr b="1" sz="2800">
              <a:solidFill>
                <a:schemeClr val="dk1"/>
              </a:solidFill>
              <a:latin typeface="Century Gothic"/>
              <a:ea typeface="Century Gothic"/>
              <a:cs typeface="Century Gothic"/>
              <a:sym typeface="Century Gothic"/>
            </a:endParaRPr>
          </a:p>
          <a:p>
            <a:pPr indent="0" lvl="0" marL="0" rtl="0" algn="l">
              <a:lnSpc>
                <a:spcPct val="115000"/>
              </a:lnSpc>
              <a:spcBef>
                <a:spcPts val="0"/>
              </a:spcBef>
              <a:spcAft>
                <a:spcPts val="0"/>
              </a:spcAft>
              <a:buClr>
                <a:schemeClr val="dk1"/>
              </a:buClr>
              <a:buSzPts val="1100"/>
              <a:buFont typeface="Arial"/>
              <a:buNone/>
            </a:pPr>
            <a:r>
              <a:rPr lang="fr-FR" sz="2000">
                <a:solidFill>
                  <a:schemeClr val="dk1"/>
                </a:solidFill>
                <a:latin typeface="Century Gothic"/>
                <a:ea typeface="Century Gothic"/>
                <a:cs typeface="Century Gothic"/>
                <a:sym typeface="Century Gothic"/>
              </a:rPr>
              <a:t>en février 2025</a:t>
            </a:r>
            <a:endParaRPr sz="2000">
              <a:solidFill>
                <a:schemeClr val="dk1"/>
              </a:solidFill>
              <a:latin typeface="Century Gothic"/>
              <a:ea typeface="Century Gothic"/>
              <a:cs typeface="Century Gothic"/>
              <a:sym typeface="Century Gothic"/>
            </a:endParaRPr>
          </a:p>
          <a:p>
            <a:pPr indent="0" lvl="0" marL="0" marR="0" rtl="0" algn="r">
              <a:lnSpc>
                <a:spcPct val="100000"/>
              </a:lnSpc>
              <a:spcBef>
                <a:spcPts val="0"/>
              </a:spcBef>
              <a:spcAft>
                <a:spcPts val="0"/>
              </a:spcAft>
              <a:buClr>
                <a:srgbClr val="000000"/>
              </a:buClr>
              <a:buSzPts val="5000"/>
              <a:buFont typeface="Arial"/>
              <a:buNone/>
            </a:pPr>
            <a:r>
              <a:t/>
            </a:r>
            <a:endParaRPr b="1" sz="3200">
              <a:latin typeface="Century Gothic"/>
              <a:ea typeface="Century Gothic"/>
              <a:cs typeface="Century Gothic"/>
              <a:sym typeface="Century Gothic"/>
            </a:endParaRPr>
          </a:p>
        </p:txBody>
      </p:sp>
      <p:sp>
        <p:nvSpPr>
          <p:cNvPr id="895" name="Google Shape;895;p26"/>
          <p:cNvSpPr txBox="1"/>
          <p:nvPr>
            <p:ph type="title"/>
          </p:nvPr>
        </p:nvSpPr>
        <p:spPr>
          <a:xfrm>
            <a:off x="720000" y="111550"/>
            <a:ext cx="3156900" cy="7080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SzPts val="5000"/>
              <a:buNone/>
            </a:pPr>
            <a:r>
              <a:rPr b="1" lang="fr-FR" sz="3400">
                <a:latin typeface="Century Gothic"/>
                <a:ea typeface="Century Gothic"/>
                <a:cs typeface="Century Gothic"/>
                <a:sym typeface="Century Gothic"/>
              </a:rPr>
              <a:t>CHANTIER</a:t>
            </a:r>
            <a:endParaRPr sz="5200"/>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9" name="Shape 899"/>
        <p:cNvGrpSpPr/>
        <p:nvPr/>
      </p:nvGrpSpPr>
      <p:grpSpPr>
        <a:xfrm>
          <a:off x="0" y="0"/>
          <a:ext cx="0" cy="0"/>
          <a:chOff x="0" y="0"/>
          <a:chExt cx="0" cy="0"/>
        </a:xfrm>
      </p:grpSpPr>
      <p:sp>
        <p:nvSpPr>
          <p:cNvPr id="900" name="Google Shape;900;p27"/>
          <p:cNvSpPr txBox="1"/>
          <p:nvPr>
            <p:ph type="title"/>
          </p:nvPr>
        </p:nvSpPr>
        <p:spPr>
          <a:xfrm>
            <a:off x="720000" y="180000"/>
            <a:ext cx="17384100" cy="9543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SzPts val="5000"/>
              <a:buNone/>
            </a:pPr>
            <a:r>
              <a:rPr lang="fr-FR"/>
              <a:t>Synthèse de l’opération au travers du référentiel BDF</a:t>
            </a:r>
            <a:endParaRPr/>
          </a:p>
        </p:txBody>
      </p:sp>
      <p:pic>
        <p:nvPicPr>
          <p:cNvPr id="901" name="Google Shape;901;p27"/>
          <p:cNvPicPr preferRelativeResize="0"/>
          <p:nvPr/>
        </p:nvPicPr>
        <p:blipFill rotWithShape="1">
          <a:blip r:embed="rId3">
            <a:alphaModFix/>
          </a:blip>
          <a:srcRect b="0" l="0" r="0" t="0"/>
          <a:stretch/>
        </p:blipFill>
        <p:spPr>
          <a:xfrm>
            <a:off x="836200" y="4000500"/>
            <a:ext cx="8070000" cy="4752600"/>
          </a:xfrm>
          <a:prstGeom prst="rect">
            <a:avLst/>
          </a:prstGeom>
          <a:noFill/>
          <a:ln>
            <a:noFill/>
          </a:ln>
        </p:spPr>
      </p:pic>
      <p:sp>
        <p:nvSpPr>
          <p:cNvPr id="902" name="Google Shape;902;p27"/>
          <p:cNvSpPr txBox="1"/>
          <p:nvPr/>
        </p:nvSpPr>
        <p:spPr>
          <a:xfrm>
            <a:off x="836200" y="1476900"/>
            <a:ext cx="8070000" cy="1723800"/>
          </a:xfrm>
          <a:prstGeom prst="rect">
            <a:avLst/>
          </a:prstGeom>
          <a:noFill/>
          <a:ln cap="flat" cmpd="sng" w="9525">
            <a:solidFill>
              <a:srgbClr val="4BACC6"/>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000"/>
              <a:buFont typeface="Arial"/>
              <a:buNone/>
            </a:pPr>
            <a:r>
              <a:rPr b="0" i="0" lang="fr-FR" sz="2000" u="sng" cap="none" strike="noStrike">
                <a:solidFill>
                  <a:srgbClr val="000000"/>
                </a:solidFill>
                <a:latin typeface="Arial"/>
                <a:ea typeface="Arial"/>
                <a:cs typeface="Arial"/>
                <a:sym typeface="Arial"/>
              </a:rPr>
              <a:t>Rappel : Évaluation phase CONCEPTION</a:t>
            </a:r>
            <a:endParaRPr b="0" i="0" sz="2000" u="sng"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t/>
            </a:r>
            <a:endParaRPr b="0" i="0" sz="2000" u="sng"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rPr b="1" i="0" lang="fr-FR" sz="2000" u="none" cap="none" strike="noStrike">
                <a:solidFill>
                  <a:srgbClr val="E36C09"/>
                </a:solidFill>
                <a:latin typeface="Arial"/>
                <a:ea typeface="Arial"/>
                <a:cs typeface="Arial"/>
                <a:sym typeface="Arial"/>
              </a:rPr>
              <a:t>64</a:t>
            </a:r>
            <a:r>
              <a:rPr b="0" i="0" lang="fr-FR" sz="2000" u="none" cap="none" strike="noStrike">
                <a:solidFill>
                  <a:srgbClr val="E36C09"/>
                </a:solidFill>
                <a:latin typeface="Arial"/>
                <a:ea typeface="Arial"/>
                <a:cs typeface="Arial"/>
                <a:sym typeface="Arial"/>
              </a:rPr>
              <a:t> </a:t>
            </a:r>
            <a:r>
              <a:rPr b="0" i="0" lang="fr-FR" sz="2000" u="none" cap="none" strike="noStrike">
                <a:solidFill>
                  <a:srgbClr val="000000"/>
                </a:solidFill>
                <a:latin typeface="Arial"/>
                <a:ea typeface="Arial"/>
                <a:cs typeface="Arial"/>
                <a:sym typeface="Arial"/>
              </a:rPr>
              <a:t>/85 + </a:t>
            </a:r>
            <a:r>
              <a:rPr b="1" i="0" lang="fr-FR" sz="2000" u="none" cap="none" strike="noStrike">
                <a:solidFill>
                  <a:srgbClr val="E36C09"/>
                </a:solidFill>
                <a:latin typeface="Arial"/>
                <a:ea typeface="Arial"/>
                <a:cs typeface="Arial"/>
                <a:sym typeface="Arial"/>
              </a:rPr>
              <a:t>11</a:t>
            </a:r>
            <a:r>
              <a:rPr b="0" i="0" lang="fr-FR" sz="2000" u="none" cap="none" strike="noStrike">
                <a:solidFill>
                  <a:srgbClr val="000000"/>
                </a:solidFill>
                <a:latin typeface="Arial"/>
                <a:ea typeface="Arial"/>
                <a:cs typeface="Arial"/>
                <a:sym typeface="Arial"/>
              </a:rPr>
              <a:t>/15+ </a:t>
            </a:r>
            <a:r>
              <a:rPr b="1" i="0" lang="fr-FR" sz="2000" u="none" cap="none" strike="noStrike">
                <a:solidFill>
                  <a:srgbClr val="E36C09"/>
                </a:solidFill>
                <a:latin typeface="Arial"/>
                <a:ea typeface="Arial"/>
                <a:cs typeface="Arial"/>
                <a:sym typeface="Arial"/>
              </a:rPr>
              <a:t>2</a:t>
            </a:r>
            <a:r>
              <a:rPr b="0" i="0" lang="fr-FR" sz="2000" u="none" cap="none" strike="noStrike">
                <a:solidFill>
                  <a:srgbClr val="000000"/>
                </a:solidFill>
                <a:latin typeface="Arial"/>
                <a:ea typeface="Arial"/>
                <a:cs typeface="Arial"/>
                <a:sym typeface="Arial"/>
              </a:rPr>
              <a:t>/5 = </a:t>
            </a:r>
            <a:r>
              <a:rPr b="1" i="0" lang="fr-FR" sz="2000" u="none" cap="none" strike="noStrike">
                <a:solidFill>
                  <a:srgbClr val="E36C09"/>
                </a:solidFill>
                <a:latin typeface="Arial"/>
                <a:ea typeface="Arial"/>
                <a:cs typeface="Arial"/>
                <a:sym typeface="Arial"/>
              </a:rPr>
              <a:t>77</a:t>
            </a:r>
            <a:endParaRPr b="0" i="0" sz="2000" u="none" cap="none" strike="noStrike">
              <a:solidFill>
                <a:srgbClr val="E36C09"/>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rPr b="0" i="0" lang="fr-FR" sz="2000" u="none" cap="none" strike="noStrike">
                <a:solidFill>
                  <a:srgbClr val="000000"/>
                </a:solidFill>
                <a:latin typeface="Arial"/>
                <a:ea typeface="Arial"/>
                <a:cs typeface="Arial"/>
                <a:sym typeface="Arial"/>
              </a:rPr>
              <a:t>niveau de reconnaissance atteint : </a:t>
            </a:r>
            <a:r>
              <a:rPr b="1" i="0" lang="fr-FR" sz="2000" u="none" cap="none" strike="noStrike">
                <a:solidFill>
                  <a:srgbClr val="4BACC6"/>
                </a:solidFill>
                <a:latin typeface="Arial"/>
                <a:ea typeface="Arial"/>
                <a:cs typeface="Arial"/>
                <a:sym typeface="Arial"/>
              </a:rPr>
              <a:t>CAP / BRONZE / </a:t>
            </a:r>
            <a:r>
              <a:rPr b="1" i="0" lang="fr-FR" sz="2000" u="none" cap="none" strike="noStrike">
                <a:solidFill>
                  <a:srgbClr val="E36C09"/>
                </a:solidFill>
                <a:latin typeface="Arial"/>
                <a:ea typeface="Arial"/>
                <a:cs typeface="Arial"/>
                <a:sym typeface="Arial"/>
              </a:rPr>
              <a:t>ARGENT</a:t>
            </a:r>
            <a:r>
              <a:rPr b="1" i="0" lang="fr-FR" sz="2000" u="none" cap="none" strike="noStrike">
                <a:solidFill>
                  <a:srgbClr val="4BACC6"/>
                </a:solidFill>
                <a:latin typeface="Arial"/>
                <a:ea typeface="Arial"/>
                <a:cs typeface="Arial"/>
                <a:sym typeface="Arial"/>
              </a:rPr>
              <a:t> / OR</a:t>
            </a:r>
            <a:endParaRPr b="1" i="0" sz="2000" u="none" cap="none" strike="noStrike">
              <a:solidFill>
                <a:srgbClr val="4BACC6"/>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rgbClr val="4BACC6"/>
              </a:solidFill>
              <a:latin typeface="Arial"/>
              <a:ea typeface="Arial"/>
              <a:cs typeface="Arial"/>
              <a:sym typeface="Arial"/>
            </a:endParaRPr>
          </a:p>
        </p:txBody>
      </p:sp>
      <p:sp>
        <p:nvSpPr>
          <p:cNvPr id="903" name="Google Shape;903;p27"/>
          <p:cNvSpPr txBox="1"/>
          <p:nvPr/>
        </p:nvSpPr>
        <p:spPr>
          <a:xfrm>
            <a:off x="9824950" y="1476900"/>
            <a:ext cx="8070000" cy="1723800"/>
          </a:xfrm>
          <a:prstGeom prst="rect">
            <a:avLst/>
          </a:prstGeom>
          <a:noFill/>
          <a:ln cap="flat" cmpd="sng" w="9525">
            <a:solidFill>
              <a:srgbClr val="4BACC6"/>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000"/>
              <a:buFont typeface="Arial"/>
              <a:buNone/>
            </a:pPr>
            <a:r>
              <a:rPr b="0" i="0" lang="fr-FR" sz="2000" u="sng" cap="none" strike="noStrike">
                <a:solidFill>
                  <a:srgbClr val="000000"/>
                </a:solidFill>
                <a:latin typeface="Arial"/>
                <a:ea typeface="Arial"/>
                <a:cs typeface="Arial"/>
                <a:sym typeface="Arial"/>
              </a:rPr>
              <a:t>Évaluation phase RÉALISATION</a:t>
            </a:r>
            <a:endParaRPr b="0" i="0" sz="2000" u="sng"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t/>
            </a:r>
            <a:endParaRPr b="0" i="0" sz="2000" u="sng"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rPr b="1" lang="fr-FR" sz="2000">
                <a:solidFill>
                  <a:srgbClr val="4BACC6"/>
                </a:solidFill>
              </a:rPr>
              <a:t>65</a:t>
            </a:r>
            <a:r>
              <a:rPr b="0" i="0" lang="fr-FR" sz="2000" u="none" cap="none" strike="noStrike">
                <a:solidFill>
                  <a:srgbClr val="000000"/>
                </a:solidFill>
                <a:latin typeface="Arial"/>
                <a:ea typeface="Arial"/>
                <a:cs typeface="Arial"/>
                <a:sym typeface="Arial"/>
              </a:rPr>
              <a:t> /85 </a:t>
            </a:r>
            <a:r>
              <a:rPr lang="fr-FR" sz="2000">
                <a:solidFill>
                  <a:schemeClr val="dk1"/>
                </a:solidFill>
              </a:rPr>
              <a:t>+ </a:t>
            </a:r>
            <a:r>
              <a:rPr b="1" lang="fr-FR" sz="2000">
                <a:solidFill>
                  <a:srgbClr val="E36C09"/>
                </a:solidFill>
              </a:rPr>
              <a:t>12</a:t>
            </a:r>
            <a:r>
              <a:rPr lang="fr-FR" sz="2000">
                <a:solidFill>
                  <a:schemeClr val="dk1"/>
                </a:solidFill>
              </a:rPr>
              <a:t>/15+ </a:t>
            </a:r>
            <a:r>
              <a:rPr b="1" lang="fr-FR" sz="2000">
                <a:solidFill>
                  <a:srgbClr val="E36C09"/>
                </a:solidFill>
              </a:rPr>
              <a:t>3</a:t>
            </a:r>
            <a:r>
              <a:rPr lang="fr-FR" sz="2000">
                <a:solidFill>
                  <a:schemeClr val="dk1"/>
                </a:solidFill>
              </a:rPr>
              <a:t>/5 = </a:t>
            </a:r>
            <a:r>
              <a:rPr b="1" lang="fr-FR" sz="2000">
                <a:solidFill>
                  <a:srgbClr val="E36C09"/>
                </a:solidFill>
              </a:rPr>
              <a:t>80</a:t>
            </a:r>
            <a:endParaRPr sz="2000">
              <a:solidFill>
                <a:srgbClr val="E36C09"/>
              </a:solidFill>
            </a:endParaRPr>
          </a:p>
          <a:p>
            <a:pPr indent="0" lvl="0" marL="0" marR="0" rtl="0" algn="ctr">
              <a:lnSpc>
                <a:spcPct val="100000"/>
              </a:lnSpc>
              <a:spcBef>
                <a:spcPts val="0"/>
              </a:spcBef>
              <a:spcAft>
                <a:spcPts val="0"/>
              </a:spcAft>
              <a:buClr>
                <a:srgbClr val="000000"/>
              </a:buClr>
              <a:buSzPts val="2000"/>
              <a:buFont typeface="Arial"/>
              <a:buNone/>
            </a:pPr>
            <a:r>
              <a:t/>
            </a:r>
            <a:endParaRPr sz="2000"/>
          </a:p>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Arial"/>
              <a:ea typeface="Arial"/>
              <a:cs typeface="Arial"/>
              <a:sym typeface="Arial"/>
            </a:endParaRPr>
          </a:p>
        </p:txBody>
      </p:sp>
      <p:pic>
        <p:nvPicPr>
          <p:cNvPr id="904" name="Google Shape;904;p27"/>
          <p:cNvPicPr preferRelativeResize="0"/>
          <p:nvPr/>
        </p:nvPicPr>
        <p:blipFill>
          <a:blip r:embed="rId4">
            <a:alphaModFix/>
          </a:blip>
          <a:stretch>
            <a:fillRect/>
          </a:stretch>
        </p:blipFill>
        <p:spPr>
          <a:xfrm>
            <a:off x="2702000" y="4276800"/>
            <a:ext cx="4126575" cy="3910550"/>
          </a:xfrm>
          <a:prstGeom prst="rect">
            <a:avLst/>
          </a:prstGeom>
          <a:noFill/>
          <a:ln>
            <a:noFill/>
          </a:ln>
        </p:spPr>
      </p:pic>
      <p:pic>
        <p:nvPicPr>
          <p:cNvPr id="905" name="Google Shape;905;p27" title="Capture d’écran 2025-04-16 à 17.27.05.png"/>
          <p:cNvPicPr preferRelativeResize="0"/>
          <p:nvPr/>
        </p:nvPicPr>
        <p:blipFill rotWithShape="1">
          <a:blip r:embed="rId5">
            <a:alphaModFix/>
          </a:blip>
          <a:srcRect b="0" l="3662" r="7432" t="0"/>
          <a:stretch/>
        </p:blipFill>
        <p:spPr>
          <a:xfrm>
            <a:off x="9146525" y="3874575"/>
            <a:ext cx="9141480" cy="43127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sp>
        <p:nvSpPr>
          <p:cNvPr id="60" name="Google Shape;60;p3"/>
          <p:cNvSpPr txBox="1"/>
          <p:nvPr>
            <p:ph type="title"/>
          </p:nvPr>
        </p:nvSpPr>
        <p:spPr>
          <a:xfrm>
            <a:off x="720000" y="180000"/>
            <a:ext cx="17384100" cy="861744"/>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SzPts val="5000"/>
              <a:buNone/>
            </a:pPr>
            <a:r>
              <a:rPr b="1" lang="fr-FR" sz="4400">
                <a:latin typeface="Century Gothic"/>
                <a:ea typeface="Century Gothic"/>
                <a:cs typeface="Century Gothic"/>
                <a:sym typeface="Century Gothic"/>
              </a:rPr>
              <a:t>L’équipe du jour</a:t>
            </a:r>
            <a:endParaRPr b="1" sz="4400">
              <a:latin typeface="Century Gothic"/>
              <a:ea typeface="Century Gothic"/>
              <a:cs typeface="Century Gothic"/>
              <a:sym typeface="Century Gothic"/>
            </a:endParaRPr>
          </a:p>
        </p:txBody>
      </p:sp>
      <p:sp>
        <p:nvSpPr>
          <p:cNvPr id="61" name="Google Shape;61;p3"/>
          <p:cNvSpPr txBox="1"/>
          <p:nvPr/>
        </p:nvSpPr>
        <p:spPr>
          <a:xfrm>
            <a:off x="3817334" y="3622949"/>
            <a:ext cx="2611200" cy="954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fr-FR" sz="2000" u="none" cap="none" strike="noStrike">
                <a:solidFill>
                  <a:srgbClr val="4BACC6"/>
                </a:solidFill>
                <a:latin typeface="Arial"/>
                <a:ea typeface="Arial"/>
                <a:cs typeface="Arial"/>
                <a:sym typeface="Arial"/>
              </a:rPr>
              <a:t>Philippe Vaufrey</a:t>
            </a:r>
            <a:endParaRPr b="1" i="0" sz="1200" u="none" cap="none" strike="noStrike">
              <a:solidFill>
                <a:srgbClr val="4BACC6"/>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fr-FR" sz="2000" u="none" cap="none" strike="noStrike">
                <a:solidFill>
                  <a:schemeClr val="dk1"/>
                </a:solidFill>
                <a:latin typeface="Arial"/>
                <a:ea typeface="Arial"/>
                <a:cs typeface="Arial"/>
                <a:sym typeface="Arial"/>
              </a:rPr>
              <a:t>EEGENIE</a:t>
            </a:r>
            <a:endParaRPr/>
          </a:p>
          <a:p>
            <a:pPr indent="0" lvl="0" marL="0" marR="0" rtl="0" algn="l">
              <a:lnSpc>
                <a:spcPct val="100000"/>
              </a:lnSpc>
              <a:spcBef>
                <a:spcPts val="0"/>
              </a:spcBef>
              <a:spcAft>
                <a:spcPts val="0"/>
              </a:spcAft>
              <a:buClr>
                <a:srgbClr val="000000"/>
              </a:buClr>
              <a:buSzPts val="1600"/>
              <a:buFont typeface="Arial"/>
              <a:buNone/>
            </a:pPr>
            <a:r>
              <a:rPr lang="fr-FR" sz="1600">
                <a:solidFill>
                  <a:schemeClr val="dk1"/>
                </a:solidFill>
              </a:rPr>
              <a:t>Accompagnateur BDF</a:t>
            </a:r>
            <a:endParaRPr b="0" i="0" sz="1050" u="none" cap="none" strike="noStrike">
              <a:solidFill>
                <a:srgbClr val="000000"/>
              </a:solidFill>
              <a:latin typeface="Arial"/>
              <a:ea typeface="Arial"/>
              <a:cs typeface="Arial"/>
              <a:sym typeface="Arial"/>
            </a:endParaRPr>
          </a:p>
        </p:txBody>
      </p:sp>
      <p:sp>
        <p:nvSpPr>
          <p:cNvPr id="62" name="Google Shape;62;p3"/>
          <p:cNvSpPr txBox="1"/>
          <p:nvPr/>
        </p:nvSpPr>
        <p:spPr>
          <a:xfrm>
            <a:off x="9503648" y="3312998"/>
            <a:ext cx="2611272" cy="98484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fr-FR" sz="2000" u="none" cap="none" strike="noStrike">
                <a:solidFill>
                  <a:srgbClr val="4BACC6"/>
                </a:solidFill>
                <a:latin typeface="Arial"/>
                <a:ea typeface="Arial"/>
                <a:cs typeface="Arial"/>
                <a:sym typeface="Arial"/>
              </a:rPr>
              <a:t>Eric Moulin</a:t>
            </a:r>
            <a:endParaRPr b="1" i="0" sz="1200" u="none" cap="none" strike="noStrike">
              <a:solidFill>
                <a:srgbClr val="4BACC6"/>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fr-FR" sz="2000" u="none" cap="none" strike="noStrike">
                <a:solidFill>
                  <a:schemeClr val="dk1"/>
                </a:solidFill>
                <a:latin typeface="Arial"/>
                <a:ea typeface="Arial"/>
                <a:cs typeface="Arial"/>
                <a:sym typeface="Arial"/>
              </a:rPr>
              <a:t>MAITRE CUBE</a:t>
            </a:r>
            <a:endParaRPr/>
          </a:p>
          <a:p>
            <a:pPr indent="0" lvl="0" marL="0" marR="0" rtl="0" algn="l">
              <a:lnSpc>
                <a:spcPct val="100000"/>
              </a:lnSpc>
              <a:spcBef>
                <a:spcPts val="0"/>
              </a:spcBef>
              <a:spcAft>
                <a:spcPts val="0"/>
              </a:spcAft>
              <a:buClr>
                <a:srgbClr val="000000"/>
              </a:buClr>
              <a:buSzPts val="1600"/>
              <a:buFont typeface="Arial"/>
              <a:buNone/>
            </a:pPr>
            <a:r>
              <a:rPr b="0" i="0" lang="fr-FR" sz="1600" u="none" cap="none" strike="noStrike">
                <a:solidFill>
                  <a:schemeClr val="dk1"/>
                </a:solidFill>
                <a:latin typeface="Arial"/>
                <a:ea typeface="Arial"/>
                <a:cs typeface="Arial"/>
                <a:sym typeface="Arial"/>
              </a:rPr>
              <a:t>Directeur travaux</a:t>
            </a:r>
            <a:endParaRPr b="0" i="0" sz="1050" u="none" cap="none" strike="noStrike">
              <a:solidFill>
                <a:srgbClr val="000000"/>
              </a:solidFill>
              <a:latin typeface="Arial"/>
              <a:ea typeface="Arial"/>
              <a:cs typeface="Arial"/>
              <a:sym typeface="Arial"/>
            </a:endParaRPr>
          </a:p>
        </p:txBody>
      </p:sp>
      <p:sp>
        <p:nvSpPr>
          <p:cNvPr id="63" name="Google Shape;63;p3"/>
          <p:cNvSpPr txBox="1"/>
          <p:nvPr/>
        </p:nvSpPr>
        <p:spPr>
          <a:xfrm>
            <a:off x="12255489" y="3824892"/>
            <a:ext cx="2611272" cy="120028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fr-FR" sz="2000" u="none" cap="none" strike="noStrike">
                <a:solidFill>
                  <a:srgbClr val="4BACC6"/>
                </a:solidFill>
                <a:latin typeface="Arial"/>
                <a:ea typeface="Arial"/>
                <a:cs typeface="Arial"/>
                <a:sym typeface="Arial"/>
              </a:rPr>
              <a:t>Jérémy Bureau </a:t>
            </a:r>
            <a:endParaRPr b="1" i="0" sz="1200" u="none" cap="none" strike="noStrike">
              <a:solidFill>
                <a:srgbClr val="4BACC6"/>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fr-FR" sz="2000" u="none" cap="none" strike="noStrike">
                <a:solidFill>
                  <a:schemeClr val="dk1"/>
                </a:solidFill>
                <a:latin typeface="Arial"/>
                <a:ea typeface="Arial"/>
                <a:cs typeface="Arial"/>
                <a:sym typeface="Arial"/>
              </a:rPr>
              <a:t>CPL Bois</a:t>
            </a:r>
            <a:endParaRPr/>
          </a:p>
          <a:p>
            <a:pPr indent="0" lvl="0" marL="0" marR="0" rtl="0" algn="l">
              <a:lnSpc>
                <a:spcPct val="100000"/>
              </a:lnSpc>
              <a:spcBef>
                <a:spcPts val="0"/>
              </a:spcBef>
              <a:spcAft>
                <a:spcPts val="0"/>
              </a:spcAft>
              <a:buClr>
                <a:srgbClr val="000000"/>
              </a:buClr>
              <a:buSzPts val="1600"/>
              <a:buFont typeface="Arial"/>
              <a:buNone/>
            </a:pPr>
            <a:r>
              <a:rPr b="0" i="0" lang="fr-FR" sz="1600" u="none" cap="none" strike="noStrike">
                <a:solidFill>
                  <a:schemeClr val="dk1"/>
                </a:solidFill>
                <a:latin typeface="Arial"/>
                <a:ea typeface="Arial"/>
                <a:cs typeface="Arial"/>
                <a:sym typeface="Arial"/>
              </a:rPr>
              <a:t>Lot charpente bois</a:t>
            </a:r>
            <a:endParaRPr/>
          </a:p>
          <a:p>
            <a:pPr indent="0" lvl="0" marL="0" marR="0" rtl="0" algn="l">
              <a:lnSpc>
                <a:spcPct val="100000"/>
              </a:lnSpc>
              <a:spcBef>
                <a:spcPts val="0"/>
              </a:spcBef>
              <a:spcAft>
                <a:spcPts val="0"/>
              </a:spcAft>
              <a:buClr>
                <a:srgbClr val="000000"/>
              </a:buClr>
              <a:buSzPts val="1600"/>
              <a:buFont typeface="Arial"/>
              <a:buNone/>
            </a:pPr>
            <a:r>
              <a:rPr b="0" i="0" lang="fr-FR" sz="1600" u="none" cap="none" strike="noStrike">
                <a:solidFill>
                  <a:schemeClr val="dk1"/>
                </a:solidFill>
                <a:latin typeface="Arial"/>
                <a:ea typeface="Arial"/>
                <a:cs typeface="Arial"/>
                <a:sym typeface="Arial"/>
              </a:rPr>
              <a:t>Référent Maitre Cube</a:t>
            </a:r>
            <a:endParaRPr b="0" i="0" sz="1050" u="none" cap="none" strike="noStrike">
              <a:solidFill>
                <a:srgbClr val="000000"/>
              </a:solidFill>
              <a:latin typeface="Arial"/>
              <a:ea typeface="Arial"/>
              <a:cs typeface="Arial"/>
              <a:sym typeface="Arial"/>
            </a:endParaRPr>
          </a:p>
        </p:txBody>
      </p:sp>
      <p:sp>
        <p:nvSpPr>
          <p:cNvPr id="64" name="Google Shape;64;p3"/>
          <p:cNvSpPr txBox="1"/>
          <p:nvPr/>
        </p:nvSpPr>
        <p:spPr>
          <a:xfrm>
            <a:off x="9466039" y="4780976"/>
            <a:ext cx="2611272" cy="98484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fr-FR" sz="2000" u="none" cap="none" strike="noStrike">
                <a:solidFill>
                  <a:srgbClr val="4BACC6"/>
                </a:solidFill>
                <a:latin typeface="Arial"/>
                <a:ea typeface="Arial"/>
                <a:cs typeface="Arial"/>
                <a:sym typeface="Arial"/>
              </a:rPr>
              <a:t>Remy de Sousa</a:t>
            </a:r>
            <a:endParaRPr b="1" i="0" sz="1200" u="none" cap="none" strike="noStrike">
              <a:solidFill>
                <a:srgbClr val="4BACC6"/>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fr-FR" sz="2000" u="none" cap="none" strike="noStrike">
                <a:solidFill>
                  <a:schemeClr val="dk1"/>
                </a:solidFill>
                <a:latin typeface="Arial"/>
                <a:ea typeface="Arial"/>
                <a:cs typeface="Arial"/>
                <a:sym typeface="Arial"/>
              </a:rPr>
              <a:t>MAITRE CUBE</a:t>
            </a:r>
            <a:endParaRPr/>
          </a:p>
          <a:p>
            <a:pPr indent="0" lvl="0" marL="0" marR="0" rtl="0" algn="l">
              <a:lnSpc>
                <a:spcPct val="100000"/>
              </a:lnSpc>
              <a:spcBef>
                <a:spcPts val="0"/>
              </a:spcBef>
              <a:spcAft>
                <a:spcPts val="0"/>
              </a:spcAft>
              <a:buClr>
                <a:srgbClr val="000000"/>
              </a:buClr>
              <a:buSzPts val="1600"/>
              <a:buFont typeface="Arial"/>
              <a:buNone/>
            </a:pPr>
            <a:r>
              <a:rPr b="0" i="0" lang="fr-FR" sz="1600" u="none" cap="none" strike="noStrike">
                <a:solidFill>
                  <a:schemeClr val="dk1"/>
                </a:solidFill>
                <a:latin typeface="Arial"/>
                <a:ea typeface="Arial"/>
                <a:cs typeface="Arial"/>
                <a:sym typeface="Arial"/>
              </a:rPr>
              <a:t>Ingénieur travaux</a:t>
            </a:r>
            <a:endParaRPr b="0" i="0" sz="1050" u="none" cap="none" strike="noStrike">
              <a:solidFill>
                <a:srgbClr val="000000"/>
              </a:solidFill>
              <a:latin typeface="Arial"/>
              <a:ea typeface="Arial"/>
              <a:cs typeface="Arial"/>
              <a:sym typeface="Arial"/>
            </a:endParaRPr>
          </a:p>
        </p:txBody>
      </p:sp>
      <p:sp>
        <p:nvSpPr>
          <p:cNvPr id="65" name="Google Shape;65;p3"/>
          <p:cNvSpPr txBox="1"/>
          <p:nvPr/>
        </p:nvSpPr>
        <p:spPr>
          <a:xfrm>
            <a:off x="14725733" y="3872793"/>
            <a:ext cx="2611272" cy="98484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fr-FR" sz="2000" u="none" cap="none" strike="noStrike">
                <a:solidFill>
                  <a:srgbClr val="4BACC6"/>
                </a:solidFill>
                <a:latin typeface="Arial"/>
                <a:ea typeface="Arial"/>
                <a:cs typeface="Arial"/>
                <a:sym typeface="Arial"/>
              </a:rPr>
              <a:t>Léon Coucke</a:t>
            </a:r>
            <a:endParaRPr b="1" i="0" sz="1200" u="none" cap="none" strike="noStrike">
              <a:solidFill>
                <a:srgbClr val="4BACC6"/>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fr-FR" sz="2000" u="none" cap="none" strike="noStrike">
                <a:solidFill>
                  <a:schemeClr val="dk1"/>
                </a:solidFill>
                <a:latin typeface="Arial"/>
                <a:ea typeface="Arial"/>
                <a:cs typeface="Arial"/>
                <a:sym typeface="Arial"/>
              </a:rPr>
              <a:t>EKOPOLIS</a:t>
            </a:r>
            <a:endParaRPr/>
          </a:p>
          <a:p>
            <a:pPr indent="0" lvl="0" marL="0" marR="0" rtl="0" algn="l">
              <a:lnSpc>
                <a:spcPct val="100000"/>
              </a:lnSpc>
              <a:spcBef>
                <a:spcPts val="0"/>
              </a:spcBef>
              <a:spcAft>
                <a:spcPts val="0"/>
              </a:spcAft>
              <a:buClr>
                <a:srgbClr val="000000"/>
              </a:buClr>
              <a:buSzPts val="1600"/>
              <a:buFont typeface="Arial"/>
              <a:buNone/>
            </a:pPr>
            <a:r>
              <a:rPr b="0" i="0" lang="fr-FR" sz="1600" u="none" cap="none" strike="noStrike">
                <a:solidFill>
                  <a:schemeClr val="dk1"/>
                </a:solidFill>
                <a:latin typeface="Arial"/>
                <a:ea typeface="Arial"/>
                <a:cs typeface="Arial"/>
                <a:sym typeface="Arial"/>
              </a:rPr>
              <a:t>Accompagnement BDF</a:t>
            </a:r>
            <a:endParaRPr b="0" i="0" sz="1050" u="none" cap="none" strike="noStrike">
              <a:solidFill>
                <a:srgbClr val="000000"/>
              </a:solidFill>
              <a:latin typeface="Arial"/>
              <a:ea typeface="Arial"/>
              <a:cs typeface="Arial"/>
              <a:sym typeface="Arial"/>
            </a:endParaRPr>
          </a:p>
        </p:txBody>
      </p:sp>
      <p:pic>
        <p:nvPicPr>
          <p:cNvPr id="66" name="Google Shape;66;p3"/>
          <p:cNvPicPr preferRelativeResize="0"/>
          <p:nvPr/>
        </p:nvPicPr>
        <p:blipFill rotWithShape="1">
          <a:blip r:embed="rId3">
            <a:alphaModFix/>
          </a:blip>
          <a:srcRect b="0" l="0" r="0" t="0"/>
          <a:stretch/>
        </p:blipFill>
        <p:spPr>
          <a:xfrm>
            <a:off x="3962821" y="6500358"/>
            <a:ext cx="1691074" cy="954300"/>
          </a:xfrm>
          <a:prstGeom prst="rect">
            <a:avLst/>
          </a:prstGeom>
          <a:noFill/>
          <a:ln>
            <a:noFill/>
          </a:ln>
        </p:spPr>
      </p:pic>
      <p:sp>
        <p:nvSpPr>
          <p:cNvPr id="67" name="Google Shape;67;p3"/>
          <p:cNvSpPr txBox="1"/>
          <p:nvPr/>
        </p:nvSpPr>
        <p:spPr>
          <a:xfrm>
            <a:off x="6676943" y="4164586"/>
            <a:ext cx="2611200" cy="954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fr-FR" sz="2000" u="none" cap="none" strike="noStrike">
                <a:solidFill>
                  <a:srgbClr val="4BACC6"/>
                </a:solidFill>
                <a:latin typeface="Arial"/>
                <a:ea typeface="Arial"/>
                <a:cs typeface="Arial"/>
                <a:sym typeface="Arial"/>
              </a:rPr>
              <a:t>L</a:t>
            </a:r>
            <a:r>
              <a:rPr b="1" lang="fr-FR" sz="2000">
                <a:solidFill>
                  <a:srgbClr val="4BACC6"/>
                </a:solidFill>
              </a:rPr>
              <a:t>oris BIED</a:t>
            </a:r>
            <a:endParaRPr b="1" i="0" sz="1200" u="none" cap="none" strike="noStrike">
              <a:solidFill>
                <a:srgbClr val="4BACC6"/>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fr-FR" sz="2000" u="none" cap="none" strike="noStrike">
                <a:solidFill>
                  <a:schemeClr val="dk1"/>
                </a:solidFill>
                <a:latin typeface="Arial"/>
                <a:ea typeface="Arial"/>
                <a:cs typeface="Arial"/>
                <a:sym typeface="Arial"/>
              </a:rPr>
              <a:t>TECTONIQUES</a:t>
            </a:r>
            <a:endParaRPr/>
          </a:p>
          <a:p>
            <a:pPr indent="0" lvl="0" marL="0" marR="0" rtl="0" algn="l">
              <a:lnSpc>
                <a:spcPct val="100000"/>
              </a:lnSpc>
              <a:spcBef>
                <a:spcPts val="0"/>
              </a:spcBef>
              <a:spcAft>
                <a:spcPts val="0"/>
              </a:spcAft>
              <a:buClr>
                <a:srgbClr val="000000"/>
              </a:buClr>
              <a:buSzPts val="1600"/>
              <a:buFont typeface="Arial"/>
              <a:buNone/>
            </a:pPr>
            <a:r>
              <a:rPr b="0" i="0" lang="fr-FR" sz="1600" u="none" cap="none" strike="noStrike">
                <a:solidFill>
                  <a:schemeClr val="dk1"/>
                </a:solidFill>
                <a:latin typeface="Arial"/>
                <a:ea typeface="Arial"/>
                <a:cs typeface="Arial"/>
                <a:sym typeface="Arial"/>
              </a:rPr>
              <a:t>Architecte</a:t>
            </a:r>
            <a:endParaRPr b="0" i="0" sz="1050" u="none" cap="none" strike="noStrike">
              <a:solidFill>
                <a:srgbClr val="000000"/>
              </a:solidFill>
              <a:latin typeface="Arial"/>
              <a:ea typeface="Arial"/>
              <a:cs typeface="Arial"/>
              <a:sym typeface="Arial"/>
            </a:endParaRPr>
          </a:p>
        </p:txBody>
      </p:sp>
      <p:pic>
        <p:nvPicPr>
          <p:cNvPr id="68" name="Google Shape;68;p3"/>
          <p:cNvPicPr preferRelativeResize="0"/>
          <p:nvPr/>
        </p:nvPicPr>
        <p:blipFill rotWithShape="1">
          <a:blip r:embed="rId4">
            <a:alphaModFix/>
          </a:blip>
          <a:srcRect b="1568" l="89874" r="1843" t="90104"/>
          <a:stretch/>
        </p:blipFill>
        <p:spPr>
          <a:xfrm>
            <a:off x="9472507" y="6277970"/>
            <a:ext cx="1509220" cy="1072949"/>
          </a:xfrm>
          <a:prstGeom prst="rect">
            <a:avLst/>
          </a:prstGeom>
          <a:noFill/>
          <a:ln>
            <a:noFill/>
          </a:ln>
        </p:spPr>
      </p:pic>
      <p:pic>
        <p:nvPicPr>
          <p:cNvPr id="69" name="Google Shape;69;p3"/>
          <p:cNvPicPr preferRelativeResize="0"/>
          <p:nvPr/>
        </p:nvPicPr>
        <p:blipFill rotWithShape="1">
          <a:blip r:embed="rId5">
            <a:alphaModFix/>
          </a:blip>
          <a:srcRect b="8029" l="4619" r="46765" t="26593"/>
          <a:stretch/>
        </p:blipFill>
        <p:spPr>
          <a:xfrm>
            <a:off x="6676943" y="5626195"/>
            <a:ext cx="2111781" cy="349250"/>
          </a:xfrm>
          <a:prstGeom prst="rect">
            <a:avLst/>
          </a:prstGeom>
          <a:noFill/>
          <a:ln>
            <a:noFill/>
          </a:ln>
        </p:spPr>
      </p:pic>
      <p:pic>
        <p:nvPicPr>
          <p:cNvPr id="70" name="Google Shape;70;p3"/>
          <p:cNvPicPr preferRelativeResize="0"/>
          <p:nvPr/>
        </p:nvPicPr>
        <p:blipFill rotWithShape="1">
          <a:blip r:embed="rId6">
            <a:alphaModFix/>
          </a:blip>
          <a:srcRect b="0" l="0" r="0" t="0"/>
          <a:stretch/>
        </p:blipFill>
        <p:spPr>
          <a:xfrm>
            <a:off x="12255488" y="5211843"/>
            <a:ext cx="800190" cy="1107955"/>
          </a:xfrm>
          <a:prstGeom prst="rect">
            <a:avLst/>
          </a:prstGeom>
          <a:noFill/>
          <a:ln>
            <a:noFill/>
          </a:ln>
        </p:spPr>
      </p:pic>
      <p:grpSp>
        <p:nvGrpSpPr>
          <p:cNvPr id="71" name="Google Shape;71;p3"/>
          <p:cNvGrpSpPr/>
          <p:nvPr/>
        </p:nvGrpSpPr>
        <p:grpSpPr>
          <a:xfrm>
            <a:off x="3720934" y="1624084"/>
            <a:ext cx="10978820" cy="6892119"/>
            <a:chOff x="3720934" y="1624084"/>
            <a:chExt cx="10978820" cy="8247824"/>
          </a:xfrm>
        </p:grpSpPr>
        <p:cxnSp>
          <p:nvCxnSpPr>
            <p:cNvPr id="72" name="Google Shape;72;p3"/>
            <p:cNvCxnSpPr/>
            <p:nvPr/>
          </p:nvCxnSpPr>
          <p:spPr>
            <a:xfrm rot="10800000">
              <a:off x="12147824" y="1624084"/>
              <a:ext cx="0" cy="8247824"/>
            </a:xfrm>
            <a:prstGeom prst="straightConnector1">
              <a:avLst/>
            </a:prstGeom>
            <a:noFill/>
            <a:ln cap="flat" cmpd="sng" w="9525">
              <a:solidFill>
                <a:srgbClr val="4BACC6"/>
              </a:solidFill>
              <a:prstDash val="solid"/>
              <a:round/>
              <a:headEnd len="sm" w="sm" type="none"/>
              <a:tailEnd len="sm" w="sm" type="none"/>
            </a:ln>
          </p:spPr>
        </p:cxnSp>
        <p:cxnSp>
          <p:nvCxnSpPr>
            <p:cNvPr id="73" name="Google Shape;73;p3"/>
            <p:cNvCxnSpPr/>
            <p:nvPr/>
          </p:nvCxnSpPr>
          <p:spPr>
            <a:xfrm rot="10800000">
              <a:off x="14699754" y="1624084"/>
              <a:ext cx="0" cy="8247824"/>
            </a:xfrm>
            <a:prstGeom prst="straightConnector1">
              <a:avLst/>
            </a:prstGeom>
            <a:noFill/>
            <a:ln cap="flat" cmpd="sng" w="9525">
              <a:solidFill>
                <a:srgbClr val="4BACC6"/>
              </a:solidFill>
              <a:prstDash val="solid"/>
              <a:round/>
              <a:headEnd len="sm" w="sm" type="none"/>
              <a:tailEnd len="sm" w="sm" type="none"/>
            </a:ln>
          </p:spPr>
        </p:cxnSp>
        <p:cxnSp>
          <p:nvCxnSpPr>
            <p:cNvPr id="74" name="Google Shape;74;p3"/>
            <p:cNvCxnSpPr/>
            <p:nvPr/>
          </p:nvCxnSpPr>
          <p:spPr>
            <a:xfrm rot="10800000">
              <a:off x="9412050" y="1624084"/>
              <a:ext cx="0" cy="8247824"/>
            </a:xfrm>
            <a:prstGeom prst="straightConnector1">
              <a:avLst/>
            </a:prstGeom>
            <a:noFill/>
            <a:ln cap="flat" cmpd="sng" w="9525">
              <a:solidFill>
                <a:srgbClr val="4BACC6"/>
              </a:solidFill>
              <a:prstDash val="solid"/>
              <a:round/>
              <a:headEnd len="sm" w="sm" type="none"/>
              <a:tailEnd len="sm" w="sm" type="none"/>
            </a:ln>
          </p:spPr>
        </p:cxnSp>
        <p:cxnSp>
          <p:nvCxnSpPr>
            <p:cNvPr id="75" name="Google Shape;75;p3"/>
            <p:cNvCxnSpPr/>
            <p:nvPr/>
          </p:nvCxnSpPr>
          <p:spPr>
            <a:xfrm rot="10800000">
              <a:off x="6573316" y="1624084"/>
              <a:ext cx="0" cy="8247824"/>
            </a:xfrm>
            <a:prstGeom prst="straightConnector1">
              <a:avLst/>
            </a:prstGeom>
            <a:noFill/>
            <a:ln cap="flat" cmpd="sng" w="9525">
              <a:solidFill>
                <a:srgbClr val="4BACC6"/>
              </a:solidFill>
              <a:prstDash val="solid"/>
              <a:round/>
              <a:headEnd len="sm" w="sm" type="none"/>
              <a:tailEnd len="sm" w="sm" type="none"/>
            </a:ln>
          </p:spPr>
        </p:cxnSp>
        <p:cxnSp>
          <p:nvCxnSpPr>
            <p:cNvPr id="76" name="Google Shape;76;p3"/>
            <p:cNvCxnSpPr/>
            <p:nvPr/>
          </p:nvCxnSpPr>
          <p:spPr>
            <a:xfrm rot="10800000">
              <a:off x="3720934" y="1624084"/>
              <a:ext cx="0" cy="8247824"/>
            </a:xfrm>
            <a:prstGeom prst="straightConnector1">
              <a:avLst/>
            </a:prstGeom>
            <a:noFill/>
            <a:ln cap="flat" cmpd="sng" w="9525">
              <a:solidFill>
                <a:srgbClr val="4BACC6"/>
              </a:solidFill>
              <a:prstDash val="solid"/>
              <a:round/>
              <a:headEnd len="sm" w="sm" type="none"/>
              <a:tailEnd len="sm" w="sm" type="none"/>
            </a:ln>
          </p:spPr>
        </p:cxnSp>
      </p:grpSp>
      <p:cxnSp>
        <p:nvCxnSpPr>
          <p:cNvPr id="77" name="Google Shape;77;p3"/>
          <p:cNvCxnSpPr/>
          <p:nvPr/>
        </p:nvCxnSpPr>
        <p:spPr>
          <a:xfrm rot="10800000">
            <a:off x="1060545" y="1624084"/>
            <a:ext cx="0" cy="6892119"/>
          </a:xfrm>
          <a:prstGeom prst="straightConnector1">
            <a:avLst/>
          </a:prstGeom>
          <a:noFill/>
          <a:ln cap="flat" cmpd="sng" w="9525">
            <a:solidFill>
              <a:srgbClr val="4BACC6"/>
            </a:solidFill>
            <a:prstDash val="solid"/>
            <a:round/>
            <a:headEnd len="sm" w="sm" type="none"/>
            <a:tailEnd len="sm" w="sm" type="none"/>
          </a:ln>
        </p:spPr>
      </p:cxnSp>
      <p:pic>
        <p:nvPicPr>
          <p:cNvPr id="78" name="Google Shape;78;p3" title="EKP_logo_RVB_web_HD (1).png"/>
          <p:cNvPicPr preferRelativeResize="0"/>
          <p:nvPr/>
        </p:nvPicPr>
        <p:blipFill>
          <a:blip r:embed="rId7">
            <a:alphaModFix/>
          </a:blip>
          <a:stretch>
            <a:fillRect/>
          </a:stretch>
        </p:blipFill>
        <p:spPr>
          <a:xfrm>
            <a:off x="14762988" y="4879413"/>
            <a:ext cx="2536750" cy="787975"/>
          </a:xfrm>
          <a:prstGeom prst="rect">
            <a:avLst/>
          </a:prstGeom>
          <a:noFill/>
          <a:ln>
            <a:noFill/>
          </a:ln>
        </p:spPr>
      </p:pic>
      <p:sp>
        <p:nvSpPr>
          <p:cNvPr id="79" name="Google Shape;79;p3"/>
          <p:cNvSpPr txBox="1"/>
          <p:nvPr/>
        </p:nvSpPr>
        <p:spPr>
          <a:xfrm>
            <a:off x="3817334" y="5106874"/>
            <a:ext cx="2611200" cy="954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lang="fr-FR" sz="2000">
                <a:solidFill>
                  <a:srgbClr val="4BACC6"/>
                </a:solidFill>
              </a:rPr>
              <a:t>Igor Bougnot</a:t>
            </a:r>
            <a:endParaRPr b="1" i="0" sz="1200" u="none" cap="none" strike="noStrike">
              <a:solidFill>
                <a:srgbClr val="4BACC6"/>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fr-FR" sz="2000" u="none" cap="none" strike="noStrike">
                <a:solidFill>
                  <a:schemeClr val="dk1"/>
                </a:solidFill>
                <a:latin typeface="Arial"/>
                <a:ea typeface="Arial"/>
                <a:cs typeface="Arial"/>
                <a:sym typeface="Arial"/>
              </a:rPr>
              <a:t>EEGENIE</a:t>
            </a:r>
            <a:endParaRPr/>
          </a:p>
          <a:p>
            <a:pPr indent="0" lvl="0" marL="0" marR="0" rtl="0" algn="l">
              <a:lnSpc>
                <a:spcPct val="100000"/>
              </a:lnSpc>
              <a:spcBef>
                <a:spcPts val="0"/>
              </a:spcBef>
              <a:spcAft>
                <a:spcPts val="0"/>
              </a:spcAft>
              <a:buClr>
                <a:srgbClr val="000000"/>
              </a:buClr>
              <a:buSzPts val="1600"/>
              <a:buFont typeface="Arial"/>
              <a:buNone/>
            </a:pPr>
            <a:r>
              <a:rPr lang="fr-FR" sz="1600">
                <a:solidFill>
                  <a:schemeClr val="dk1"/>
                </a:solidFill>
              </a:rPr>
              <a:t>Ingénieur études</a:t>
            </a:r>
            <a:endParaRPr b="0" i="0" sz="1050" u="none" cap="none" strike="noStrike">
              <a:solidFill>
                <a:srgbClr val="000000"/>
              </a:solidFill>
              <a:latin typeface="Arial"/>
              <a:ea typeface="Arial"/>
              <a:cs typeface="Arial"/>
              <a:sym typeface="Arial"/>
            </a:endParaRPr>
          </a:p>
        </p:txBody>
      </p:sp>
      <p:pic>
        <p:nvPicPr>
          <p:cNvPr id="80" name="Google Shape;80;p3"/>
          <p:cNvPicPr preferRelativeResize="0"/>
          <p:nvPr/>
        </p:nvPicPr>
        <p:blipFill>
          <a:blip r:embed="rId8">
            <a:alphaModFix/>
          </a:blip>
          <a:stretch>
            <a:fillRect/>
          </a:stretch>
        </p:blipFill>
        <p:spPr>
          <a:xfrm>
            <a:off x="732275" y="1342600"/>
            <a:ext cx="2849200" cy="848284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grpSp>
        <p:nvGrpSpPr>
          <p:cNvPr id="85" name="Google Shape;85;p4"/>
          <p:cNvGrpSpPr/>
          <p:nvPr/>
        </p:nvGrpSpPr>
        <p:grpSpPr>
          <a:xfrm>
            <a:off x="8767444" y="1199225"/>
            <a:ext cx="9390361" cy="7182818"/>
            <a:chOff x="2077469" y="1416818"/>
            <a:chExt cx="5585179" cy="4272181"/>
          </a:xfrm>
        </p:grpSpPr>
        <p:cxnSp>
          <p:nvCxnSpPr>
            <p:cNvPr id="86" name="Google Shape;86;p4"/>
            <p:cNvCxnSpPr>
              <a:endCxn id="87" idx="2"/>
            </p:cNvCxnSpPr>
            <p:nvPr/>
          </p:nvCxnSpPr>
          <p:spPr>
            <a:xfrm flipH="1" rot="10800000">
              <a:off x="5466282" y="1673051"/>
              <a:ext cx="1683900" cy="869100"/>
            </a:xfrm>
            <a:prstGeom prst="straightConnector1">
              <a:avLst/>
            </a:prstGeom>
            <a:noFill/>
            <a:ln cap="flat" cmpd="sng" w="9525">
              <a:solidFill>
                <a:srgbClr val="993366"/>
              </a:solidFill>
              <a:prstDash val="solid"/>
              <a:round/>
              <a:headEnd len="sm" w="sm" type="none"/>
              <a:tailEnd len="sm" w="sm" type="none"/>
            </a:ln>
          </p:spPr>
        </p:cxnSp>
        <p:cxnSp>
          <p:nvCxnSpPr>
            <p:cNvPr id="88" name="Google Shape;88;p4"/>
            <p:cNvCxnSpPr>
              <a:endCxn id="89" idx="2"/>
            </p:cNvCxnSpPr>
            <p:nvPr/>
          </p:nvCxnSpPr>
          <p:spPr>
            <a:xfrm flipH="1" rot="10800000">
              <a:off x="5466282" y="2286001"/>
              <a:ext cx="1683900" cy="531000"/>
            </a:xfrm>
            <a:prstGeom prst="straightConnector1">
              <a:avLst/>
            </a:prstGeom>
            <a:noFill/>
            <a:ln cap="flat" cmpd="sng" w="9525">
              <a:solidFill>
                <a:srgbClr val="A2C636"/>
              </a:solidFill>
              <a:prstDash val="solid"/>
              <a:round/>
              <a:headEnd len="sm" w="sm" type="none"/>
              <a:tailEnd len="sm" w="sm" type="none"/>
            </a:ln>
          </p:spPr>
        </p:cxnSp>
        <p:cxnSp>
          <p:nvCxnSpPr>
            <p:cNvPr id="90" name="Google Shape;90;p4"/>
            <p:cNvCxnSpPr>
              <a:endCxn id="91" idx="2"/>
            </p:cNvCxnSpPr>
            <p:nvPr/>
          </p:nvCxnSpPr>
          <p:spPr>
            <a:xfrm flipH="1" rot="10800000">
              <a:off x="5466282" y="2923188"/>
              <a:ext cx="1683900" cy="171900"/>
            </a:xfrm>
            <a:prstGeom prst="straightConnector1">
              <a:avLst/>
            </a:prstGeom>
            <a:noFill/>
            <a:ln cap="flat" cmpd="sng" w="9525">
              <a:solidFill>
                <a:srgbClr val="2E859D"/>
              </a:solidFill>
              <a:prstDash val="solid"/>
              <a:round/>
              <a:headEnd len="sm" w="sm" type="none"/>
              <a:tailEnd len="sm" w="sm" type="none"/>
            </a:ln>
          </p:spPr>
        </p:cxnSp>
        <p:cxnSp>
          <p:nvCxnSpPr>
            <p:cNvPr id="92" name="Google Shape;92;p4"/>
            <p:cNvCxnSpPr>
              <a:endCxn id="93" idx="2"/>
            </p:cNvCxnSpPr>
            <p:nvPr/>
          </p:nvCxnSpPr>
          <p:spPr>
            <a:xfrm>
              <a:off x="5466282" y="3359675"/>
              <a:ext cx="1683900" cy="200700"/>
            </a:xfrm>
            <a:prstGeom prst="straightConnector1">
              <a:avLst/>
            </a:prstGeom>
            <a:noFill/>
            <a:ln cap="flat" cmpd="sng" w="9525">
              <a:solidFill>
                <a:srgbClr val="838121"/>
              </a:solidFill>
              <a:prstDash val="solid"/>
              <a:round/>
              <a:headEnd len="sm" w="sm" type="none"/>
              <a:tailEnd len="sm" w="sm" type="none"/>
            </a:ln>
          </p:spPr>
        </p:cxnSp>
        <p:cxnSp>
          <p:nvCxnSpPr>
            <p:cNvPr id="94" name="Google Shape;94;p4"/>
            <p:cNvCxnSpPr>
              <a:endCxn id="95" idx="2"/>
            </p:cNvCxnSpPr>
            <p:nvPr/>
          </p:nvCxnSpPr>
          <p:spPr>
            <a:xfrm>
              <a:off x="5466282" y="3648572"/>
              <a:ext cx="1683900" cy="529200"/>
            </a:xfrm>
            <a:prstGeom prst="straightConnector1">
              <a:avLst/>
            </a:prstGeom>
            <a:noFill/>
            <a:ln cap="flat" cmpd="sng" w="9525">
              <a:solidFill>
                <a:srgbClr val="3366FF"/>
              </a:solidFill>
              <a:prstDash val="solid"/>
              <a:round/>
              <a:headEnd len="sm" w="sm" type="none"/>
              <a:tailEnd len="sm" w="sm" type="none"/>
            </a:ln>
          </p:spPr>
        </p:cxnSp>
        <p:cxnSp>
          <p:nvCxnSpPr>
            <p:cNvPr id="96" name="Google Shape;96;p4"/>
            <p:cNvCxnSpPr>
              <a:endCxn id="97" idx="2"/>
            </p:cNvCxnSpPr>
            <p:nvPr/>
          </p:nvCxnSpPr>
          <p:spPr>
            <a:xfrm>
              <a:off x="5390982" y="3985827"/>
              <a:ext cx="1759200" cy="807000"/>
            </a:xfrm>
            <a:prstGeom prst="straightConnector1">
              <a:avLst/>
            </a:prstGeom>
            <a:noFill/>
            <a:ln cap="flat" cmpd="sng" w="9525">
              <a:solidFill>
                <a:srgbClr val="E26B0A"/>
              </a:solidFill>
              <a:prstDash val="solid"/>
              <a:round/>
              <a:headEnd len="sm" w="sm" type="none"/>
              <a:tailEnd len="sm" w="sm" type="none"/>
            </a:ln>
          </p:spPr>
        </p:cxnSp>
        <p:cxnSp>
          <p:nvCxnSpPr>
            <p:cNvPr id="98" name="Google Shape;98;p4"/>
            <p:cNvCxnSpPr>
              <a:endCxn id="99" idx="2"/>
            </p:cNvCxnSpPr>
            <p:nvPr/>
          </p:nvCxnSpPr>
          <p:spPr>
            <a:xfrm>
              <a:off x="5390982" y="4269966"/>
              <a:ext cx="1759200" cy="1162800"/>
            </a:xfrm>
            <a:prstGeom prst="straightConnector1">
              <a:avLst/>
            </a:prstGeom>
            <a:noFill/>
            <a:ln cap="flat" cmpd="sng" w="9525">
              <a:solidFill>
                <a:srgbClr val="FF9900"/>
              </a:solidFill>
              <a:prstDash val="solid"/>
              <a:round/>
              <a:headEnd len="sm" w="sm" type="none"/>
              <a:tailEnd len="sm" w="sm" type="none"/>
            </a:ln>
          </p:spPr>
        </p:cxnSp>
        <p:pic>
          <p:nvPicPr>
            <p:cNvPr id="100" name="Google Shape;100;p4"/>
            <p:cNvPicPr preferRelativeResize="0"/>
            <p:nvPr/>
          </p:nvPicPr>
          <p:blipFill rotWithShape="1">
            <a:blip r:embed="rId3">
              <a:alphaModFix/>
            </a:blip>
            <a:srcRect b="0" l="0" r="0" t="0"/>
            <a:stretch/>
          </p:blipFill>
          <p:spPr>
            <a:xfrm>
              <a:off x="2077469" y="2418973"/>
              <a:ext cx="3502640" cy="2015032"/>
            </a:xfrm>
            <a:prstGeom prst="rect">
              <a:avLst/>
            </a:prstGeom>
            <a:noFill/>
            <a:ln>
              <a:noFill/>
            </a:ln>
          </p:spPr>
        </p:pic>
        <p:sp>
          <p:nvSpPr>
            <p:cNvPr id="87" name="Google Shape;87;p4"/>
            <p:cNvSpPr/>
            <p:nvPr/>
          </p:nvSpPr>
          <p:spPr>
            <a:xfrm>
              <a:off x="7150182" y="1416818"/>
              <a:ext cx="512466" cy="512466"/>
            </a:xfrm>
            <a:prstGeom prst="ellipse">
              <a:avLst/>
            </a:prstGeom>
            <a:solidFill>
              <a:srgbClr val="9933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400" u="none" cap="none" strike="noStrike">
                  <a:solidFill>
                    <a:schemeClr val="lt1"/>
                  </a:solidFill>
                  <a:latin typeface="Arial"/>
                  <a:ea typeface="Arial"/>
                  <a:cs typeface="Arial"/>
                  <a:sym typeface="Arial"/>
                </a:rPr>
                <a:t>G</a:t>
              </a:r>
              <a:endParaRPr/>
            </a:p>
          </p:txBody>
        </p:sp>
        <p:sp>
          <p:nvSpPr>
            <p:cNvPr id="89" name="Google Shape;89;p4"/>
            <p:cNvSpPr/>
            <p:nvPr/>
          </p:nvSpPr>
          <p:spPr>
            <a:xfrm>
              <a:off x="7150182" y="2029768"/>
              <a:ext cx="512466" cy="512466"/>
            </a:xfrm>
            <a:prstGeom prst="ellipse">
              <a:avLst/>
            </a:prstGeom>
            <a:solidFill>
              <a:srgbClr val="A2C63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400" u="none" cap="none" strike="noStrike">
                  <a:solidFill>
                    <a:schemeClr val="lt1"/>
                  </a:solidFill>
                  <a:latin typeface="Arial"/>
                  <a:ea typeface="Arial"/>
                  <a:cs typeface="Arial"/>
                  <a:sym typeface="Arial"/>
                </a:rPr>
                <a:t>T</a:t>
              </a:r>
              <a:endParaRPr/>
            </a:p>
          </p:txBody>
        </p:sp>
        <p:sp>
          <p:nvSpPr>
            <p:cNvPr id="91" name="Google Shape;91;p4"/>
            <p:cNvSpPr/>
            <p:nvPr/>
          </p:nvSpPr>
          <p:spPr>
            <a:xfrm>
              <a:off x="7150182" y="2666955"/>
              <a:ext cx="512466" cy="512466"/>
            </a:xfrm>
            <a:prstGeom prst="ellipse">
              <a:avLst/>
            </a:prstGeom>
            <a:solidFill>
              <a:srgbClr val="2E85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400" u="none" cap="none" strike="noStrike">
                  <a:solidFill>
                    <a:schemeClr val="lt1"/>
                  </a:solidFill>
                  <a:latin typeface="Arial"/>
                  <a:ea typeface="Arial"/>
                  <a:cs typeface="Arial"/>
                  <a:sym typeface="Arial"/>
                </a:rPr>
                <a:t>S</a:t>
              </a:r>
              <a:endParaRPr/>
            </a:p>
          </p:txBody>
        </p:sp>
        <p:sp>
          <p:nvSpPr>
            <p:cNvPr id="93" name="Google Shape;93;p4"/>
            <p:cNvSpPr/>
            <p:nvPr/>
          </p:nvSpPr>
          <p:spPr>
            <a:xfrm>
              <a:off x="7150182" y="3304142"/>
              <a:ext cx="512466" cy="512466"/>
            </a:xfrm>
            <a:prstGeom prst="ellipse">
              <a:avLst/>
            </a:prstGeom>
            <a:solidFill>
              <a:srgbClr val="83812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400" u="none" cap="none" strike="noStrike">
                  <a:solidFill>
                    <a:schemeClr val="lt1"/>
                  </a:solidFill>
                  <a:latin typeface="Arial"/>
                  <a:ea typeface="Arial"/>
                  <a:cs typeface="Arial"/>
                  <a:sym typeface="Arial"/>
                </a:rPr>
                <a:t>N</a:t>
              </a:r>
              <a:endParaRPr/>
            </a:p>
          </p:txBody>
        </p:sp>
        <p:sp>
          <p:nvSpPr>
            <p:cNvPr id="95" name="Google Shape;95;p4"/>
            <p:cNvSpPr/>
            <p:nvPr/>
          </p:nvSpPr>
          <p:spPr>
            <a:xfrm>
              <a:off x="7150182" y="3921539"/>
              <a:ext cx="512466" cy="512466"/>
            </a:xfrm>
            <a:prstGeom prst="ellipse">
              <a:avLst/>
            </a:prstGeom>
            <a:solidFill>
              <a:srgbClr val="3366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400" u="none" cap="none" strike="noStrike">
                  <a:solidFill>
                    <a:schemeClr val="lt1"/>
                  </a:solidFill>
                  <a:latin typeface="Arial"/>
                  <a:ea typeface="Arial"/>
                  <a:cs typeface="Arial"/>
                  <a:sym typeface="Arial"/>
                </a:rPr>
                <a:t>E</a:t>
              </a:r>
              <a:endParaRPr/>
            </a:p>
          </p:txBody>
        </p:sp>
        <p:sp>
          <p:nvSpPr>
            <p:cNvPr id="97" name="Google Shape;97;p4"/>
            <p:cNvSpPr/>
            <p:nvPr/>
          </p:nvSpPr>
          <p:spPr>
            <a:xfrm>
              <a:off x="7150182" y="4536594"/>
              <a:ext cx="512466" cy="512466"/>
            </a:xfrm>
            <a:prstGeom prst="ellipse">
              <a:avLst/>
            </a:prstGeom>
            <a:solidFill>
              <a:srgbClr val="E26B0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400" u="none" cap="none" strike="noStrike">
                  <a:solidFill>
                    <a:schemeClr val="lt1"/>
                  </a:solidFill>
                  <a:latin typeface="Arial"/>
                  <a:ea typeface="Arial"/>
                  <a:cs typeface="Arial"/>
                  <a:sym typeface="Arial"/>
                </a:rPr>
                <a:t>M</a:t>
              </a:r>
              <a:endParaRPr/>
            </a:p>
          </p:txBody>
        </p:sp>
        <p:sp>
          <p:nvSpPr>
            <p:cNvPr id="99" name="Google Shape;99;p4"/>
            <p:cNvSpPr/>
            <p:nvPr/>
          </p:nvSpPr>
          <p:spPr>
            <a:xfrm>
              <a:off x="7150182" y="5176533"/>
              <a:ext cx="512466" cy="512466"/>
            </a:xfrm>
            <a:prstGeom prst="ellipse">
              <a:avLst/>
            </a:prstGeom>
            <a:solidFill>
              <a:srgbClr val="FF99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400" u="none" cap="none" strike="noStrike">
                  <a:solidFill>
                    <a:schemeClr val="lt1"/>
                  </a:solidFill>
                  <a:latin typeface="Arial"/>
                  <a:ea typeface="Arial"/>
                  <a:cs typeface="Arial"/>
                  <a:sym typeface="Arial"/>
                </a:rPr>
                <a:t>C</a:t>
              </a:r>
              <a:endParaRPr/>
            </a:p>
          </p:txBody>
        </p:sp>
      </p:grpSp>
      <p:sp>
        <p:nvSpPr>
          <p:cNvPr id="101" name="Google Shape;101;p4"/>
          <p:cNvSpPr txBox="1"/>
          <p:nvPr>
            <p:ph type="title"/>
          </p:nvPr>
        </p:nvSpPr>
        <p:spPr>
          <a:xfrm>
            <a:off x="1070827" y="179400"/>
            <a:ext cx="3998400" cy="8004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SzPts val="5000"/>
              <a:buNone/>
            </a:pPr>
            <a:r>
              <a:rPr b="1" lang="fr-FR" sz="4000">
                <a:latin typeface="Century Gothic"/>
                <a:ea typeface="Century Gothic"/>
                <a:cs typeface="Century Gothic"/>
                <a:sym typeface="Century Gothic"/>
              </a:rPr>
              <a:t>Approche BDF</a:t>
            </a:r>
            <a:endParaRPr b="1" sz="4000">
              <a:latin typeface="Century Gothic"/>
              <a:ea typeface="Century Gothic"/>
              <a:cs typeface="Century Gothic"/>
              <a:sym typeface="Century Gothic"/>
            </a:endParaRPr>
          </a:p>
        </p:txBody>
      </p:sp>
      <p:sp>
        <p:nvSpPr>
          <p:cNvPr id="102" name="Google Shape;102;p4"/>
          <p:cNvSpPr txBox="1"/>
          <p:nvPr/>
        </p:nvSpPr>
        <p:spPr>
          <a:xfrm>
            <a:off x="1012375" y="2260350"/>
            <a:ext cx="7196400" cy="3924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b="1" sz="2700">
              <a:solidFill>
                <a:schemeClr val="dk1"/>
              </a:solidFill>
              <a:latin typeface="Century Gothic"/>
              <a:ea typeface="Century Gothic"/>
              <a:cs typeface="Century Gothic"/>
              <a:sym typeface="Century Gothic"/>
            </a:endParaRPr>
          </a:p>
          <a:p>
            <a:pPr indent="0" lvl="0" marL="0" rtl="0" algn="l">
              <a:lnSpc>
                <a:spcPct val="150000"/>
              </a:lnSpc>
              <a:spcBef>
                <a:spcPts val="0"/>
              </a:spcBef>
              <a:spcAft>
                <a:spcPts val="0"/>
              </a:spcAft>
              <a:buNone/>
            </a:pPr>
            <a:r>
              <a:rPr b="1" lang="fr-FR" sz="2600">
                <a:solidFill>
                  <a:schemeClr val="dk1"/>
                </a:solidFill>
                <a:latin typeface="Century Gothic"/>
                <a:ea typeface="Century Gothic"/>
                <a:cs typeface="Century Gothic"/>
                <a:sym typeface="Century Gothic"/>
              </a:rPr>
              <a:t>1- CONTEXTE</a:t>
            </a:r>
            <a:endParaRPr b="1" sz="2600">
              <a:solidFill>
                <a:schemeClr val="dk1"/>
              </a:solidFill>
              <a:latin typeface="Century Gothic"/>
              <a:ea typeface="Century Gothic"/>
              <a:cs typeface="Century Gothic"/>
              <a:sym typeface="Century Gothic"/>
            </a:endParaRPr>
          </a:p>
          <a:p>
            <a:pPr indent="0" lvl="0" marL="0" rtl="0" algn="l">
              <a:lnSpc>
                <a:spcPct val="150000"/>
              </a:lnSpc>
              <a:spcBef>
                <a:spcPts val="0"/>
              </a:spcBef>
              <a:spcAft>
                <a:spcPts val="0"/>
              </a:spcAft>
              <a:buNone/>
            </a:pPr>
            <a:r>
              <a:rPr b="1" lang="fr-FR" sz="2600">
                <a:solidFill>
                  <a:schemeClr val="dk1"/>
                </a:solidFill>
                <a:latin typeface="Century Gothic"/>
                <a:ea typeface="Century Gothic"/>
                <a:cs typeface="Century Gothic"/>
                <a:sym typeface="Century Gothic"/>
              </a:rPr>
              <a:t>2- CONCERTATION</a:t>
            </a:r>
            <a:endParaRPr b="1" sz="2600">
              <a:solidFill>
                <a:schemeClr val="dk1"/>
              </a:solidFill>
              <a:latin typeface="Century Gothic"/>
              <a:ea typeface="Century Gothic"/>
              <a:cs typeface="Century Gothic"/>
              <a:sym typeface="Century Gothic"/>
            </a:endParaRPr>
          </a:p>
          <a:p>
            <a:pPr indent="0" lvl="0" marL="0" rtl="0" algn="l">
              <a:lnSpc>
                <a:spcPct val="150000"/>
              </a:lnSpc>
              <a:spcBef>
                <a:spcPts val="0"/>
              </a:spcBef>
              <a:spcAft>
                <a:spcPts val="0"/>
              </a:spcAft>
              <a:buNone/>
            </a:pPr>
            <a:r>
              <a:rPr b="1" lang="fr-FR" sz="2600">
                <a:solidFill>
                  <a:schemeClr val="dk1"/>
                </a:solidFill>
                <a:latin typeface="Century Gothic"/>
                <a:ea typeface="Century Gothic"/>
                <a:cs typeface="Century Gothic"/>
                <a:sym typeface="Century Gothic"/>
              </a:rPr>
              <a:t>3- CHANTIER - ARCHITECTURE - TECHNIQUES</a:t>
            </a:r>
            <a:endParaRPr b="1" sz="2600">
              <a:solidFill>
                <a:schemeClr val="dk1"/>
              </a:solidFill>
              <a:latin typeface="Century Gothic"/>
              <a:ea typeface="Century Gothic"/>
              <a:cs typeface="Century Gothic"/>
              <a:sym typeface="Century Gothic"/>
            </a:endParaRPr>
          </a:p>
          <a:p>
            <a:pPr indent="0" lvl="0" marL="0" rtl="0" algn="l">
              <a:lnSpc>
                <a:spcPct val="115000"/>
              </a:lnSpc>
              <a:spcBef>
                <a:spcPts val="0"/>
              </a:spcBef>
              <a:spcAft>
                <a:spcPts val="0"/>
              </a:spcAft>
              <a:buNone/>
            </a:pPr>
            <a:r>
              <a:rPr b="1" lang="fr-FR" sz="2600">
                <a:solidFill>
                  <a:schemeClr val="dk1"/>
                </a:solidFill>
                <a:latin typeface="Century Gothic"/>
                <a:ea typeface="Century Gothic"/>
                <a:cs typeface="Century Gothic"/>
                <a:sym typeface="Century Gothic"/>
              </a:rPr>
              <a:t>4- AMBITIONS ENVIRONNEMENTALES :</a:t>
            </a:r>
            <a:endParaRPr b="1" sz="2600">
              <a:solidFill>
                <a:schemeClr val="dk1"/>
              </a:solidFill>
              <a:latin typeface="Century Gothic"/>
              <a:ea typeface="Century Gothic"/>
              <a:cs typeface="Century Gothic"/>
              <a:sym typeface="Century Gothic"/>
            </a:endParaRPr>
          </a:p>
          <a:p>
            <a:pPr indent="0" lvl="0" marL="0" rtl="0" algn="l">
              <a:lnSpc>
                <a:spcPct val="150000"/>
              </a:lnSpc>
              <a:spcBef>
                <a:spcPts val="0"/>
              </a:spcBef>
              <a:spcAft>
                <a:spcPts val="0"/>
              </a:spcAft>
              <a:buNone/>
            </a:pPr>
            <a:r>
              <a:rPr b="1" lang="fr-FR" sz="2600">
                <a:solidFill>
                  <a:schemeClr val="dk1"/>
                </a:solidFill>
                <a:latin typeface="Century Gothic"/>
                <a:ea typeface="Century Gothic"/>
                <a:cs typeface="Century Gothic"/>
                <a:sym typeface="Century Gothic"/>
              </a:rPr>
              <a:t>CONFORT D’ÉTÉ, CARBONE, ENERGIE</a:t>
            </a:r>
            <a:endParaRPr b="1" sz="2600">
              <a:solidFill>
                <a:schemeClr val="dk1"/>
              </a:solidFill>
              <a:latin typeface="Century Gothic"/>
              <a:ea typeface="Century Gothic"/>
              <a:cs typeface="Century Gothic"/>
              <a:sym typeface="Century Gothic"/>
            </a:endParaRPr>
          </a:p>
          <a:p>
            <a:pPr indent="0" lvl="0" marL="0" rtl="0" algn="l">
              <a:lnSpc>
                <a:spcPct val="150000"/>
              </a:lnSpc>
              <a:spcBef>
                <a:spcPts val="0"/>
              </a:spcBef>
              <a:spcAft>
                <a:spcPts val="0"/>
              </a:spcAft>
              <a:buNone/>
            </a:pPr>
            <a:r>
              <a:rPr b="1" lang="fr-FR" sz="2600">
                <a:solidFill>
                  <a:schemeClr val="dk1"/>
                </a:solidFill>
                <a:latin typeface="Century Gothic"/>
                <a:ea typeface="Century Gothic"/>
                <a:cs typeface="Century Gothic"/>
                <a:sym typeface="Century Gothic"/>
              </a:rPr>
              <a:t>5- SYNTHESE SUIVANT REFERENTIEL BDF</a:t>
            </a:r>
            <a:endParaRPr b="1" sz="800">
              <a:latin typeface="Century Gothic"/>
              <a:ea typeface="Century Gothic"/>
              <a:cs typeface="Century Gothic"/>
              <a:sym typeface="Century Gothic"/>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grpSp>
        <p:nvGrpSpPr>
          <p:cNvPr id="107" name="Google Shape;107;p5"/>
          <p:cNvGrpSpPr/>
          <p:nvPr/>
        </p:nvGrpSpPr>
        <p:grpSpPr>
          <a:xfrm>
            <a:off x="16736261" y="717651"/>
            <a:ext cx="929835" cy="7751584"/>
            <a:chOff x="16980849" y="2537875"/>
            <a:chExt cx="512466" cy="4272181"/>
          </a:xfrm>
        </p:grpSpPr>
        <p:sp>
          <p:nvSpPr>
            <p:cNvPr id="108" name="Google Shape;108;p5"/>
            <p:cNvSpPr/>
            <p:nvPr/>
          </p:nvSpPr>
          <p:spPr>
            <a:xfrm>
              <a:off x="16980849" y="2537875"/>
              <a:ext cx="512466" cy="512466"/>
            </a:xfrm>
            <a:prstGeom prst="ellipse">
              <a:avLst/>
            </a:prstGeom>
            <a:solidFill>
              <a:srgbClr val="9933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G</a:t>
              </a:r>
              <a:endParaRPr/>
            </a:p>
          </p:txBody>
        </p:sp>
        <p:sp>
          <p:nvSpPr>
            <p:cNvPr id="109" name="Google Shape;109;p5"/>
            <p:cNvSpPr/>
            <p:nvPr/>
          </p:nvSpPr>
          <p:spPr>
            <a:xfrm>
              <a:off x="16980849" y="3150825"/>
              <a:ext cx="512466" cy="512466"/>
            </a:xfrm>
            <a:prstGeom prst="ellipse">
              <a:avLst/>
            </a:prstGeom>
            <a:solidFill>
              <a:srgbClr val="A2C63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T</a:t>
              </a:r>
              <a:endParaRPr/>
            </a:p>
          </p:txBody>
        </p:sp>
        <p:sp>
          <p:nvSpPr>
            <p:cNvPr id="110" name="Google Shape;110;p5"/>
            <p:cNvSpPr/>
            <p:nvPr/>
          </p:nvSpPr>
          <p:spPr>
            <a:xfrm>
              <a:off x="16980849" y="3788012"/>
              <a:ext cx="512466" cy="512466"/>
            </a:xfrm>
            <a:prstGeom prst="ellipse">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S</a:t>
              </a:r>
              <a:endParaRPr/>
            </a:p>
          </p:txBody>
        </p:sp>
        <p:sp>
          <p:nvSpPr>
            <p:cNvPr id="111" name="Google Shape;111;p5"/>
            <p:cNvSpPr/>
            <p:nvPr/>
          </p:nvSpPr>
          <p:spPr>
            <a:xfrm>
              <a:off x="16980849" y="4425199"/>
              <a:ext cx="512466" cy="512466"/>
            </a:xfrm>
            <a:prstGeom prst="ellipse">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N</a:t>
              </a:r>
              <a:endParaRPr/>
            </a:p>
          </p:txBody>
        </p:sp>
        <p:sp>
          <p:nvSpPr>
            <p:cNvPr id="112" name="Google Shape;112;p5"/>
            <p:cNvSpPr/>
            <p:nvPr/>
          </p:nvSpPr>
          <p:spPr>
            <a:xfrm>
              <a:off x="16980849" y="5042596"/>
              <a:ext cx="512466" cy="512466"/>
            </a:xfrm>
            <a:prstGeom prst="ellipse">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E</a:t>
              </a:r>
              <a:endParaRPr/>
            </a:p>
          </p:txBody>
        </p:sp>
        <p:sp>
          <p:nvSpPr>
            <p:cNvPr id="113" name="Google Shape;113;p5"/>
            <p:cNvSpPr/>
            <p:nvPr/>
          </p:nvSpPr>
          <p:spPr>
            <a:xfrm>
              <a:off x="16980849" y="5657651"/>
              <a:ext cx="512466" cy="512466"/>
            </a:xfrm>
            <a:prstGeom prst="ellipse">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M</a:t>
              </a:r>
              <a:endParaRPr/>
            </a:p>
          </p:txBody>
        </p:sp>
        <p:sp>
          <p:nvSpPr>
            <p:cNvPr id="114" name="Google Shape;114;p5"/>
            <p:cNvSpPr/>
            <p:nvPr/>
          </p:nvSpPr>
          <p:spPr>
            <a:xfrm>
              <a:off x="16980849" y="6297590"/>
              <a:ext cx="512466" cy="512466"/>
            </a:xfrm>
            <a:prstGeom prst="ellipse">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C</a:t>
              </a:r>
              <a:endParaRPr/>
            </a:p>
          </p:txBody>
        </p:sp>
      </p:grpSp>
      <p:grpSp>
        <p:nvGrpSpPr>
          <p:cNvPr id="115" name="Google Shape;115;p5"/>
          <p:cNvGrpSpPr/>
          <p:nvPr/>
        </p:nvGrpSpPr>
        <p:grpSpPr>
          <a:xfrm>
            <a:off x="18966315" y="717651"/>
            <a:ext cx="929835" cy="7751584"/>
            <a:chOff x="18291615" y="2537875"/>
            <a:chExt cx="512466" cy="4272181"/>
          </a:xfrm>
        </p:grpSpPr>
        <p:sp>
          <p:nvSpPr>
            <p:cNvPr id="116" name="Google Shape;116;p5"/>
            <p:cNvSpPr/>
            <p:nvPr/>
          </p:nvSpPr>
          <p:spPr>
            <a:xfrm>
              <a:off x="18291615" y="2537875"/>
              <a:ext cx="512466" cy="512466"/>
            </a:xfrm>
            <a:prstGeom prst="ellipse">
              <a:avLst/>
            </a:prstGeom>
            <a:solidFill>
              <a:srgbClr val="9933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G</a:t>
              </a:r>
              <a:endParaRPr/>
            </a:p>
          </p:txBody>
        </p:sp>
        <p:sp>
          <p:nvSpPr>
            <p:cNvPr id="117" name="Google Shape;117;p5"/>
            <p:cNvSpPr/>
            <p:nvPr/>
          </p:nvSpPr>
          <p:spPr>
            <a:xfrm>
              <a:off x="18291615" y="3150825"/>
              <a:ext cx="512466" cy="512466"/>
            </a:xfrm>
            <a:prstGeom prst="ellipse">
              <a:avLst/>
            </a:prstGeom>
            <a:solidFill>
              <a:srgbClr val="A2C63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T</a:t>
              </a:r>
              <a:endParaRPr/>
            </a:p>
          </p:txBody>
        </p:sp>
        <p:sp>
          <p:nvSpPr>
            <p:cNvPr id="118" name="Google Shape;118;p5"/>
            <p:cNvSpPr/>
            <p:nvPr/>
          </p:nvSpPr>
          <p:spPr>
            <a:xfrm>
              <a:off x="18291615" y="3788012"/>
              <a:ext cx="512466" cy="512466"/>
            </a:xfrm>
            <a:prstGeom prst="ellipse">
              <a:avLst/>
            </a:prstGeom>
            <a:solidFill>
              <a:srgbClr val="2E85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S</a:t>
              </a:r>
              <a:endParaRPr/>
            </a:p>
          </p:txBody>
        </p:sp>
        <p:sp>
          <p:nvSpPr>
            <p:cNvPr id="119" name="Google Shape;119;p5"/>
            <p:cNvSpPr/>
            <p:nvPr/>
          </p:nvSpPr>
          <p:spPr>
            <a:xfrm>
              <a:off x="18291615" y="4425199"/>
              <a:ext cx="512466" cy="512466"/>
            </a:xfrm>
            <a:prstGeom prst="ellipse">
              <a:avLst/>
            </a:prstGeom>
            <a:solidFill>
              <a:srgbClr val="83812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N</a:t>
              </a:r>
              <a:endParaRPr/>
            </a:p>
          </p:txBody>
        </p:sp>
        <p:sp>
          <p:nvSpPr>
            <p:cNvPr id="120" name="Google Shape;120;p5"/>
            <p:cNvSpPr/>
            <p:nvPr/>
          </p:nvSpPr>
          <p:spPr>
            <a:xfrm>
              <a:off x="18291615" y="5042596"/>
              <a:ext cx="512466" cy="512466"/>
            </a:xfrm>
            <a:prstGeom prst="ellipse">
              <a:avLst/>
            </a:prstGeom>
            <a:solidFill>
              <a:srgbClr val="3366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E</a:t>
              </a:r>
              <a:endParaRPr/>
            </a:p>
          </p:txBody>
        </p:sp>
        <p:sp>
          <p:nvSpPr>
            <p:cNvPr id="121" name="Google Shape;121;p5"/>
            <p:cNvSpPr/>
            <p:nvPr/>
          </p:nvSpPr>
          <p:spPr>
            <a:xfrm>
              <a:off x="18291615" y="5657651"/>
              <a:ext cx="512466" cy="512466"/>
            </a:xfrm>
            <a:prstGeom prst="ellipse">
              <a:avLst/>
            </a:prstGeom>
            <a:solidFill>
              <a:srgbClr val="E26B0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M</a:t>
              </a:r>
              <a:endParaRPr/>
            </a:p>
          </p:txBody>
        </p:sp>
        <p:sp>
          <p:nvSpPr>
            <p:cNvPr id="122" name="Google Shape;122;p5"/>
            <p:cNvSpPr/>
            <p:nvPr/>
          </p:nvSpPr>
          <p:spPr>
            <a:xfrm>
              <a:off x="18291615" y="6297590"/>
              <a:ext cx="512466" cy="512466"/>
            </a:xfrm>
            <a:prstGeom prst="ellipse">
              <a:avLst/>
            </a:prstGeom>
            <a:solidFill>
              <a:srgbClr val="FF99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C</a:t>
              </a:r>
              <a:endParaRPr/>
            </a:p>
          </p:txBody>
        </p:sp>
      </p:grpSp>
      <p:pic>
        <p:nvPicPr>
          <p:cNvPr id="123" name="Google Shape;123;p5"/>
          <p:cNvPicPr preferRelativeResize="0"/>
          <p:nvPr/>
        </p:nvPicPr>
        <p:blipFill rotWithShape="1">
          <a:blip r:embed="rId3">
            <a:alphaModFix/>
          </a:blip>
          <a:srcRect b="0" l="0" r="0" t="0"/>
          <a:stretch/>
        </p:blipFill>
        <p:spPr>
          <a:xfrm>
            <a:off x="1434496" y="1408075"/>
            <a:ext cx="12112015" cy="7327665"/>
          </a:xfrm>
          <a:prstGeom prst="rect">
            <a:avLst/>
          </a:prstGeom>
          <a:noFill/>
          <a:ln>
            <a:noFill/>
          </a:ln>
        </p:spPr>
      </p:pic>
      <p:sp>
        <p:nvSpPr>
          <p:cNvPr id="124" name="Google Shape;124;p5"/>
          <p:cNvSpPr txBox="1"/>
          <p:nvPr/>
        </p:nvSpPr>
        <p:spPr>
          <a:xfrm>
            <a:off x="1582215" y="8927106"/>
            <a:ext cx="17384100" cy="569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5000"/>
              <a:buFont typeface="Arial"/>
              <a:buNone/>
            </a:pPr>
            <a:r>
              <a:rPr i="1" lang="fr-FR" sz="2500" u="none" cap="none" strike="noStrike">
                <a:solidFill>
                  <a:srgbClr val="000000"/>
                </a:solidFill>
                <a:latin typeface="Century Gothic"/>
                <a:ea typeface="Century Gothic"/>
                <a:cs typeface="Century Gothic"/>
                <a:sym typeface="Century Gothic"/>
              </a:rPr>
              <a:t>Projet inscrit dans une ZAC</a:t>
            </a:r>
            <a:endParaRPr sz="1100">
              <a:latin typeface="Century Gothic"/>
              <a:ea typeface="Century Gothic"/>
              <a:cs typeface="Century Gothic"/>
              <a:sym typeface="Century Gothic"/>
            </a:endParaRPr>
          </a:p>
        </p:txBody>
      </p:sp>
      <p:sp>
        <p:nvSpPr>
          <p:cNvPr id="125" name="Google Shape;125;p5"/>
          <p:cNvSpPr txBox="1"/>
          <p:nvPr>
            <p:ph type="title"/>
          </p:nvPr>
        </p:nvSpPr>
        <p:spPr>
          <a:xfrm>
            <a:off x="720000" y="180000"/>
            <a:ext cx="17384100" cy="11082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SzPts val="5000"/>
              <a:buNone/>
            </a:pPr>
            <a:r>
              <a:rPr b="1" lang="fr-FR" sz="3200">
                <a:latin typeface="Century Gothic"/>
                <a:ea typeface="Century Gothic"/>
                <a:cs typeface="Century Gothic"/>
                <a:sym typeface="Century Gothic"/>
              </a:rPr>
              <a:t>CONTEXTE </a:t>
            </a:r>
            <a:endParaRPr b="1" sz="3200">
              <a:latin typeface="Century Gothic"/>
              <a:ea typeface="Century Gothic"/>
              <a:cs typeface="Century Gothic"/>
              <a:sym typeface="Century Gothic"/>
            </a:endParaRPr>
          </a:p>
          <a:p>
            <a:pPr indent="0" lvl="0" marL="0" rtl="0" algn="l">
              <a:lnSpc>
                <a:spcPct val="100000"/>
              </a:lnSpc>
              <a:spcBef>
                <a:spcPts val="0"/>
              </a:spcBef>
              <a:spcAft>
                <a:spcPts val="0"/>
              </a:spcAft>
              <a:buSzPts val="5000"/>
              <a:buNone/>
            </a:pPr>
            <a:r>
              <a:rPr b="1" i="1" lang="fr-FR" sz="2800">
                <a:latin typeface="Century Gothic"/>
                <a:ea typeface="Century Gothic"/>
                <a:cs typeface="Century Gothic"/>
                <a:sym typeface="Century Gothic"/>
              </a:rPr>
              <a:t>l’opération dans son environnement lointain</a:t>
            </a:r>
            <a:endParaRPr b="1" i="1" sz="2800">
              <a:latin typeface="Century Gothic"/>
              <a:ea typeface="Century Gothic"/>
              <a:cs typeface="Century Gothic"/>
              <a:sym typeface="Century Gothic"/>
            </a:endParaRPr>
          </a:p>
        </p:txBody>
      </p:sp>
      <p:sp>
        <p:nvSpPr>
          <p:cNvPr id="126" name="Google Shape;126;p5"/>
          <p:cNvSpPr/>
          <p:nvPr/>
        </p:nvSpPr>
        <p:spPr>
          <a:xfrm>
            <a:off x="8655025" y="4165225"/>
            <a:ext cx="1852800" cy="252000"/>
          </a:xfrm>
          <a:prstGeom prst="rect">
            <a:avLst/>
          </a:prstGeom>
          <a:solidFill>
            <a:srgbClr val="00FF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FR"/>
              <a:t>La Ferme urbaine</a:t>
            </a:r>
            <a:endParaRPr b="1"/>
          </a:p>
        </p:txBody>
      </p:sp>
      <p:sp>
        <p:nvSpPr>
          <p:cNvPr id="127" name="Google Shape;127;p5"/>
          <p:cNvSpPr/>
          <p:nvPr/>
        </p:nvSpPr>
        <p:spPr>
          <a:xfrm>
            <a:off x="7750825" y="5017500"/>
            <a:ext cx="1528200" cy="252000"/>
          </a:xfrm>
          <a:prstGeom prst="rect">
            <a:avLst/>
          </a:prstGeom>
          <a:solidFill>
            <a:srgbClr val="FFFF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FR"/>
              <a:t>Ilot Magellan</a:t>
            </a:r>
            <a:endParaRPr b="1"/>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grpSp>
        <p:nvGrpSpPr>
          <p:cNvPr id="132" name="Google Shape;132;p6"/>
          <p:cNvGrpSpPr/>
          <p:nvPr/>
        </p:nvGrpSpPr>
        <p:grpSpPr>
          <a:xfrm>
            <a:off x="16736261" y="717651"/>
            <a:ext cx="929835" cy="7751584"/>
            <a:chOff x="16980849" y="2537875"/>
            <a:chExt cx="512466" cy="4272181"/>
          </a:xfrm>
        </p:grpSpPr>
        <p:sp>
          <p:nvSpPr>
            <p:cNvPr id="133" name="Google Shape;133;p6"/>
            <p:cNvSpPr/>
            <p:nvPr/>
          </p:nvSpPr>
          <p:spPr>
            <a:xfrm>
              <a:off x="16980849" y="2537875"/>
              <a:ext cx="512466" cy="512466"/>
            </a:xfrm>
            <a:prstGeom prst="ellipse">
              <a:avLst/>
            </a:prstGeom>
            <a:solidFill>
              <a:srgbClr val="9933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G</a:t>
              </a:r>
              <a:endParaRPr/>
            </a:p>
          </p:txBody>
        </p:sp>
        <p:sp>
          <p:nvSpPr>
            <p:cNvPr id="134" name="Google Shape;134;p6"/>
            <p:cNvSpPr/>
            <p:nvPr/>
          </p:nvSpPr>
          <p:spPr>
            <a:xfrm>
              <a:off x="16980849" y="3150825"/>
              <a:ext cx="512466" cy="512466"/>
            </a:xfrm>
            <a:prstGeom prst="ellipse">
              <a:avLst/>
            </a:prstGeom>
            <a:solidFill>
              <a:srgbClr val="A2C63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T</a:t>
              </a:r>
              <a:endParaRPr/>
            </a:p>
          </p:txBody>
        </p:sp>
        <p:sp>
          <p:nvSpPr>
            <p:cNvPr id="135" name="Google Shape;135;p6"/>
            <p:cNvSpPr/>
            <p:nvPr/>
          </p:nvSpPr>
          <p:spPr>
            <a:xfrm>
              <a:off x="16980849" y="3788012"/>
              <a:ext cx="512466" cy="512466"/>
            </a:xfrm>
            <a:prstGeom prst="ellipse">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S</a:t>
              </a:r>
              <a:endParaRPr/>
            </a:p>
          </p:txBody>
        </p:sp>
        <p:sp>
          <p:nvSpPr>
            <p:cNvPr id="136" name="Google Shape;136;p6"/>
            <p:cNvSpPr/>
            <p:nvPr/>
          </p:nvSpPr>
          <p:spPr>
            <a:xfrm>
              <a:off x="16980849" y="4425199"/>
              <a:ext cx="512466" cy="512466"/>
            </a:xfrm>
            <a:prstGeom prst="ellipse">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N</a:t>
              </a:r>
              <a:endParaRPr/>
            </a:p>
          </p:txBody>
        </p:sp>
        <p:sp>
          <p:nvSpPr>
            <p:cNvPr id="137" name="Google Shape;137;p6"/>
            <p:cNvSpPr/>
            <p:nvPr/>
          </p:nvSpPr>
          <p:spPr>
            <a:xfrm>
              <a:off x="16980849" y="5042596"/>
              <a:ext cx="512466" cy="512466"/>
            </a:xfrm>
            <a:prstGeom prst="ellipse">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E</a:t>
              </a:r>
              <a:endParaRPr/>
            </a:p>
          </p:txBody>
        </p:sp>
        <p:sp>
          <p:nvSpPr>
            <p:cNvPr id="138" name="Google Shape;138;p6"/>
            <p:cNvSpPr/>
            <p:nvPr/>
          </p:nvSpPr>
          <p:spPr>
            <a:xfrm>
              <a:off x="16980849" y="5657651"/>
              <a:ext cx="512466" cy="512466"/>
            </a:xfrm>
            <a:prstGeom prst="ellipse">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M</a:t>
              </a:r>
              <a:endParaRPr/>
            </a:p>
          </p:txBody>
        </p:sp>
        <p:sp>
          <p:nvSpPr>
            <p:cNvPr id="139" name="Google Shape;139;p6"/>
            <p:cNvSpPr/>
            <p:nvPr/>
          </p:nvSpPr>
          <p:spPr>
            <a:xfrm>
              <a:off x="16980849" y="6297590"/>
              <a:ext cx="512466" cy="512466"/>
            </a:xfrm>
            <a:prstGeom prst="ellipse">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C</a:t>
              </a:r>
              <a:endParaRPr/>
            </a:p>
          </p:txBody>
        </p:sp>
      </p:grpSp>
      <p:grpSp>
        <p:nvGrpSpPr>
          <p:cNvPr id="140" name="Google Shape;140;p6"/>
          <p:cNvGrpSpPr/>
          <p:nvPr/>
        </p:nvGrpSpPr>
        <p:grpSpPr>
          <a:xfrm>
            <a:off x="18966315" y="717651"/>
            <a:ext cx="929835" cy="7751584"/>
            <a:chOff x="18291615" y="2537875"/>
            <a:chExt cx="512466" cy="4272181"/>
          </a:xfrm>
        </p:grpSpPr>
        <p:sp>
          <p:nvSpPr>
            <p:cNvPr id="141" name="Google Shape;141;p6"/>
            <p:cNvSpPr/>
            <p:nvPr/>
          </p:nvSpPr>
          <p:spPr>
            <a:xfrm>
              <a:off x="18291615" y="2537875"/>
              <a:ext cx="512466" cy="512466"/>
            </a:xfrm>
            <a:prstGeom prst="ellipse">
              <a:avLst/>
            </a:prstGeom>
            <a:solidFill>
              <a:srgbClr val="9933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G</a:t>
              </a:r>
              <a:endParaRPr/>
            </a:p>
          </p:txBody>
        </p:sp>
        <p:sp>
          <p:nvSpPr>
            <p:cNvPr id="142" name="Google Shape;142;p6"/>
            <p:cNvSpPr/>
            <p:nvPr/>
          </p:nvSpPr>
          <p:spPr>
            <a:xfrm>
              <a:off x="18291615" y="3150825"/>
              <a:ext cx="512466" cy="512466"/>
            </a:xfrm>
            <a:prstGeom prst="ellipse">
              <a:avLst/>
            </a:prstGeom>
            <a:solidFill>
              <a:srgbClr val="A2C63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T</a:t>
              </a:r>
              <a:endParaRPr/>
            </a:p>
          </p:txBody>
        </p:sp>
        <p:sp>
          <p:nvSpPr>
            <p:cNvPr id="143" name="Google Shape;143;p6"/>
            <p:cNvSpPr/>
            <p:nvPr/>
          </p:nvSpPr>
          <p:spPr>
            <a:xfrm>
              <a:off x="18291615" y="3788012"/>
              <a:ext cx="512466" cy="512466"/>
            </a:xfrm>
            <a:prstGeom prst="ellipse">
              <a:avLst/>
            </a:prstGeom>
            <a:solidFill>
              <a:srgbClr val="2E85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S</a:t>
              </a:r>
              <a:endParaRPr/>
            </a:p>
          </p:txBody>
        </p:sp>
        <p:sp>
          <p:nvSpPr>
            <p:cNvPr id="144" name="Google Shape;144;p6"/>
            <p:cNvSpPr/>
            <p:nvPr/>
          </p:nvSpPr>
          <p:spPr>
            <a:xfrm>
              <a:off x="18291615" y="4425199"/>
              <a:ext cx="512466" cy="512466"/>
            </a:xfrm>
            <a:prstGeom prst="ellipse">
              <a:avLst/>
            </a:prstGeom>
            <a:solidFill>
              <a:srgbClr val="83812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N</a:t>
              </a:r>
              <a:endParaRPr/>
            </a:p>
          </p:txBody>
        </p:sp>
        <p:sp>
          <p:nvSpPr>
            <p:cNvPr id="145" name="Google Shape;145;p6"/>
            <p:cNvSpPr/>
            <p:nvPr/>
          </p:nvSpPr>
          <p:spPr>
            <a:xfrm>
              <a:off x="18291615" y="5042596"/>
              <a:ext cx="512466" cy="512466"/>
            </a:xfrm>
            <a:prstGeom prst="ellipse">
              <a:avLst/>
            </a:prstGeom>
            <a:solidFill>
              <a:srgbClr val="3366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E</a:t>
              </a:r>
              <a:endParaRPr/>
            </a:p>
          </p:txBody>
        </p:sp>
        <p:sp>
          <p:nvSpPr>
            <p:cNvPr id="146" name="Google Shape;146;p6"/>
            <p:cNvSpPr/>
            <p:nvPr/>
          </p:nvSpPr>
          <p:spPr>
            <a:xfrm>
              <a:off x="18291615" y="5657651"/>
              <a:ext cx="512466" cy="512466"/>
            </a:xfrm>
            <a:prstGeom prst="ellipse">
              <a:avLst/>
            </a:prstGeom>
            <a:solidFill>
              <a:srgbClr val="E26B0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M</a:t>
              </a:r>
              <a:endParaRPr/>
            </a:p>
          </p:txBody>
        </p:sp>
        <p:sp>
          <p:nvSpPr>
            <p:cNvPr id="147" name="Google Shape;147;p6"/>
            <p:cNvSpPr/>
            <p:nvPr/>
          </p:nvSpPr>
          <p:spPr>
            <a:xfrm>
              <a:off x="18291615" y="6297590"/>
              <a:ext cx="512466" cy="512466"/>
            </a:xfrm>
            <a:prstGeom prst="ellipse">
              <a:avLst/>
            </a:prstGeom>
            <a:solidFill>
              <a:srgbClr val="FF99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C</a:t>
              </a:r>
              <a:endParaRPr/>
            </a:p>
          </p:txBody>
        </p:sp>
      </p:grpSp>
      <p:pic>
        <p:nvPicPr>
          <p:cNvPr descr="Une image contenant texte, arbre, capture d’écran, plante&#10;&#10;Le contenu généré par l’IA peut être incorrect." id="148" name="Google Shape;148;p6"/>
          <p:cNvPicPr preferRelativeResize="0"/>
          <p:nvPr/>
        </p:nvPicPr>
        <p:blipFill rotWithShape="1">
          <a:blip r:embed="rId3">
            <a:alphaModFix/>
          </a:blip>
          <a:srcRect b="0" l="31606" r="0" t="50000"/>
          <a:stretch/>
        </p:blipFill>
        <p:spPr>
          <a:xfrm>
            <a:off x="6389445" y="1647486"/>
            <a:ext cx="8236966" cy="7989280"/>
          </a:xfrm>
          <a:prstGeom prst="rect">
            <a:avLst/>
          </a:prstGeom>
          <a:noFill/>
          <a:ln>
            <a:noFill/>
          </a:ln>
        </p:spPr>
      </p:pic>
      <p:pic>
        <p:nvPicPr>
          <p:cNvPr id="149" name="Google Shape;149;p6"/>
          <p:cNvPicPr preferRelativeResize="0"/>
          <p:nvPr/>
        </p:nvPicPr>
        <p:blipFill>
          <a:blip r:embed="rId4">
            <a:alphaModFix/>
          </a:blip>
          <a:stretch>
            <a:fillRect/>
          </a:stretch>
        </p:blipFill>
        <p:spPr>
          <a:xfrm>
            <a:off x="2927800" y="1800224"/>
            <a:ext cx="2821225" cy="7237049"/>
          </a:xfrm>
          <a:prstGeom prst="rect">
            <a:avLst/>
          </a:prstGeom>
          <a:noFill/>
          <a:ln>
            <a:noFill/>
          </a:ln>
        </p:spPr>
      </p:pic>
      <p:sp>
        <p:nvSpPr>
          <p:cNvPr id="150" name="Google Shape;150;p6"/>
          <p:cNvSpPr txBox="1"/>
          <p:nvPr/>
        </p:nvSpPr>
        <p:spPr>
          <a:xfrm>
            <a:off x="720730" y="8114300"/>
            <a:ext cx="2004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1" lang="fr-FR" sz="1800">
                <a:latin typeface="Century Gothic"/>
                <a:ea typeface="Century Gothic"/>
                <a:cs typeface="Century Gothic"/>
                <a:sym typeface="Century Gothic"/>
              </a:rPr>
              <a:t>Début démarche BDF</a:t>
            </a:r>
            <a:endParaRPr/>
          </a:p>
        </p:txBody>
      </p:sp>
      <p:sp>
        <p:nvSpPr>
          <p:cNvPr id="151" name="Google Shape;151;p6"/>
          <p:cNvSpPr txBox="1"/>
          <p:nvPr/>
        </p:nvSpPr>
        <p:spPr>
          <a:xfrm>
            <a:off x="720730" y="5036825"/>
            <a:ext cx="2004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1" lang="fr-FR" sz="1800">
                <a:latin typeface="Century Gothic"/>
                <a:ea typeface="Century Gothic"/>
                <a:cs typeface="Century Gothic"/>
                <a:sym typeface="Century Gothic"/>
              </a:rPr>
              <a:t>Commission </a:t>
            </a:r>
            <a:r>
              <a:rPr b="1" i="1" lang="fr-FR" sz="1800">
                <a:latin typeface="Century Gothic"/>
                <a:ea typeface="Century Gothic"/>
                <a:cs typeface="Century Gothic"/>
                <a:sym typeface="Century Gothic"/>
              </a:rPr>
              <a:t>BDF</a:t>
            </a:r>
            <a:endParaRPr b="1" i="1" sz="1800">
              <a:latin typeface="Century Gothic"/>
              <a:ea typeface="Century Gothic"/>
              <a:cs typeface="Century Gothic"/>
              <a:sym typeface="Century Gothic"/>
            </a:endParaRPr>
          </a:p>
          <a:p>
            <a:pPr indent="0" lvl="0" marL="0" marR="0" rtl="0" algn="l">
              <a:lnSpc>
                <a:spcPct val="100000"/>
              </a:lnSpc>
              <a:spcBef>
                <a:spcPts val="0"/>
              </a:spcBef>
              <a:spcAft>
                <a:spcPts val="0"/>
              </a:spcAft>
              <a:buNone/>
            </a:pPr>
            <a:r>
              <a:rPr b="1" i="1" lang="fr-FR" sz="1800">
                <a:latin typeface="Century Gothic"/>
                <a:ea typeface="Century Gothic"/>
                <a:cs typeface="Century Gothic"/>
                <a:sym typeface="Century Gothic"/>
              </a:rPr>
              <a:t>CONCEPTION</a:t>
            </a:r>
            <a:endParaRPr b="1" i="1" sz="1800">
              <a:latin typeface="Century Gothic"/>
              <a:ea typeface="Century Gothic"/>
              <a:cs typeface="Century Gothic"/>
              <a:sym typeface="Century Gothic"/>
            </a:endParaRPr>
          </a:p>
        </p:txBody>
      </p:sp>
      <p:sp>
        <p:nvSpPr>
          <p:cNvPr id="152" name="Google Shape;152;p6"/>
          <p:cNvSpPr txBox="1"/>
          <p:nvPr/>
        </p:nvSpPr>
        <p:spPr>
          <a:xfrm>
            <a:off x="720005" y="2518925"/>
            <a:ext cx="2004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1" lang="fr-FR" sz="1800">
                <a:latin typeface="Century Gothic"/>
                <a:ea typeface="Century Gothic"/>
                <a:cs typeface="Century Gothic"/>
                <a:sym typeface="Century Gothic"/>
              </a:rPr>
              <a:t>Commission BDF</a:t>
            </a:r>
            <a:endParaRPr b="1" i="1" sz="1800">
              <a:latin typeface="Century Gothic"/>
              <a:ea typeface="Century Gothic"/>
              <a:cs typeface="Century Gothic"/>
              <a:sym typeface="Century Gothic"/>
            </a:endParaRPr>
          </a:p>
          <a:p>
            <a:pPr indent="0" lvl="0" marL="0" marR="0" rtl="0" algn="l">
              <a:lnSpc>
                <a:spcPct val="100000"/>
              </a:lnSpc>
              <a:spcBef>
                <a:spcPts val="0"/>
              </a:spcBef>
              <a:spcAft>
                <a:spcPts val="0"/>
              </a:spcAft>
              <a:buNone/>
            </a:pPr>
            <a:r>
              <a:rPr b="1" i="1" lang="fr-FR" sz="1800">
                <a:latin typeface="Century Gothic"/>
                <a:ea typeface="Century Gothic"/>
                <a:cs typeface="Century Gothic"/>
                <a:sym typeface="Century Gothic"/>
              </a:rPr>
              <a:t>RÉALISATION</a:t>
            </a:r>
            <a:endParaRPr b="1" i="1" sz="1800">
              <a:latin typeface="Century Gothic"/>
              <a:ea typeface="Century Gothic"/>
              <a:cs typeface="Century Gothic"/>
              <a:sym typeface="Century Gothic"/>
            </a:endParaRPr>
          </a:p>
        </p:txBody>
      </p:sp>
      <p:cxnSp>
        <p:nvCxnSpPr>
          <p:cNvPr id="153" name="Google Shape;153;p6"/>
          <p:cNvCxnSpPr/>
          <p:nvPr/>
        </p:nvCxnSpPr>
        <p:spPr>
          <a:xfrm flipH="1" rot="10800000">
            <a:off x="2693330" y="5278600"/>
            <a:ext cx="418200" cy="2100"/>
          </a:xfrm>
          <a:prstGeom prst="straightConnector1">
            <a:avLst/>
          </a:prstGeom>
          <a:noFill/>
          <a:ln cap="flat" cmpd="sng" w="19050">
            <a:solidFill>
              <a:schemeClr val="dk2"/>
            </a:solidFill>
            <a:prstDash val="solid"/>
            <a:round/>
            <a:headEnd len="med" w="med" type="none"/>
            <a:tailEnd len="med" w="med" type="triangle"/>
          </a:ln>
        </p:spPr>
      </p:cxnSp>
      <p:cxnSp>
        <p:nvCxnSpPr>
          <p:cNvPr id="154" name="Google Shape;154;p6"/>
          <p:cNvCxnSpPr/>
          <p:nvPr/>
        </p:nvCxnSpPr>
        <p:spPr>
          <a:xfrm flipH="1" rot="10800000">
            <a:off x="2692605" y="2721500"/>
            <a:ext cx="418200" cy="2100"/>
          </a:xfrm>
          <a:prstGeom prst="straightConnector1">
            <a:avLst/>
          </a:prstGeom>
          <a:noFill/>
          <a:ln cap="flat" cmpd="sng" w="19050">
            <a:solidFill>
              <a:schemeClr val="dk2"/>
            </a:solidFill>
            <a:prstDash val="solid"/>
            <a:round/>
            <a:headEnd len="med" w="med" type="none"/>
            <a:tailEnd len="med" w="med" type="triangle"/>
          </a:ln>
        </p:spPr>
      </p:cxnSp>
      <p:cxnSp>
        <p:nvCxnSpPr>
          <p:cNvPr id="155" name="Google Shape;155;p6"/>
          <p:cNvCxnSpPr/>
          <p:nvPr/>
        </p:nvCxnSpPr>
        <p:spPr>
          <a:xfrm flipH="1" rot="10800000">
            <a:off x="2693330" y="8436500"/>
            <a:ext cx="418200" cy="2100"/>
          </a:xfrm>
          <a:prstGeom prst="straightConnector1">
            <a:avLst/>
          </a:prstGeom>
          <a:noFill/>
          <a:ln cap="flat" cmpd="sng" w="19050">
            <a:solidFill>
              <a:schemeClr val="dk2"/>
            </a:solidFill>
            <a:prstDash val="solid"/>
            <a:round/>
            <a:headEnd len="med" w="med" type="none"/>
            <a:tailEnd len="med" w="med" type="triangle"/>
          </a:ln>
        </p:spPr>
      </p:cxnSp>
      <p:sp>
        <p:nvSpPr>
          <p:cNvPr id="156" name="Google Shape;156;p6"/>
          <p:cNvSpPr txBox="1"/>
          <p:nvPr/>
        </p:nvSpPr>
        <p:spPr>
          <a:xfrm>
            <a:off x="3998446" y="2307194"/>
            <a:ext cx="2391000" cy="338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i="1" lang="fr-FR" sz="1600">
                <a:highlight>
                  <a:schemeClr val="lt1"/>
                </a:highlight>
                <a:latin typeface="Century Gothic"/>
                <a:ea typeface="Century Gothic"/>
                <a:cs typeface="Century Gothic"/>
                <a:sym typeface="Century Gothic"/>
              </a:rPr>
              <a:t>Ouverture</a:t>
            </a:r>
            <a:endParaRPr>
              <a:highlight>
                <a:schemeClr val="lt1"/>
              </a:highlight>
            </a:endParaRPr>
          </a:p>
        </p:txBody>
      </p:sp>
      <p:pic>
        <p:nvPicPr>
          <p:cNvPr id="157" name="Google Shape;157;p6"/>
          <p:cNvPicPr preferRelativeResize="0"/>
          <p:nvPr/>
        </p:nvPicPr>
        <p:blipFill>
          <a:blip r:embed="rId5">
            <a:alphaModFix/>
          </a:blip>
          <a:stretch>
            <a:fillRect/>
          </a:stretch>
        </p:blipFill>
        <p:spPr>
          <a:xfrm>
            <a:off x="11589025" y="4254151"/>
            <a:ext cx="259300" cy="377174"/>
          </a:xfrm>
          <a:prstGeom prst="rect">
            <a:avLst/>
          </a:prstGeom>
          <a:noFill/>
          <a:ln>
            <a:noFill/>
          </a:ln>
        </p:spPr>
      </p:pic>
      <p:pic>
        <p:nvPicPr>
          <p:cNvPr id="158" name="Google Shape;158;p6"/>
          <p:cNvPicPr preferRelativeResize="0"/>
          <p:nvPr/>
        </p:nvPicPr>
        <p:blipFill>
          <a:blip r:embed="rId5">
            <a:alphaModFix/>
          </a:blip>
          <a:stretch>
            <a:fillRect/>
          </a:stretch>
        </p:blipFill>
        <p:spPr>
          <a:xfrm>
            <a:off x="11944500" y="4254175"/>
            <a:ext cx="259300" cy="377150"/>
          </a:xfrm>
          <a:prstGeom prst="rect">
            <a:avLst/>
          </a:prstGeom>
          <a:noFill/>
          <a:ln>
            <a:noFill/>
          </a:ln>
        </p:spPr>
      </p:pic>
      <p:sp>
        <p:nvSpPr>
          <p:cNvPr id="159" name="Google Shape;159;p6"/>
          <p:cNvSpPr txBox="1"/>
          <p:nvPr>
            <p:ph type="title"/>
          </p:nvPr>
        </p:nvSpPr>
        <p:spPr>
          <a:xfrm>
            <a:off x="720000" y="180000"/>
            <a:ext cx="17384100" cy="11082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SzPts val="5000"/>
              <a:buNone/>
            </a:pPr>
            <a:r>
              <a:rPr b="1" lang="fr-FR" sz="3200">
                <a:latin typeface="Century Gothic"/>
                <a:ea typeface="Century Gothic"/>
                <a:cs typeface="Century Gothic"/>
                <a:sym typeface="Century Gothic"/>
              </a:rPr>
              <a:t>CONTEXTE </a:t>
            </a:r>
            <a:endParaRPr b="1" sz="3200">
              <a:latin typeface="Century Gothic"/>
              <a:ea typeface="Century Gothic"/>
              <a:cs typeface="Century Gothic"/>
              <a:sym typeface="Century Gothic"/>
            </a:endParaRPr>
          </a:p>
          <a:p>
            <a:pPr indent="0" lvl="0" marL="0" rtl="0" algn="l">
              <a:lnSpc>
                <a:spcPct val="100000"/>
              </a:lnSpc>
              <a:spcBef>
                <a:spcPts val="0"/>
              </a:spcBef>
              <a:spcAft>
                <a:spcPts val="0"/>
              </a:spcAft>
              <a:buSzPts val="5000"/>
              <a:buNone/>
            </a:pPr>
            <a:r>
              <a:rPr b="1" i="1" lang="fr-FR" sz="2800">
                <a:latin typeface="Century Gothic"/>
                <a:ea typeface="Century Gothic"/>
                <a:cs typeface="Century Gothic"/>
                <a:sym typeface="Century Gothic"/>
              </a:rPr>
              <a:t>l’opération dans son environnement lointain</a:t>
            </a:r>
            <a:endParaRPr b="1" i="1" sz="2800">
              <a:latin typeface="Century Gothic"/>
              <a:ea typeface="Century Gothic"/>
              <a:cs typeface="Century Gothic"/>
              <a:sym typeface="Century Gothic"/>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18"/>
          <p:cNvSpPr txBox="1"/>
          <p:nvPr>
            <p:ph type="title"/>
          </p:nvPr>
        </p:nvSpPr>
        <p:spPr>
          <a:xfrm>
            <a:off x="720000" y="180000"/>
            <a:ext cx="17384100" cy="10467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SzPts val="5000"/>
              <a:buNone/>
            </a:pPr>
            <a:r>
              <a:rPr b="1" lang="fr-FR" sz="3200">
                <a:latin typeface="Century Gothic"/>
                <a:ea typeface="Century Gothic"/>
                <a:cs typeface="Century Gothic"/>
                <a:sym typeface="Century Gothic"/>
              </a:rPr>
              <a:t>CONCERTATION</a:t>
            </a:r>
            <a:endParaRPr b="1" sz="3200">
              <a:latin typeface="Century Gothic"/>
              <a:ea typeface="Century Gothic"/>
              <a:cs typeface="Century Gothic"/>
              <a:sym typeface="Century Gothic"/>
            </a:endParaRPr>
          </a:p>
          <a:p>
            <a:pPr indent="0" lvl="0" marL="0" rtl="0" algn="l">
              <a:lnSpc>
                <a:spcPct val="100000"/>
              </a:lnSpc>
              <a:spcBef>
                <a:spcPts val="0"/>
              </a:spcBef>
              <a:spcAft>
                <a:spcPts val="0"/>
              </a:spcAft>
              <a:buSzPts val="5000"/>
              <a:buNone/>
            </a:pPr>
            <a:r>
              <a:rPr b="1" i="1" lang="fr-FR" sz="2400">
                <a:latin typeface="Century Gothic"/>
                <a:ea typeface="Century Gothic"/>
                <a:cs typeface="Century Gothic"/>
                <a:sym typeface="Century Gothic"/>
              </a:rPr>
              <a:t>I</a:t>
            </a:r>
            <a:r>
              <a:rPr b="1" i="1" lang="fr-FR" sz="2400">
                <a:latin typeface="Century Gothic"/>
                <a:ea typeface="Century Gothic"/>
                <a:cs typeface="Century Gothic"/>
                <a:sym typeface="Century Gothic"/>
              </a:rPr>
              <a:t>ntégration des usagers : du concours au chantier</a:t>
            </a:r>
            <a:endParaRPr b="1" i="1" sz="2400">
              <a:latin typeface="Century Gothic"/>
              <a:ea typeface="Century Gothic"/>
              <a:cs typeface="Century Gothic"/>
              <a:sym typeface="Century Gothic"/>
            </a:endParaRPr>
          </a:p>
        </p:txBody>
      </p:sp>
      <p:pic>
        <p:nvPicPr>
          <p:cNvPr id="165" name="Google Shape;165;p18"/>
          <p:cNvPicPr preferRelativeResize="0"/>
          <p:nvPr/>
        </p:nvPicPr>
        <p:blipFill rotWithShape="1">
          <a:blip r:embed="rId3">
            <a:alphaModFix/>
          </a:blip>
          <a:srcRect b="0" l="0" r="0" t="0"/>
          <a:stretch/>
        </p:blipFill>
        <p:spPr>
          <a:xfrm>
            <a:off x="1177926" y="2922963"/>
            <a:ext cx="3229392" cy="4118573"/>
          </a:xfrm>
          <a:prstGeom prst="rect">
            <a:avLst/>
          </a:prstGeom>
          <a:noFill/>
          <a:ln>
            <a:noFill/>
          </a:ln>
        </p:spPr>
      </p:pic>
      <p:pic>
        <p:nvPicPr>
          <p:cNvPr descr="Une image contenant habits, chaussures, personne, homme&#10;&#10;Le contenu généré par l’IA peut être incorrect." id="166" name="Google Shape;166;p18"/>
          <p:cNvPicPr preferRelativeResize="0"/>
          <p:nvPr/>
        </p:nvPicPr>
        <p:blipFill rotWithShape="1">
          <a:blip r:embed="rId4">
            <a:alphaModFix/>
          </a:blip>
          <a:srcRect b="0" l="0" r="0" t="0"/>
          <a:stretch/>
        </p:blipFill>
        <p:spPr>
          <a:xfrm>
            <a:off x="10326039" y="5749510"/>
            <a:ext cx="5008758" cy="3756568"/>
          </a:xfrm>
          <a:prstGeom prst="rect">
            <a:avLst/>
          </a:prstGeom>
          <a:noFill/>
          <a:ln>
            <a:noFill/>
          </a:ln>
        </p:spPr>
      </p:pic>
      <p:pic>
        <p:nvPicPr>
          <p:cNvPr descr="Une image contenant bois, en bois, plein air, Bloc de bois&#10;&#10;Le contenu généré par l’IA peut être incorrect." id="167" name="Google Shape;167;p18"/>
          <p:cNvPicPr preferRelativeResize="0"/>
          <p:nvPr/>
        </p:nvPicPr>
        <p:blipFill rotWithShape="1">
          <a:blip r:embed="rId5">
            <a:alphaModFix/>
          </a:blip>
          <a:srcRect b="0" l="0" r="0" t="0"/>
          <a:stretch/>
        </p:blipFill>
        <p:spPr>
          <a:xfrm>
            <a:off x="4634352" y="5127062"/>
            <a:ext cx="5008758" cy="3339172"/>
          </a:xfrm>
          <a:prstGeom prst="rect">
            <a:avLst/>
          </a:prstGeom>
          <a:noFill/>
          <a:ln>
            <a:noFill/>
          </a:ln>
        </p:spPr>
      </p:pic>
      <p:pic>
        <p:nvPicPr>
          <p:cNvPr descr="Une image contenant ciel, plein air, habits, personne&#10;&#10;Le contenu généré par l’IA peut être incorrect." id="168" name="Google Shape;168;p18"/>
          <p:cNvPicPr preferRelativeResize="0"/>
          <p:nvPr/>
        </p:nvPicPr>
        <p:blipFill rotWithShape="1">
          <a:blip r:embed="rId6">
            <a:alphaModFix/>
          </a:blip>
          <a:srcRect b="0" l="0" r="0" t="0"/>
          <a:stretch/>
        </p:blipFill>
        <p:spPr>
          <a:xfrm>
            <a:off x="4658557" y="1322484"/>
            <a:ext cx="5008758" cy="3339172"/>
          </a:xfrm>
          <a:prstGeom prst="rect">
            <a:avLst/>
          </a:prstGeom>
          <a:noFill/>
          <a:ln>
            <a:noFill/>
          </a:ln>
        </p:spPr>
      </p:pic>
      <p:pic>
        <p:nvPicPr>
          <p:cNvPr id="169" name="Google Shape;169;p18"/>
          <p:cNvPicPr preferRelativeResize="0"/>
          <p:nvPr/>
        </p:nvPicPr>
        <p:blipFill rotWithShape="1">
          <a:blip r:embed="rId7">
            <a:alphaModFix/>
          </a:blip>
          <a:srcRect b="0" l="0" r="0" t="0"/>
          <a:stretch/>
        </p:blipFill>
        <p:spPr>
          <a:xfrm>
            <a:off x="10326039" y="1244007"/>
            <a:ext cx="6177861" cy="4118574"/>
          </a:xfrm>
          <a:prstGeom prst="rect">
            <a:avLst/>
          </a:prstGeom>
          <a:noFill/>
          <a:ln>
            <a:noFill/>
          </a:ln>
        </p:spPr>
      </p:pic>
      <p:sp>
        <p:nvSpPr>
          <p:cNvPr id="170" name="Google Shape;170;p18"/>
          <p:cNvSpPr txBox="1"/>
          <p:nvPr/>
        </p:nvSpPr>
        <p:spPr>
          <a:xfrm>
            <a:off x="5647128" y="4629056"/>
            <a:ext cx="3837713" cy="461635"/>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5000"/>
              <a:buFont typeface="Arial"/>
              <a:buNone/>
            </a:pPr>
            <a:r>
              <a:rPr b="0" i="1" lang="fr-FR" sz="1800" u="none" cap="none" strike="noStrike">
                <a:solidFill>
                  <a:srgbClr val="000000"/>
                </a:solidFill>
                <a:latin typeface="Century Gothic"/>
                <a:ea typeface="Century Gothic"/>
                <a:cs typeface="Century Gothic"/>
                <a:sym typeface="Century Gothic"/>
              </a:rPr>
              <a:t>Pose de la 1ère « poutre »</a:t>
            </a:r>
            <a:endParaRPr/>
          </a:p>
        </p:txBody>
      </p:sp>
      <p:sp>
        <p:nvSpPr>
          <p:cNvPr id="171" name="Google Shape;171;p18"/>
          <p:cNvSpPr txBox="1"/>
          <p:nvPr/>
        </p:nvSpPr>
        <p:spPr>
          <a:xfrm>
            <a:off x="11712511" y="5316456"/>
            <a:ext cx="4791389" cy="461635"/>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5000"/>
              <a:buFont typeface="Arial"/>
              <a:buNone/>
            </a:pPr>
            <a:r>
              <a:rPr b="0" i="1" lang="fr-FR" sz="1800" u="none" cap="none" strike="noStrike">
                <a:solidFill>
                  <a:srgbClr val="000000"/>
                </a:solidFill>
                <a:latin typeface="Century Gothic"/>
                <a:ea typeface="Century Gothic"/>
                <a:cs typeface="Century Gothic"/>
                <a:sym typeface="Century Gothic"/>
              </a:rPr>
              <a:t>Intégration du personnel enseignant</a:t>
            </a:r>
            <a:endParaRPr/>
          </a:p>
        </p:txBody>
      </p:sp>
      <p:sp>
        <p:nvSpPr>
          <p:cNvPr id="172" name="Google Shape;172;p18"/>
          <p:cNvSpPr txBox="1"/>
          <p:nvPr/>
        </p:nvSpPr>
        <p:spPr>
          <a:xfrm>
            <a:off x="10326039" y="9506078"/>
            <a:ext cx="4791389" cy="461635"/>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5000"/>
              <a:buFont typeface="Arial"/>
              <a:buNone/>
            </a:pPr>
            <a:r>
              <a:rPr b="0" i="1" lang="fr-FR" sz="1800" u="none" cap="none" strike="noStrike">
                <a:solidFill>
                  <a:srgbClr val="000000"/>
                </a:solidFill>
                <a:latin typeface="Century Gothic"/>
                <a:ea typeface="Century Gothic"/>
                <a:cs typeface="Century Gothic"/>
                <a:sym typeface="Century Gothic"/>
              </a:rPr>
              <a:t>… et des futures jeunes pousses !</a:t>
            </a:r>
            <a:endParaRPr/>
          </a:p>
        </p:txBody>
      </p:sp>
      <p:sp>
        <p:nvSpPr>
          <p:cNvPr id="173" name="Google Shape;173;p18"/>
          <p:cNvSpPr txBox="1"/>
          <p:nvPr/>
        </p:nvSpPr>
        <p:spPr>
          <a:xfrm>
            <a:off x="1177926" y="7147350"/>
            <a:ext cx="4791389" cy="461635"/>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5000"/>
              <a:buFont typeface="Arial"/>
              <a:buNone/>
            </a:pPr>
            <a:r>
              <a:rPr b="0" i="1" lang="fr-FR" sz="1800" u="none" cap="none" strike="noStrike">
                <a:solidFill>
                  <a:srgbClr val="000000"/>
                </a:solidFill>
                <a:latin typeface="Century Gothic"/>
                <a:ea typeface="Century Gothic"/>
                <a:cs typeface="Century Gothic"/>
                <a:sym typeface="Century Gothic"/>
              </a:rPr>
              <a:t>Guides interactifs</a:t>
            </a:r>
            <a:endParaRPr/>
          </a:p>
        </p:txBody>
      </p:sp>
      <p:grpSp>
        <p:nvGrpSpPr>
          <p:cNvPr id="174" name="Google Shape;174;p18"/>
          <p:cNvGrpSpPr/>
          <p:nvPr/>
        </p:nvGrpSpPr>
        <p:grpSpPr>
          <a:xfrm>
            <a:off x="16999158" y="717651"/>
            <a:ext cx="929835" cy="7751584"/>
            <a:chOff x="16980849" y="2537875"/>
            <a:chExt cx="512466" cy="4272181"/>
          </a:xfrm>
        </p:grpSpPr>
        <p:sp>
          <p:nvSpPr>
            <p:cNvPr id="175" name="Google Shape;175;p18"/>
            <p:cNvSpPr/>
            <p:nvPr/>
          </p:nvSpPr>
          <p:spPr>
            <a:xfrm>
              <a:off x="16980849" y="2537875"/>
              <a:ext cx="512466" cy="512466"/>
            </a:xfrm>
            <a:prstGeom prst="ellipse">
              <a:avLst/>
            </a:prstGeom>
            <a:solidFill>
              <a:srgbClr val="9933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G</a:t>
              </a:r>
              <a:endParaRPr/>
            </a:p>
          </p:txBody>
        </p:sp>
        <p:sp>
          <p:nvSpPr>
            <p:cNvPr id="176" name="Google Shape;176;p18"/>
            <p:cNvSpPr/>
            <p:nvPr/>
          </p:nvSpPr>
          <p:spPr>
            <a:xfrm>
              <a:off x="16980849" y="3150825"/>
              <a:ext cx="512466" cy="512466"/>
            </a:xfrm>
            <a:prstGeom prst="ellipse">
              <a:avLst/>
            </a:prstGeom>
            <a:solidFill>
              <a:srgbClr val="A2C63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T</a:t>
              </a:r>
              <a:endParaRPr/>
            </a:p>
          </p:txBody>
        </p:sp>
        <p:sp>
          <p:nvSpPr>
            <p:cNvPr id="177" name="Google Shape;177;p18"/>
            <p:cNvSpPr/>
            <p:nvPr/>
          </p:nvSpPr>
          <p:spPr>
            <a:xfrm>
              <a:off x="16980849" y="3788012"/>
              <a:ext cx="512466" cy="512466"/>
            </a:xfrm>
            <a:prstGeom prst="ellipse">
              <a:avLst/>
            </a:prstGeom>
            <a:solidFill>
              <a:srgbClr val="2E85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S</a:t>
              </a:r>
              <a:endParaRPr/>
            </a:p>
          </p:txBody>
        </p:sp>
        <p:sp>
          <p:nvSpPr>
            <p:cNvPr id="178" name="Google Shape;178;p18"/>
            <p:cNvSpPr/>
            <p:nvPr/>
          </p:nvSpPr>
          <p:spPr>
            <a:xfrm>
              <a:off x="16980849" y="4425199"/>
              <a:ext cx="512466" cy="512466"/>
            </a:xfrm>
            <a:prstGeom prst="ellipse">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N</a:t>
              </a:r>
              <a:endParaRPr/>
            </a:p>
          </p:txBody>
        </p:sp>
        <p:sp>
          <p:nvSpPr>
            <p:cNvPr id="179" name="Google Shape;179;p18"/>
            <p:cNvSpPr/>
            <p:nvPr/>
          </p:nvSpPr>
          <p:spPr>
            <a:xfrm>
              <a:off x="16980849" y="5042596"/>
              <a:ext cx="512466" cy="512466"/>
            </a:xfrm>
            <a:prstGeom prst="ellipse">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E</a:t>
              </a:r>
              <a:endParaRPr/>
            </a:p>
          </p:txBody>
        </p:sp>
        <p:sp>
          <p:nvSpPr>
            <p:cNvPr id="180" name="Google Shape;180;p18"/>
            <p:cNvSpPr/>
            <p:nvPr/>
          </p:nvSpPr>
          <p:spPr>
            <a:xfrm>
              <a:off x="16980849" y="5657651"/>
              <a:ext cx="512466" cy="512466"/>
            </a:xfrm>
            <a:prstGeom prst="ellipse">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M</a:t>
              </a:r>
              <a:endParaRPr/>
            </a:p>
          </p:txBody>
        </p:sp>
        <p:sp>
          <p:nvSpPr>
            <p:cNvPr id="181" name="Google Shape;181;p18"/>
            <p:cNvSpPr/>
            <p:nvPr/>
          </p:nvSpPr>
          <p:spPr>
            <a:xfrm>
              <a:off x="16980849" y="6297590"/>
              <a:ext cx="512466" cy="512466"/>
            </a:xfrm>
            <a:prstGeom prst="ellipse">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C</a:t>
              </a:r>
              <a:endParaRPr/>
            </a:p>
          </p:txBody>
        </p:sp>
      </p:grpSp>
      <p:grpSp>
        <p:nvGrpSpPr>
          <p:cNvPr id="182" name="Google Shape;182;p18"/>
          <p:cNvGrpSpPr/>
          <p:nvPr/>
        </p:nvGrpSpPr>
        <p:grpSpPr>
          <a:xfrm>
            <a:off x="19229212" y="717651"/>
            <a:ext cx="929835" cy="7751584"/>
            <a:chOff x="18291615" y="2537875"/>
            <a:chExt cx="512466" cy="4272181"/>
          </a:xfrm>
        </p:grpSpPr>
        <p:sp>
          <p:nvSpPr>
            <p:cNvPr id="183" name="Google Shape;183;p18"/>
            <p:cNvSpPr/>
            <p:nvPr/>
          </p:nvSpPr>
          <p:spPr>
            <a:xfrm>
              <a:off x="18291615" y="2537875"/>
              <a:ext cx="512466" cy="512466"/>
            </a:xfrm>
            <a:prstGeom prst="ellipse">
              <a:avLst/>
            </a:prstGeom>
            <a:solidFill>
              <a:srgbClr val="9933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G</a:t>
              </a:r>
              <a:endParaRPr/>
            </a:p>
          </p:txBody>
        </p:sp>
        <p:sp>
          <p:nvSpPr>
            <p:cNvPr id="184" name="Google Shape;184;p18"/>
            <p:cNvSpPr/>
            <p:nvPr/>
          </p:nvSpPr>
          <p:spPr>
            <a:xfrm>
              <a:off x="18291615" y="3150825"/>
              <a:ext cx="512466" cy="512466"/>
            </a:xfrm>
            <a:prstGeom prst="ellipse">
              <a:avLst/>
            </a:prstGeom>
            <a:solidFill>
              <a:srgbClr val="A2C63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T</a:t>
              </a:r>
              <a:endParaRPr/>
            </a:p>
          </p:txBody>
        </p:sp>
        <p:sp>
          <p:nvSpPr>
            <p:cNvPr id="185" name="Google Shape;185;p18"/>
            <p:cNvSpPr/>
            <p:nvPr/>
          </p:nvSpPr>
          <p:spPr>
            <a:xfrm>
              <a:off x="18291615" y="3788012"/>
              <a:ext cx="512466" cy="512466"/>
            </a:xfrm>
            <a:prstGeom prst="ellipse">
              <a:avLst/>
            </a:prstGeom>
            <a:solidFill>
              <a:srgbClr val="2E85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S</a:t>
              </a:r>
              <a:endParaRPr/>
            </a:p>
          </p:txBody>
        </p:sp>
        <p:sp>
          <p:nvSpPr>
            <p:cNvPr id="186" name="Google Shape;186;p18"/>
            <p:cNvSpPr/>
            <p:nvPr/>
          </p:nvSpPr>
          <p:spPr>
            <a:xfrm>
              <a:off x="18291615" y="4425199"/>
              <a:ext cx="512466" cy="512466"/>
            </a:xfrm>
            <a:prstGeom prst="ellipse">
              <a:avLst/>
            </a:prstGeom>
            <a:solidFill>
              <a:srgbClr val="83812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N</a:t>
              </a:r>
              <a:endParaRPr/>
            </a:p>
          </p:txBody>
        </p:sp>
        <p:sp>
          <p:nvSpPr>
            <p:cNvPr id="187" name="Google Shape;187;p18"/>
            <p:cNvSpPr/>
            <p:nvPr/>
          </p:nvSpPr>
          <p:spPr>
            <a:xfrm>
              <a:off x="18291615" y="5042596"/>
              <a:ext cx="512466" cy="512466"/>
            </a:xfrm>
            <a:prstGeom prst="ellipse">
              <a:avLst/>
            </a:prstGeom>
            <a:solidFill>
              <a:srgbClr val="3366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E</a:t>
              </a:r>
              <a:endParaRPr/>
            </a:p>
          </p:txBody>
        </p:sp>
        <p:sp>
          <p:nvSpPr>
            <p:cNvPr id="188" name="Google Shape;188;p18"/>
            <p:cNvSpPr/>
            <p:nvPr/>
          </p:nvSpPr>
          <p:spPr>
            <a:xfrm>
              <a:off x="18291615" y="5657651"/>
              <a:ext cx="512466" cy="512466"/>
            </a:xfrm>
            <a:prstGeom prst="ellipse">
              <a:avLst/>
            </a:prstGeom>
            <a:solidFill>
              <a:srgbClr val="E26B0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M</a:t>
              </a:r>
              <a:endParaRPr/>
            </a:p>
          </p:txBody>
        </p:sp>
        <p:sp>
          <p:nvSpPr>
            <p:cNvPr id="189" name="Google Shape;189;p18"/>
            <p:cNvSpPr/>
            <p:nvPr/>
          </p:nvSpPr>
          <p:spPr>
            <a:xfrm>
              <a:off x="18291615" y="6297590"/>
              <a:ext cx="512466" cy="512466"/>
            </a:xfrm>
            <a:prstGeom prst="ellipse">
              <a:avLst/>
            </a:prstGeom>
            <a:solidFill>
              <a:srgbClr val="FF99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C</a:t>
              </a:r>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pic>
        <p:nvPicPr>
          <p:cNvPr id="194" name="Google Shape;194;p7"/>
          <p:cNvPicPr preferRelativeResize="0"/>
          <p:nvPr/>
        </p:nvPicPr>
        <p:blipFill rotWithShape="1">
          <a:blip r:embed="rId3">
            <a:alphaModFix/>
          </a:blip>
          <a:srcRect b="0" l="7709" r="0" t="0"/>
          <a:stretch/>
        </p:blipFill>
        <p:spPr>
          <a:xfrm>
            <a:off x="720717" y="1383093"/>
            <a:ext cx="6741126" cy="5523669"/>
          </a:xfrm>
          <a:prstGeom prst="rect">
            <a:avLst/>
          </a:prstGeom>
          <a:noFill/>
          <a:ln>
            <a:noFill/>
          </a:ln>
        </p:spPr>
      </p:pic>
      <p:grpSp>
        <p:nvGrpSpPr>
          <p:cNvPr id="195" name="Google Shape;195;p7"/>
          <p:cNvGrpSpPr/>
          <p:nvPr/>
        </p:nvGrpSpPr>
        <p:grpSpPr>
          <a:xfrm>
            <a:off x="16736261" y="717651"/>
            <a:ext cx="929835" cy="7751584"/>
            <a:chOff x="16980849" y="2537875"/>
            <a:chExt cx="512466" cy="4272181"/>
          </a:xfrm>
        </p:grpSpPr>
        <p:sp>
          <p:nvSpPr>
            <p:cNvPr id="196" name="Google Shape;196;p7"/>
            <p:cNvSpPr/>
            <p:nvPr/>
          </p:nvSpPr>
          <p:spPr>
            <a:xfrm>
              <a:off x="16980849" y="2537875"/>
              <a:ext cx="512466" cy="512466"/>
            </a:xfrm>
            <a:prstGeom prst="ellipse">
              <a:avLst/>
            </a:prstGeom>
            <a:solidFill>
              <a:srgbClr val="9933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G</a:t>
              </a:r>
              <a:endParaRPr/>
            </a:p>
          </p:txBody>
        </p:sp>
        <p:sp>
          <p:nvSpPr>
            <p:cNvPr id="197" name="Google Shape;197;p7"/>
            <p:cNvSpPr/>
            <p:nvPr/>
          </p:nvSpPr>
          <p:spPr>
            <a:xfrm>
              <a:off x="16980849" y="3150825"/>
              <a:ext cx="512466" cy="512466"/>
            </a:xfrm>
            <a:prstGeom prst="ellipse">
              <a:avLst/>
            </a:prstGeom>
            <a:solidFill>
              <a:srgbClr val="A2C63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T</a:t>
              </a:r>
              <a:endParaRPr/>
            </a:p>
          </p:txBody>
        </p:sp>
        <p:sp>
          <p:nvSpPr>
            <p:cNvPr id="198" name="Google Shape;198;p7"/>
            <p:cNvSpPr/>
            <p:nvPr/>
          </p:nvSpPr>
          <p:spPr>
            <a:xfrm>
              <a:off x="16980849" y="3788012"/>
              <a:ext cx="512466" cy="512466"/>
            </a:xfrm>
            <a:prstGeom prst="ellipse">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S</a:t>
              </a:r>
              <a:endParaRPr/>
            </a:p>
          </p:txBody>
        </p:sp>
        <p:sp>
          <p:nvSpPr>
            <p:cNvPr id="199" name="Google Shape;199;p7"/>
            <p:cNvSpPr/>
            <p:nvPr/>
          </p:nvSpPr>
          <p:spPr>
            <a:xfrm>
              <a:off x="16980849" y="4425199"/>
              <a:ext cx="512466" cy="512466"/>
            </a:xfrm>
            <a:prstGeom prst="ellipse">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N</a:t>
              </a:r>
              <a:endParaRPr/>
            </a:p>
          </p:txBody>
        </p:sp>
        <p:sp>
          <p:nvSpPr>
            <p:cNvPr id="200" name="Google Shape;200;p7"/>
            <p:cNvSpPr/>
            <p:nvPr/>
          </p:nvSpPr>
          <p:spPr>
            <a:xfrm>
              <a:off x="16980849" y="5042596"/>
              <a:ext cx="512466" cy="512466"/>
            </a:xfrm>
            <a:prstGeom prst="ellipse">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E</a:t>
              </a:r>
              <a:endParaRPr/>
            </a:p>
          </p:txBody>
        </p:sp>
        <p:sp>
          <p:nvSpPr>
            <p:cNvPr id="201" name="Google Shape;201;p7"/>
            <p:cNvSpPr/>
            <p:nvPr/>
          </p:nvSpPr>
          <p:spPr>
            <a:xfrm>
              <a:off x="16980849" y="5657651"/>
              <a:ext cx="512466" cy="512466"/>
            </a:xfrm>
            <a:prstGeom prst="ellipse">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M</a:t>
              </a:r>
              <a:endParaRPr/>
            </a:p>
          </p:txBody>
        </p:sp>
        <p:sp>
          <p:nvSpPr>
            <p:cNvPr id="202" name="Google Shape;202;p7"/>
            <p:cNvSpPr/>
            <p:nvPr/>
          </p:nvSpPr>
          <p:spPr>
            <a:xfrm>
              <a:off x="16980849" y="6297590"/>
              <a:ext cx="512466" cy="512466"/>
            </a:xfrm>
            <a:prstGeom prst="ellipse">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C</a:t>
              </a:r>
              <a:endParaRPr/>
            </a:p>
          </p:txBody>
        </p:sp>
      </p:grpSp>
      <p:grpSp>
        <p:nvGrpSpPr>
          <p:cNvPr id="203" name="Google Shape;203;p7"/>
          <p:cNvGrpSpPr/>
          <p:nvPr/>
        </p:nvGrpSpPr>
        <p:grpSpPr>
          <a:xfrm>
            <a:off x="18966315" y="717651"/>
            <a:ext cx="929835" cy="7751584"/>
            <a:chOff x="18291615" y="2537875"/>
            <a:chExt cx="512466" cy="4272181"/>
          </a:xfrm>
        </p:grpSpPr>
        <p:sp>
          <p:nvSpPr>
            <p:cNvPr id="204" name="Google Shape;204;p7"/>
            <p:cNvSpPr/>
            <p:nvPr/>
          </p:nvSpPr>
          <p:spPr>
            <a:xfrm>
              <a:off x="18291615" y="2537875"/>
              <a:ext cx="512466" cy="512466"/>
            </a:xfrm>
            <a:prstGeom prst="ellipse">
              <a:avLst/>
            </a:prstGeom>
            <a:solidFill>
              <a:srgbClr val="9933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G</a:t>
              </a:r>
              <a:endParaRPr/>
            </a:p>
          </p:txBody>
        </p:sp>
        <p:sp>
          <p:nvSpPr>
            <p:cNvPr id="205" name="Google Shape;205;p7"/>
            <p:cNvSpPr/>
            <p:nvPr/>
          </p:nvSpPr>
          <p:spPr>
            <a:xfrm>
              <a:off x="18291615" y="3150825"/>
              <a:ext cx="512466" cy="512466"/>
            </a:xfrm>
            <a:prstGeom prst="ellipse">
              <a:avLst/>
            </a:prstGeom>
            <a:solidFill>
              <a:srgbClr val="A2C63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T</a:t>
              </a:r>
              <a:endParaRPr/>
            </a:p>
          </p:txBody>
        </p:sp>
        <p:sp>
          <p:nvSpPr>
            <p:cNvPr id="206" name="Google Shape;206;p7"/>
            <p:cNvSpPr/>
            <p:nvPr/>
          </p:nvSpPr>
          <p:spPr>
            <a:xfrm>
              <a:off x="18291615" y="3788012"/>
              <a:ext cx="512466" cy="512466"/>
            </a:xfrm>
            <a:prstGeom prst="ellipse">
              <a:avLst/>
            </a:prstGeom>
            <a:solidFill>
              <a:srgbClr val="2E85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S</a:t>
              </a:r>
              <a:endParaRPr/>
            </a:p>
          </p:txBody>
        </p:sp>
        <p:sp>
          <p:nvSpPr>
            <p:cNvPr id="207" name="Google Shape;207;p7"/>
            <p:cNvSpPr/>
            <p:nvPr/>
          </p:nvSpPr>
          <p:spPr>
            <a:xfrm>
              <a:off x="18291615" y="4425199"/>
              <a:ext cx="512466" cy="512466"/>
            </a:xfrm>
            <a:prstGeom prst="ellipse">
              <a:avLst/>
            </a:prstGeom>
            <a:solidFill>
              <a:srgbClr val="83812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N</a:t>
              </a:r>
              <a:endParaRPr/>
            </a:p>
          </p:txBody>
        </p:sp>
        <p:sp>
          <p:nvSpPr>
            <p:cNvPr id="208" name="Google Shape;208;p7"/>
            <p:cNvSpPr/>
            <p:nvPr/>
          </p:nvSpPr>
          <p:spPr>
            <a:xfrm>
              <a:off x="18291615" y="5042596"/>
              <a:ext cx="512466" cy="512466"/>
            </a:xfrm>
            <a:prstGeom prst="ellipse">
              <a:avLst/>
            </a:prstGeom>
            <a:solidFill>
              <a:srgbClr val="3366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E</a:t>
              </a:r>
              <a:endParaRPr/>
            </a:p>
          </p:txBody>
        </p:sp>
        <p:sp>
          <p:nvSpPr>
            <p:cNvPr id="209" name="Google Shape;209;p7"/>
            <p:cNvSpPr/>
            <p:nvPr/>
          </p:nvSpPr>
          <p:spPr>
            <a:xfrm>
              <a:off x="18291615" y="5657651"/>
              <a:ext cx="512466" cy="512466"/>
            </a:xfrm>
            <a:prstGeom prst="ellipse">
              <a:avLst/>
            </a:prstGeom>
            <a:solidFill>
              <a:srgbClr val="E26B0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M</a:t>
              </a:r>
              <a:endParaRPr/>
            </a:p>
          </p:txBody>
        </p:sp>
        <p:sp>
          <p:nvSpPr>
            <p:cNvPr id="210" name="Google Shape;210;p7"/>
            <p:cNvSpPr/>
            <p:nvPr/>
          </p:nvSpPr>
          <p:spPr>
            <a:xfrm>
              <a:off x="18291615" y="6297590"/>
              <a:ext cx="512466" cy="512466"/>
            </a:xfrm>
            <a:prstGeom prst="ellipse">
              <a:avLst/>
            </a:prstGeom>
            <a:solidFill>
              <a:srgbClr val="FF99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C</a:t>
              </a:r>
              <a:endParaRPr/>
            </a:p>
          </p:txBody>
        </p:sp>
      </p:grpSp>
      <p:sp>
        <p:nvSpPr>
          <p:cNvPr id="211" name="Google Shape;211;p7"/>
          <p:cNvSpPr txBox="1"/>
          <p:nvPr/>
        </p:nvSpPr>
        <p:spPr>
          <a:xfrm>
            <a:off x="1062921" y="7315869"/>
            <a:ext cx="2391000" cy="338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1" lang="fr-FR" sz="1600" u="none" cap="none" strike="noStrike">
                <a:solidFill>
                  <a:srgbClr val="000000"/>
                </a:solidFill>
                <a:latin typeface="Century Gothic"/>
                <a:ea typeface="Century Gothic"/>
                <a:cs typeface="Century Gothic"/>
                <a:sym typeface="Century Gothic"/>
              </a:rPr>
              <a:t>CONCEPTION</a:t>
            </a:r>
            <a:endParaRPr/>
          </a:p>
        </p:txBody>
      </p:sp>
      <p:sp>
        <p:nvSpPr>
          <p:cNvPr id="212" name="Google Shape;212;p7"/>
          <p:cNvSpPr txBox="1"/>
          <p:nvPr/>
        </p:nvSpPr>
        <p:spPr>
          <a:xfrm>
            <a:off x="8637598" y="4423950"/>
            <a:ext cx="3189000" cy="338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1" lang="fr-FR" sz="1600" u="none" cap="none" strike="noStrike">
                <a:solidFill>
                  <a:srgbClr val="000000"/>
                </a:solidFill>
                <a:latin typeface="Century Gothic"/>
                <a:ea typeface="Century Gothic"/>
                <a:cs typeface="Century Gothic"/>
                <a:sym typeface="Century Gothic"/>
              </a:rPr>
              <a:t>RÉALISATION EN COURS</a:t>
            </a:r>
            <a:endParaRPr/>
          </a:p>
        </p:txBody>
      </p:sp>
      <p:sp>
        <p:nvSpPr>
          <p:cNvPr id="213" name="Google Shape;213;p7"/>
          <p:cNvSpPr/>
          <p:nvPr/>
        </p:nvSpPr>
        <p:spPr>
          <a:xfrm>
            <a:off x="5281822" y="7001655"/>
            <a:ext cx="2391000" cy="1812300"/>
          </a:xfrm>
          <a:prstGeom prst="arc">
            <a:avLst>
              <a:gd fmla="val 3683785" name="adj1"/>
              <a:gd fmla="val 10286888" name="adj2"/>
            </a:avLst>
          </a:prstGeom>
          <a:noFill/>
          <a:ln cap="flat" cmpd="sng" w="19050">
            <a:solidFill>
              <a:schemeClr val="dk1"/>
            </a:solidFill>
            <a:prstDash val="dot"/>
            <a:round/>
            <a:headEnd len="med" w="med" type="triangl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pic>
        <p:nvPicPr>
          <p:cNvPr id="214" name="Google Shape;214;p7"/>
          <p:cNvPicPr preferRelativeResize="0"/>
          <p:nvPr/>
        </p:nvPicPr>
        <p:blipFill rotWithShape="1">
          <a:blip r:embed="rId4">
            <a:alphaModFix/>
          </a:blip>
          <a:srcRect b="0" l="5200" r="3823" t="0"/>
          <a:stretch/>
        </p:blipFill>
        <p:spPr>
          <a:xfrm>
            <a:off x="6669752" y="4917590"/>
            <a:ext cx="9150819" cy="4781038"/>
          </a:xfrm>
          <a:prstGeom prst="rect">
            <a:avLst/>
          </a:prstGeom>
          <a:noFill/>
          <a:ln>
            <a:noFill/>
          </a:ln>
        </p:spPr>
      </p:pic>
      <p:sp>
        <p:nvSpPr>
          <p:cNvPr id="215" name="Google Shape;215;p7"/>
          <p:cNvSpPr txBox="1"/>
          <p:nvPr>
            <p:ph type="title"/>
          </p:nvPr>
        </p:nvSpPr>
        <p:spPr>
          <a:xfrm>
            <a:off x="720000" y="180000"/>
            <a:ext cx="17384100" cy="11082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SzPts val="5000"/>
              <a:buNone/>
            </a:pPr>
            <a:r>
              <a:rPr b="1" lang="fr-FR" sz="3200">
                <a:latin typeface="Century Gothic"/>
                <a:ea typeface="Century Gothic"/>
                <a:cs typeface="Century Gothic"/>
                <a:sym typeface="Century Gothic"/>
              </a:rPr>
              <a:t>ARCHITECTURE </a:t>
            </a:r>
            <a:endParaRPr b="1" sz="3200">
              <a:latin typeface="Century Gothic"/>
              <a:ea typeface="Century Gothic"/>
              <a:cs typeface="Century Gothic"/>
              <a:sym typeface="Century Gothic"/>
            </a:endParaRPr>
          </a:p>
          <a:p>
            <a:pPr indent="0" lvl="0" marL="0" rtl="0" algn="l">
              <a:lnSpc>
                <a:spcPct val="100000"/>
              </a:lnSpc>
              <a:spcBef>
                <a:spcPts val="0"/>
              </a:spcBef>
              <a:spcAft>
                <a:spcPts val="0"/>
              </a:spcAft>
              <a:buSzPts val="5000"/>
              <a:buNone/>
            </a:pPr>
            <a:r>
              <a:rPr b="1" i="1" lang="fr-FR" sz="2800">
                <a:latin typeface="Century Gothic"/>
                <a:ea typeface="Century Gothic"/>
                <a:cs typeface="Century Gothic"/>
                <a:sym typeface="Century Gothic"/>
              </a:rPr>
              <a:t>De la conception à la réalisation</a:t>
            </a:r>
            <a:endParaRPr b="1" i="1" sz="2800">
              <a:latin typeface="Century Gothic"/>
              <a:ea typeface="Century Gothic"/>
              <a:cs typeface="Century Gothic"/>
              <a:sym typeface="Century Gothic"/>
            </a:endParaRPr>
          </a:p>
        </p:txBody>
      </p:sp>
      <p:pic>
        <p:nvPicPr>
          <p:cNvPr id="216" name="Google Shape;216;p7" title="IMG_2484.jpg"/>
          <p:cNvPicPr preferRelativeResize="0"/>
          <p:nvPr/>
        </p:nvPicPr>
        <p:blipFill rotWithShape="1">
          <a:blip r:embed="rId5">
            <a:alphaModFix/>
          </a:blip>
          <a:srcRect b="20723" l="0" r="0" t="0"/>
          <a:stretch/>
        </p:blipFill>
        <p:spPr>
          <a:xfrm>
            <a:off x="11990725" y="945725"/>
            <a:ext cx="3829848" cy="381700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pic>
        <p:nvPicPr>
          <p:cNvPr id="221" name="Google Shape;221;p16"/>
          <p:cNvPicPr preferRelativeResize="0"/>
          <p:nvPr/>
        </p:nvPicPr>
        <p:blipFill rotWithShape="1">
          <a:blip r:embed="rId3">
            <a:alphaModFix/>
          </a:blip>
          <a:srcRect b="0" l="0" r="0" t="0"/>
          <a:stretch/>
        </p:blipFill>
        <p:spPr>
          <a:xfrm>
            <a:off x="25296318" y="1728311"/>
            <a:ext cx="7230484" cy="6830378"/>
          </a:xfrm>
          <a:prstGeom prst="rect">
            <a:avLst/>
          </a:prstGeom>
          <a:noFill/>
          <a:ln>
            <a:noFill/>
          </a:ln>
        </p:spPr>
      </p:pic>
      <p:sp>
        <p:nvSpPr>
          <p:cNvPr id="222" name="Google Shape;222;p16"/>
          <p:cNvSpPr txBox="1"/>
          <p:nvPr/>
        </p:nvSpPr>
        <p:spPr>
          <a:xfrm>
            <a:off x="903900" y="8943715"/>
            <a:ext cx="5963586"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1" lang="fr-FR" sz="1600" u="none" cap="none" strike="noStrike">
                <a:solidFill>
                  <a:srgbClr val="000000"/>
                </a:solidFill>
                <a:latin typeface="Century Gothic"/>
                <a:ea typeface="Century Gothic"/>
                <a:cs typeface="Century Gothic"/>
                <a:sym typeface="Century Gothic"/>
              </a:rPr>
              <a:t>Projet paysager – phase conception</a:t>
            </a:r>
            <a:endParaRPr/>
          </a:p>
        </p:txBody>
      </p:sp>
      <p:pic>
        <p:nvPicPr>
          <p:cNvPr id="223" name="Google Shape;223;p16"/>
          <p:cNvPicPr preferRelativeResize="0"/>
          <p:nvPr/>
        </p:nvPicPr>
        <p:blipFill rotWithShape="1">
          <a:blip r:embed="rId4">
            <a:alphaModFix/>
          </a:blip>
          <a:srcRect b="0" l="0" r="0" t="0"/>
          <a:stretch/>
        </p:blipFill>
        <p:spPr>
          <a:xfrm>
            <a:off x="1073847" y="1034312"/>
            <a:ext cx="6658905" cy="7887801"/>
          </a:xfrm>
          <a:prstGeom prst="rect">
            <a:avLst/>
          </a:prstGeom>
          <a:noFill/>
          <a:ln>
            <a:noFill/>
          </a:ln>
        </p:spPr>
      </p:pic>
      <p:pic>
        <p:nvPicPr>
          <p:cNvPr id="224" name="Google Shape;224;p16"/>
          <p:cNvPicPr preferRelativeResize="0"/>
          <p:nvPr/>
        </p:nvPicPr>
        <p:blipFill rotWithShape="1">
          <a:blip r:embed="rId5">
            <a:alphaModFix/>
          </a:blip>
          <a:srcRect b="0" l="0" r="0" t="0"/>
          <a:stretch/>
        </p:blipFill>
        <p:spPr>
          <a:xfrm>
            <a:off x="8205637" y="958111"/>
            <a:ext cx="4816484" cy="3068445"/>
          </a:xfrm>
          <a:prstGeom prst="rect">
            <a:avLst/>
          </a:prstGeom>
          <a:noFill/>
          <a:ln>
            <a:noFill/>
          </a:ln>
        </p:spPr>
      </p:pic>
      <p:sp>
        <p:nvSpPr>
          <p:cNvPr id="225" name="Google Shape;225;p16"/>
          <p:cNvSpPr txBox="1"/>
          <p:nvPr/>
        </p:nvSpPr>
        <p:spPr>
          <a:xfrm>
            <a:off x="8205637" y="4106911"/>
            <a:ext cx="5963586"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1" lang="fr-FR" sz="1600" u="none" cap="none" strike="noStrike">
                <a:solidFill>
                  <a:srgbClr val="000000"/>
                </a:solidFill>
                <a:latin typeface="Century Gothic"/>
                <a:ea typeface="Century Gothic"/>
                <a:cs typeface="Century Gothic"/>
                <a:sym typeface="Century Gothic"/>
              </a:rPr>
              <a:t>Toitures végétalisées intensives</a:t>
            </a:r>
            <a:endParaRPr/>
          </a:p>
        </p:txBody>
      </p:sp>
      <p:sp>
        <p:nvSpPr>
          <p:cNvPr id="226" name="Google Shape;226;p16"/>
          <p:cNvSpPr txBox="1"/>
          <p:nvPr/>
        </p:nvSpPr>
        <p:spPr>
          <a:xfrm>
            <a:off x="8205637" y="8605161"/>
            <a:ext cx="4396268"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1" lang="fr-FR" sz="1600" u="none" cap="none" strike="noStrike">
                <a:solidFill>
                  <a:srgbClr val="000000"/>
                </a:solidFill>
                <a:latin typeface="Century Gothic"/>
                <a:ea typeface="Century Gothic"/>
                <a:cs typeface="Century Gothic"/>
                <a:sym typeface="Century Gothic"/>
              </a:rPr>
              <a:t>Bacs plantés coté rue</a:t>
            </a:r>
            <a:endParaRPr/>
          </a:p>
        </p:txBody>
      </p:sp>
      <p:sp>
        <p:nvSpPr>
          <p:cNvPr id="227" name="Google Shape;227;p16"/>
          <p:cNvSpPr txBox="1"/>
          <p:nvPr/>
        </p:nvSpPr>
        <p:spPr>
          <a:xfrm>
            <a:off x="13373964" y="8605161"/>
            <a:ext cx="4396268"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1" lang="fr-FR" sz="1600" u="none" cap="none" strike="noStrike">
                <a:solidFill>
                  <a:srgbClr val="000000"/>
                </a:solidFill>
                <a:latin typeface="Century Gothic"/>
                <a:ea typeface="Century Gothic"/>
                <a:cs typeface="Century Gothic"/>
                <a:sym typeface="Century Gothic"/>
              </a:rPr>
              <a:t>Support mur végétalisé</a:t>
            </a:r>
            <a:endParaRPr/>
          </a:p>
        </p:txBody>
      </p:sp>
      <p:sp>
        <p:nvSpPr>
          <p:cNvPr id="228" name="Google Shape;228;p16"/>
          <p:cNvSpPr txBox="1"/>
          <p:nvPr/>
        </p:nvSpPr>
        <p:spPr>
          <a:xfrm>
            <a:off x="903900" y="9535964"/>
            <a:ext cx="8500494" cy="553968"/>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5000"/>
              <a:buFont typeface="Arial"/>
              <a:buNone/>
            </a:pPr>
            <a:r>
              <a:rPr b="1" i="0" lang="fr-FR" sz="2400" u="none" cap="none" strike="noStrike">
                <a:solidFill>
                  <a:srgbClr val="000000"/>
                </a:solidFill>
                <a:latin typeface="Century Gothic"/>
                <a:ea typeface="Century Gothic"/>
                <a:cs typeface="Century Gothic"/>
                <a:sym typeface="Century Gothic"/>
              </a:rPr>
              <a:t>+ Biodiversité : déplacement des nichoirs en cœur d’ilot</a:t>
            </a:r>
            <a:endParaRPr/>
          </a:p>
        </p:txBody>
      </p:sp>
      <p:grpSp>
        <p:nvGrpSpPr>
          <p:cNvPr id="229" name="Google Shape;229;p16"/>
          <p:cNvGrpSpPr/>
          <p:nvPr/>
        </p:nvGrpSpPr>
        <p:grpSpPr>
          <a:xfrm>
            <a:off x="19344412" y="717651"/>
            <a:ext cx="929835" cy="7751584"/>
            <a:chOff x="18291615" y="2537875"/>
            <a:chExt cx="512466" cy="4272181"/>
          </a:xfrm>
        </p:grpSpPr>
        <p:sp>
          <p:nvSpPr>
            <p:cNvPr id="230" name="Google Shape;230;p16"/>
            <p:cNvSpPr/>
            <p:nvPr/>
          </p:nvSpPr>
          <p:spPr>
            <a:xfrm>
              <a:off x="18291615" y="2537875"/>
              <a:ext cx="512466" cy="512466"/>
            </a:xfrm>
            <a:prstGeom prst="ellipse">
              <a:avLst/>
            </a:prstGeom>
            <a:solidFill>
              <a:srgbClr val="9933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G</a:t>
              </a:r>
              <a:endParaRPr/>
            </a:p>
          </p:txBody>
        </p:sp>
        <p:sp>
          <p:nvSpPr>
            <p:cNvPr id="231" name="Google Shape;231;p16"/>
            <p:cNvSpPr/>
            <p:nvPr/>
          </p:nvSpPr>
          <p:spPr>
            <a:xfrm>
              <a:off x="18291615" y="3150825"/>
              <a:ext cx="512466" cy="512466"/>
            </a:xfrm>
            <a:prstGeom prst="ellipse">
              <a:avLst/>
            </a:prstGeom>
            <a:solidFill>
              <a:srgbClr val="A2C63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T</a:t>
              </a:r>
              <a:endParaRPr/>
            </a:p>
          </p:txBody>
        </p:sp>
        <p:sp>
          <p:nvSpPr>
            <p:cNvPr id="232" name="Google Shape;232;p16"/>
            <p:cNvSpPr/>
            <p:nvPr/>
          </p:nvSpPr>
          <p:spPr>
            <a:xfrm>
              <a:off x="18291615" y="3788012"/>
              <a:ext cx="512466" cy="512466"/>
            </a:xfrm>
            <a:prstGeom prst="ellipse">
              <a:avLst/>
            </a:prstGeom>
            <a:solidFill>
              <a:srgbClr val="2E85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S</a:t>
              </a:r>
              <a:endParaRPr/>
            </a:p>
          </p:txBody>
        </p:sp>
        <p:sp>
          <p:nvSpPr>
            <p:cNvPr id="233" name="Google Shape;233;p16"/>
            <p:cNvSpPr/>
            <p:nvPr/>
          </p:nvSpPr>
          <p:spPr>
            <a:xfrm>
              <a:off x="18291615" y="4425199"/>
              <a:ext cx="512466" cy="512466"/>
            </a:xfrm>
            <a:prstGeom prst="ellipse">
              <a:avLst/>
            </a:prstGeom>
            <a:solidFill>
              <a:srgbClr val="83812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N</a:t>
              </a:r>
              <a:endParaRPr/>
            </a:p>
          </p:txBody>
        </p:sp>
        <p:sp>
          <p:nvSpPr>
            <p:cNvPr id="234" name="Google Shape;234;p16"/>
            <p:cNvSpPr/>
            <p:nvPr/>
          </p:nvSpPr>
          <p:spPr>
            <a:xfrm>
              <a:off x="18291615" y="5042596"/>
              <a:ext cx="512466" cy="512466"/>
            </a:xfrm>
            <a:prstGeom prst="ellipse">
              <a:avLst/>
            </a:prstGeom>
            <a:solidFill>
              <a:srgbClr val="3366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E</a:t>
              </a:r>
              <a:endParaRPr/>
            </a:p>
          </p:txBody>
        </p:sp>
        <p:sp>
          <p:nvSpPr>
            <p:cNvPr id="235" name="Google Shape;235;p16"/>
            <p:cNvSpPr/>
            <p:nvPr/>
          </p:nvSpPr>
          <p:spPr>
            <a:xfrm>
              <a:off x="18291615" y="5657651"/>
              <a:ext cx="512466" cy="512466"/>
            </a:xfrm>
            <a:prstGeom prst="ellipse">
              <a:avLst/>
            </a:prstGeom>
            <a:solidFill>
              <a:srgbClr val="E26B0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M</a:t>
              </a:r>
              <a:endParaRPr/>
            </a:p>
          </p:txBody>
        </p:sp>
        <p:sp>
          <p:nvSpPr>
            <p:cNvPr id="236" name="Google Shape;236;p16"/>
            <p:cNvSpPr/>
            <p:nvPr/>
          </p:nvSpPr>
          <p:spPr>
            <a:xfrm>
              <a:off x="18291615" y="6297590"/>
              <a:ext cx="512466" cy="512466"/>
            </a:xfrm>
            <a:prstGeom prst="ellipse">
              <a:avLst/>
            </a:prstGeom>
            <a:solidFill>
              <a:srgbClr val="FF99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C</a:t>
              </a:r>
              <a:endParaRPr/>
            </a:p>
          </p:txBody>
        </p:sp>
      </p:grpSp>
      <p:grpSp>
        <p:nvGrpSpPr>
          <p:cNvPr id="237" name="Google Shape;237;p16"/>
          <p:cNvGrpSpPr/>
          <p:nvPr/>
        </p:nvGrpSpPr>
        <p:grpSpPr>
          <a:xfrm>
            <a:off x="16999158" y="717651"/>
            <a:ext cx="929835" cy="7751584"/>
            <a:chOff x="16980849" y="2537875"/>
            <a:chExt cx="512466" cy="4272181"/>
          </a:xfrm>
        </p:grpSpPr>
        <p:sp>
          <p:nvSpPr>
            <p:cNvPr id="238" name="Google Shape;238;p16"/>
            <p:cNvSpPr/>
            <p:nvPr/>
          </p:nvSpPr>
          <p:spPr>
            <a:xfrm>
              <a:off x="16980849" y="2537875"/>
              <a:ext cx="512466" cy="512466"/>
            </a:xfrm>
            <a:prstGeom prst="ellipse">
              <a:avLst/>
            </a:prstGeom>
            <a:solidFill>
              <a:srgbClr val="9933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G</a:t>
              </a:r>
              <a:endParaRPr/>
            </a:p>
          </p:txBody>
        </p:sp>
        <p:sp>
          <p:nvSpPr>
            <p:cNvPr id="239" name="Google Shape;239;p16"/>
            <p:cNvSpPr/>
            <p:nvPr/>
          </p:nvSpPr>
          <p:spPr>
            <a:xfrm>
              <a:off x="16980849" y="3150825"/>
              <a:ext cx="512466" cy="512466"/>
            </a:xfrm>
            <a:prstGeom prst="ellipse">
              <a:avLst/>
            </a:prstGeom>
            <a:solidFill>
              <a:srgbClr val="A2C63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T</a:t>
              </a:r>
              <a:endParaRPr/>
            </a:p>
          </p:txBody>
        </p:sp>
        <p:sp>
          <p:nvSpPr>
            <p:cNvPr id="240" name="Google Shape;240;p16"/>
            <p:cNvSpPr/>
            <p:nvPr/>
          </p:nvSpPr>
          <p:spPr>
            <a:xfrm>
              <a:off x="16980849" y="3788012"/>
              <a:ext cx="512466" cy="512466"/>
            </a:xfrm>
            <a:prstGeom prst="ellipse">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S</a:t>
              </a:r>
              <a:endParaRPr/>
            </a:p>
          </p:txBody>
        </p:sp>
        <p:sp>
          <p:nvSpPr>
            <p:cNvPr id="241" name="Google Shape;241;p16"/>
            <p:cNvSpPr/>
            <p:nvPr/>
          </p:nvSpPr>
          <p:spPr>
            <a:xfrm>
              <a:off x="16980849" y="4425199"/>
              <a:ext cx="512466" cy="512466"/>
            </a:xfrm>
            <a:prstGeom prst="ellipse">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N</a:t>
              </a:r>
              <a:endParaRPr/>
            </a:p>
          </p:txBody>
        </p:sp>
        <p:sp>
          <p:nvSpPr>
            <p:cNvPr id="242" name="Google Shape;242;p16"/>
            <p:cNvSpPr/>
            <p:nvPr/>
          </p:nvSpPr>
          <p:spPr>
            <a:xfrm>
              <a:off x="16980849" y="5042596"/>
              <a:ext cx="512466" cy="512466"/>
            </a:xfrm>
            <a:prstGeom prst="ellipse">
              <a:avLst/>
            </a:prstGeom>
            <a:solidFill>
              <a:srgbClr val="3366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E</a:t>
              </a:r>
              <a:endParaRPr/>
            </a:p>
          </p:txBody>
        </p:sp>
        <p:sp>
          <p:nvSpPr>
            <p:cNvPr id="243" name="Google Shape;243;p16"/>
            <p:cNvSpPr/>
            <p:nvPr/>
          </p:nvSpPr>
          <p:spPr>
            <a:xfrm>
              <a:off x="16980849" y="5657651"/>
              <a:ext cx="512466" cy="512466"/>
            </a:xfrm>
            <a:prstGeom prst="ellipse">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M</a:t>
              </a:r>
              <a:endParaRPr/>
            </a:p>
          </p:txBody>
        </p:sp>
        <p:sp>
          <p:nvSpPr>
            <p:cNvPr id="244" name="Google Shape;244;p16"/>
            <p:cNvSpPr/>
            <p:nvPr/>
          </p:nvSpPr>
          <p:spPr>
            <a:xfrm>
              <a:off x="16980849" y="6297590"/>
              <a:ext cx="512466" cy="512466"/>
            </a:xfrm>
            <a:prstGeom prst="ellipse">
              <a:avLst/>
            </a:prstGeom>
            <a:solidFill>
              <a:srgbClr val="FF99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fr-FR" sz="2800" u="none" cap="none" strike="noStrike">
                  <a:solidFill>
                    <a:schemeClr val="lt1"/>
                  </a:solidFill>
                  <a:latin typeface="Arial"/>
                  <a:ea typeface="Arial"/>
                  <a:cs typeface="Arial"/>
                  <a:sym typeface="Arial"/>
                </a:rPr>
                <a:t>C</a:t>
              </a:r>
              <a:endParaRPr/>
            </a:p>
          </p:txBody>
        </p:sp>
      </p:grpSp>
      <p:sp>
        <p:nvSpPr>
          <p:cNvPr id="245" name="Google Shape;245;p16"/>
          <p:cNvSpPr txBox="1"/>
          <p:nvPr>
            <p:ph type="title"/>
          </p:nvPr>
        </p:nvSpPr>
        <p:spPr>
          <a:xfrm>
            <a:off x="903900" y="180000"/>
            <a:ext cx="17384100" cy="6771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SzPts val="5000"/>
              <a:buNone/>
            </a:pPr>
            <a:r>
              <a:rPr b="1" lang="fr-FR" sz="3200">
                <a:latin typeface="Century Gothic"/>
                <a:ea typeface="Century Gothic"/>
                <a:cs typeface="Century Gothic"/>
                <a:sym typeface="Century Gothic"/>
              </a:rPr>
              <a:t>VÉGÉTALISATION - BIODIVERSITÉ</a:t>
            </a:r>
            <a:endParaRPr/>
          </a:p>
        </p:txBody>
      </p:sp>
      <p:pic>
        <p:nvPicPr>
          <p:cNvPr id="246" name="Google Shape;246;p16" title="IMG_3812-3.png"/>
          <p:cNvPicPr preferRelativeResize="0"/>
          <p:nvPr/>
        </p:nvPicPr>
        <p:blipFill rotWithShape="1">
          <a:blip r:embed="rId6">
            <a:alphaModFix/>
          </a:blip>
          <a:srcRect b="33870" l="0" r="0" t="14022"/>
          <a:stretch/>
        </p:blipFill>
        <p:spPr>
          <a:xfrm>
            <a:off x="8205625" y="5148500"/>
            <a:ext cx="4816499" cy="3265536"/>
          </a:xfrm>
          <a:prstGeom prst="rect">
            <a:avLst/>
          </a:prstGeom>
          <a:noFill/>
          <a:ln>
            <a:noFill/>
          </a:ln>
        </p:spPr>
      </p:pic>
      <p:pic>
        <p:nvPicPr>
          <p:cNvPr id="247" name="Google Shape;247;p16" title="IMG_4284.jpg"/>
          <p:cNvPicPr preferRelativeResize="0"/>
          <p:nvPr/>
        </p:nvPicPr>
        <p:blipFill rotWithShape="1">
          <a:blip r:embed="rId7">
            <a:alphaModFix/>
          </a:blip>
          <a:srcRect b="9893" l="23665" r="21957" t="0"/>
          <a:stretch/>
        </p:blipFill>
        <p:spPr>
          <a:xfrm>
            <a:off x="13373975" y="991738"/>
            <a:ext cx="3384975" cy="7478774"/>
          </a:xfrm>
          <a:prstGeom prst="rect">
            <a:avLst/>
          </a:prstGeom>
          <a:noFill/>
          <a:ln>
            <a:noFill/>
          </a:ln>
        </p:spPr>
      </p:pic>
      <p:sp>
        <p:nvSpPr>
          <p:cNvPr id="248" name="Google Shape;248;p16"/>
          <p:cNvSpPr txBox="1"/>
          <p:nvPr/>
        </p:nvSpPr>
        <p:spPr>
          <a:xfrm>
            <a:off x="10664224" y="3442525"/>
            <a:ext cx="2815500" cy="446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1" lang="fr-FR" sz="2300">
                <a:solidFill>
                  <a:schemeClr val="lt1"/>
                </a:solidFill>
                <a:latin typeface="Century Gothic"/>
                <a:ea typeface="Century Gothic"/>
                <a:cs typeface="Century Gothic"/>
                <a:sym typeface="Century Gothic"/>
              </a:rPr>
              <a:t>400m3 de terre</a:t>
            </a:r>
            <a:endParaRPr b="1" sz="2100">
              <a:solidFill>
                <a:schemeClr val="lt1"/>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ommission BDF">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