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12192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h119poVPzLYf050Kncuc1tYzfc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A04267-4C03-4C98-8E7B-F3CBA127C5C6}">
  <a:tblStyle styleId="{38A04267-4C03-4C98-8E7B-F3CBA127C5C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9E8"/>
          </a:solidFill>
        </a:fill>
      </a:tcStyle>
    </a:wholeTbl>
    <a:band1H>
      <a:tcTxStyle b="off" i="off"/>
      <a:tcStyle>
        <a:fill>
          <a:solidFill>
            <a:srgbClr val="CAD0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D0CD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6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4" name="Google Shape;624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b="0" i="0" lang="fr-FR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Assistance et suivi de la mise en œuvre opérationnelle du dispositif ;</a:t>
            </a:r>
            <a:endParaRPr/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Veiller à la bonne articulation avec le réseau CTEES et CARTE ;</a:t>
            </a:r>
            <a:endParaRPr b="0" i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b="0" i="0" lang="fr-FR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Structurer et/ou consolider le cas échéant les partenariats avec les autres acteurs régionaux ;</a:t>
            </a:r>
            <a:endParaRPr/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b="0" i="0" lang="fr-FR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Accompagner et participer à l’animation du réseau des EF au niveau régional sur toute la durée de la convention ; </a:t>
            </a:r>
            <a:endParaRPr/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b="0" i="0" lang="fr-FR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Encadrer et suivre le coordinateur des EF recruté sur l’ensemble de ses missions</a:t>
            </a: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;</a:t>
            </a:r>
            <a:endParaRPr b="0" i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'assurer du bon reporting des économes de flux </a:t>
            </a:r>
            <a:endParaRPr/>
          </a:p>
          <a:p>
            <a:pPr indent="-285750" lvl="1" marL="7543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600"/>
              <a:buFont typeface="Noto Sans Symbols"/>
              <a:buChar char="▪"/>
            </a:pPr>
            <a:r>
              <a:rPr lang="fr-F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financier </a:t>
            </a:r>
            <a:endParaRPr/>
          </a:p>
          <a:p>
            <a:pPr indent="-285750" lvl="1" marL="75433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600"/>
              <a:buFont typeface="Noto Sans Symbols"/>
              <a:buChar char="▪"/>
            </a:pPr>
            <a:r>
              <a:rPr lang="fr-F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technique</a:t>
            </a:r>
            <a:endParaRPr sz="15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▪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Veiller à la bonne déclinaison de la stratégie régionale de planification écologique par les économes de flux.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p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p4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p5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72d2f1f5f_0_3905:notes"/>
          <p:cNvSpPr/>
          <p:nvPr>
            <p:ph idx="2" type="sldImg"/>
          </p:nvPr>
        </p:nvSpPr>
        <p:spPr>
          <a:xfrm>
            <a:off x="422275" y="1241425"/>
            <a:ext cx="59532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3" name="Google Shape;733;g3572d2f1f5f_0_3905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4" name="Google Shape;734;g3572d2f1f5f_0_3905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572d2f1f5f_0_3883:notes"/>
          <p:cNvSpPr/>
          <p:nvPr>
            <p:ph idx="2" type="sldImg"/>
          </p:nvPr>
        </p:nvSpPr>
        <p:spPr>
          <a:xfrm>
            <a:off x="377946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572d2f1f5f_0_3883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27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778" name="Google Shape;778;p6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8" name="Google Shape;788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hyperlink" Target="http://www.ekopolis.fr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hyperlink" Target="mailto:sarah.lafitte@ekopolis.fr" TargetMode="External"/><Relationship Id="rId4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1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7.jpg"/><Relationship Id="rId3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4.jpg"/><Relationship Id="rId13" Type="http://schemas.openxmlformats.org/officeDocument/2006/relationships/image" Target="../media/image56.jpg"/><Relationship Id="rId1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64.jpg"/><Relationship Id="rId4" Type="http://schemas.openxmlformats.org/officeDocument/2006/relationships/image" Target="../media/image27.jpg"/><Relationship Id="rId9" Type="http://schemas.openxmlformats.org/officeDocument/2006/relationships/image" Target="../media/image23.jpg"/><Relationship Id="rId15" Type="http://schemas.openxmlformats.org/officeDocument/2006/relationships/image" Target="../media/image19.png"/><Relationship Id="rId14" Type="http://schemas.openxmlformats.org/officeDocument/2006/relationships/image" Target="../media/image12.png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5" Type="http://schemas.openxmlformats.org/officeDocument/2006/relationships/image" Target="../media/image26.jpg"/><Relationship Id="rId6" Type="http://schemas.openxmlformats.org/officeDocument/2006/relationships/image" Target="../media/image28.jpg"/><Relationship Id="rId7" Type="http://schemas.openxmlformats.org/officeDocument/2006/relationships/image" Target="../media/image55.jpg"/><Relationship Id="rId8" Type="http://schemas.openxmlformats.org/officeDocument/2006/relationships/image" Target="../media/image22.jpg"/></Relationships>
</file>

<file path=ppt/slideLayouts/_rels/slideLayout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jpg"/><Relationship Id="rId10" Type="http://schemas.openxmlformats.org/officeDocument/2006/relationships/image" Target="../media/image23.jpg"/><Relationship Id="rId13" Type="http://schemas.openxmlformats.org/officeDocument/2006/relationships/image" Target="../media/image29.jpg"/><Relationship Id="rId1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6.jpg"/><Relationship Id="rId3" Type="http://schemas.openxmlformats.org/officeDocument/2006/relationships/image" Target="../media/image52.jpg"/><Relationship Id="rId4" Type="http://schemas.openxmlformats.org/officeDocument/2006/relationships/image" Target="../media/image65.jpg"/><Relationship Id="rId9" Type="http://schemas.openxmlformats.org/officeDocument/2006/relationships/image" Target="../media/image22.jpg"/><Relationship Id="rId15" Type="http://schemas.openxmlformats.org/officeDocument/2006/relationships/image" Target="../media/image12.png"/><Relationship Id="rId14" Type="http://schemas.openxmlformats.org/officeDocument/2006/relationships/image" Target="../media/image56.jpg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5" Type="http://schemas.openxmlformats.org/officeDocument/2006/relationships/image" Target="../media/image27.jpg"/><Relationship Id="rId19" Type="http://schemas.openxmlformats.org/officeDocument/2006/relationships/image" Target="../media/image72.jpg"/><Relationship Id="rId6" Type="http://schemas.openxmlformats.org/officeDocument/2006/relationships/image" Target="../media/image26.jpg"/><Relationship Id="rId18" Type="http://schemas.openxmlformats.org/officeDocument/2006/relationships/image" Target="../media/image21.png"/><Relationship Id="rId7" Type="http://schemas.openxmlformats.org/officeDocument/2006/relationships/image" Target="../media/image69.jpg"/><Relationship Id="rId8" Type="http://schemas.openxmlformats.org/officeDocument/2006/relationships/image" Target="../media/image55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8.jpg"/><Relationship Id="rId3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/ sous-titre / texte">
  <p:cSld name="Titre / sous-titre / text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1" name="Google Shape;21;p9"/>
          <p:cNvSpPr txBox="1"/>
          <p:nvPr>
            <p:ph idx="10" type="dt"/>
          </p:nvPr>
        </p:nvSpPr>
        <p:spPr>
          <a:xfrm>
            <a:off x="431800" y="6396842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"/>
          <p:cNvSpPr txBox="1"/>
          <p:nvPr>
            <p:ph idx="1" type="body"/>
          </p:nvPr>
        </p:nvSpPr>
        <p:spPr>
          <a:xfrm>
            <a:off x="431801" y="1664906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1" sz="2000">
                <a:solidFill>
                  <a:srgbClr val="7F7F7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2" type="body"/>
          </p:nvPr>
        </p:nvSpPr>
        <p:spPr>
          <a:xfrm>
            <a:off x="431800" y="2276872"/>
            <a:ext cx="11232445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Une image contenant texte, Police, capture d’écran&#10;&#10;Description générée automatiquement" id="26" name="Google Shape;26;p9"/>
          <p:cNvPicPr preferRelativeResize="0"/>
          <p:nvPr/>
        </p:nvPicPr>
        <p:blipFill rotWithShape="1">
          <a:blip r:embed="rId2">
            <a:alphaModFix/>
          </a:blip>
          <a:srcRect b="0" l="0" r="50000" t="0"/>
          <a:stretch/>
        </p:blipFill>
        <p:spPr>
          <a:xfrm>
            <a:off x="1986000" y="260648"/>
            <a:ext cx="1281259" cy="419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kopolis, pôle de ressources francilien pour le bâtiment et l'aménagement  durables" id="27" name="Google Shape;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7220" y="253564"/>
            <a:ext cx="1351722" cy="41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2327" y="308904"/>
            <a:ext cx="1432941" cy="26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>
  <p:cSld name="Diapositive de titr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10" type="dt"/>
          </p:nvPr>
        </p:nvSpPr>
        <p:spPr>
          <a:xfrm>
            <a:off x="420937" y="637800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0" type="dt"/>
          </p:nvPr>
        </p:nvSpPr>
        <p:spPr>
          <a:xfrm>
            <a:off x="420937" y="637800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ne" type="title">
  <p:cSld name="TITLE">
    <p:bg>
      <p:bgPr>
        <a:solidFill>
          <a:srgbClr val="F3F3F3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72d2f1f5f_0_1153"/>
          <p:cNvSpPr/>
          <p:nvPr/>
        </p:nvSpPr>
        <p:spPr>
          <a:xfrm>
            <a:off x="1924067" y="2126800"/>
            <a:ext cx="6377100" cy="402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3572d2f1f5f_0_115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06" name="Google Shape;106;g3572d2f1f5f_0_1153"/>
          <p:cNvSpPr/>
          <p:nvPr/>
        </p:nvSpPr>
        <p:spPr>
          <a:xfrm>
            <a:off x="1731700" y="3437800"/>
            <a:ext cx="426000" cy="16080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572d2f1f5f_0_1153"/>
          <p:cNvSpPr txBox="1"/>
          <p:nvPr>
            <p:ph type="title"/>
          </p:nvPr>
        </p:nvSpPr>
        <p:spPr>
          <a:xfrm>
            <a:off x="2336400" y="2430800"/>
            <a:ext cx="3380700" cy="821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 b="1"/>
            </a:lvl9pPr>
          </a:lstStyle>
          <a:p/>
        </p:txBody>
      </p:sp>
      <p:sp>
        <p:nvSpPr>
          <p:cNvPr id="108" name="Google Shape;108;g3572d2f1f5f_0_1153"/>
          <p:cNvSpPr txBox="1"/>
          <p:nvPr>
            <p:ph idx="1" type="subTitle"/>
          </p:nvPr>
        </p:nvSpPr>
        <p:spPr>
          <a:xfrm>
            <a:off x="2336400" y="4820533"/>
            <a:ext cx="3298500" cy="962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109" name="Google Shape;109;g3572d2f1f5f_0_1153"/>
          <p:cNvPicPr preferRelativeResize="0"/>
          <p:nvPr/>
        </p:nvPicPr>
        <p:blipFill rotWithShape="1">
          <a:blip r:embed="rId2">
            <a:alphaModFix/>
          </a:blip>
          <a:srcRect b="16666" l="0" r="0" t="16666"/>
          <a:stretch/>
        </p:blipFill>
        <p:spPr>
          <a:xfrm>
            <a:off x="5772267" y="872800"/>
            <a:ext cx="5111150" cy="511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572d2f1f5f_0_1153"/>
          <p:cNvSpPr/>
          <p:nvPr/>
        </p:nvSpPr>
        <p:spPr>
          <a:xfrm>
            <a:off x="10400533" y="632200"/>
            <a:ext cx="731700" cy="618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572d2f1f5f_0_1153"/>
          <p:cNvSpPr/>
          <p:nvPr/>
        </p:nvSpPr>
        <p:spPr>
          <a:xfrm rot="5400000">
            <a:off x="9210683" y="5027650"/>
            <a:ext cx="528000" cy="19623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g3572d2f1f5f_0_1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00" y="417484"/>
            <a:ext cx="2931666" cy="104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72d2f1f5f_0_11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15" name="Google Shape;115;g3572d2f1f5f_0_1163"/>
          <p:cNvSpPr/>
          <p:nvPr/>
        </p:nvSpPr>
        <p:spPr>
          <a:xfrm>
            <a:off x="10761167" y="464333"/>
            <a:ext cx="1430700" cy="5247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g3572d2f1f5f_0_11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2667" y="989133"/>
            <a:ext cx="28194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572d2f1f5f_0_1163"/>
          <p:cNvSpPr txBox="1"/>
          <p:nvPr>
            <p:ph idx="1" type="subTitle"/>
          </p:nvPr>
        </p:nvSpPr>
        <p:spPr>
          <a:xfrm>
            <a:off x="7901000" y="3524033"/>
            <a:ext cx="3549600" cy="2693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18" name="Google Shape;118;g3572d2f1f5f_0_1163"/>
          <p:cNvSpPr txBox="1"/>
          <p:nvPr>
            <p:ph type="title"/>
          </p:nvPr>
        </p:nvSpPr>
        <p:spPr>
          <a:xfrm>
            <a:off x="7977500" y="2625000"/>
            <a:ext cx="39324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19" name="Google Shape;119;g3572d2f1f5f_0_1163"/>
          <p:cNvPicPr preferRelativeResize="0"/>
          <p:nvPr/>
        </p:nvPicPr>
        <p:blipFill rotWithShape="1">
          <a:blip r:embed="rId3">
            <a:alphaModFix/>
          </a:blip>
          <a:srcRect b="0" l="15676" r="17160" t="0"/>
          <a:stretch/>
        </p:blipFill>
        <p:spPr>
          <a:xfrm>
            <a:off x="0" y="833"/>
            <a:ext cx="6908933" cy="685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572d2f1f5f_0_1163"/>
          <p:cNvSpPr/>
          <p:nvPr/>
        </p:nvSpPr>
        <p:spPr>
          <a:xfrm>
            <a:off x="5813467" y="2625000"/>
            <a:ext cx="1649100" cy="2693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 1">
  <p:cSld name="SECTION_HEADER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72d2f1f5f_0_11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3" name="Google Shape;123;g3572d2f1f5f_0_1171"/>
          <p:cNvSpPr/>
          <p:nvPr/>
        </p:nvSpPr>
        <p:spPr>
          <a:xfrm>
            <a:off x="10761200" y="5462533"/>
            <a:ext cx="1430700" cy="5247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g3572d2f1f5f_0_1171"/>
          <p:cNvPicPr preferRelativeResize="0"/>
          <p:nvPr/>
        </p:nvPicPr>
        <p:blipFill rotWithShape="1">
          <a:blip r:embed="rId2">
            <a:alphaModFix/>
          </a:blip>
          <a:srcRect b="0" l="34680" r="34683" t="0"/>
          <a:stretch/>
        </p:blipFill>
        <p:spPr>
          <a:xfrm>
            <a:off x="0" y="833"/>
            <a:ext cx="3150034" cy="68529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572d2f1f5f_0_1171"/>
          <p:cNvSpPr/>
          <p:nvPr/>
        </p:nvSpPr>
        <p:spPr>
          <a:xfrm>
            <a:off x="2687000" y="50267"/>
            <a:ext cx="639600" cy="2693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572d2f1f5f_0_1171"/>
          <p:cNvSpPr txBox="1"/>
          <p:nvPr/>
        </p:nvSpPr>
        <p:spPr>
          <a:xfrm>
            <a:off x="3326600" y="377933"/>
            <a:ext cx="870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900">
                <a:solidFill>
                  <a:schemeClr val="accent3"/>
                </a:solidFill>
              </a:rPr>
              <a:t>VOUS AUSSI, PARTICIPEZ !</a:t>
            </a:r>
            <a:endParaRPr b="1" sz="2900">
              <a:solidFill>
                <a:schemeClr val="accent3"/>
              </a:solidFill>
            </a:endParaRPr>
          </a:p>
        </p:txBody>
      </p:sp>
      <p:sp>
        <p:nvSpPr>
          <p:cNvPr id="127" name="Google Shape;127;g3572d2f1f5f_0_1171"/>
          <p:cNvSpPr txBox="1"/>
          <p:nvPr/>
        </p:nvSpPr>
        <p:spPr>
          <a:xfrm>
            <a:off x="3673133" y="1538933"/>
            <a:ext cx="3369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accent3"/>
                </a:solidFill>
              </a:rPr>
              <a:t>Devenir adhérent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128" name="Google Shape;128;g3572d2f1f5f_0_1171"/>
          <p:cNvSpPr txBox="1"/>
          <p:nvPr/>
        </p:nvSpPr>
        <p:spPr>
          <a:xfrm>
            <a:off x="3673133" y="3651967"/>
            <a:ext cx="32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C2DF1A"/>
                </a:solidFill>
              </a:rPr>
              <a:t>rendez-vous </a:t>
            </a:r>
            <a:endParaRPr sz="1900">
              <a:solidFill>
                <a:srgbClr val="C2DF1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C2DF1A"/>
                </a:solidFill>
              </a:rPr>
              <a:t>sur </a:t>
            </a:r>
            <a:r>
              <a:rPr lang="fr-FR" sz="1900" u="sng">
                <a:solidFill>
                  <a:srgbClr val="C2DF1A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www.ekopolis.fr</a:t>
            </a:r>
            <a:endParaRPr sz="1900">
              <a:solidFill>
                <a:srgbClr val="C2DF1A"/>
              </a:solidFill>
            </a:endParaRPr>
          </a:p>
        </p:txBody>
      </p:sp>
      <p:sp>
        <p:nvSpPr>
          <p:cNvPr id="129" name="Google Shape;129;g3572d2f1f5f_0_1171"/>
          <p:cNvSpPr txBox="1"/>
          <p:nvPr/>
        </p:nvSpPr>
        <p:spPr>
          <a:xfrm>
            <a:off x="3673133" y="2161133"/>
            <a:ext cx="38460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000000"/>
                </a:solidFill>
              </a:rPr>
              <a:t>Accédez à un large réseau de professionnels, des événements en priorité, des tarifs préférentiels sur les formations…</a:t>
            </a:r>
            <a:endParaRPr sz="19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 1 1">
  <p:cSld name="SECTION_HEADER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72d2f1f5f_0_11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32" name="Google Shape;132;g3572d2f1f5f_0_1180"/>
          <p:cNvSpPr/>
          <p:nvPr/>
        </p:nvSpPr>
        <p:spPr>
          <a:xfrm>
            <a:off x="10761200" y="5462533"/>
            <a:ext cx="1430700" cy="5247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g3572d2f1f5f_0_1180"/>
          <p:cNvPicPr preferRelativeResize="0"/>
          <p:nvPr/>
        </p:nvPicPr>
        <p:blipFill rotWithShape="1">
          <a:blip r:embed="rId2">
            <a:alphaModFix/>
          </a:blip>
          <a:srcRect b="0" l="34680" r="34683" t="0"/>
          <a:stretch/>
        </p:blipFill>
        <p:spPr>
          <a:xfrm>
            <a:off x="0" y="833"/>
            <a:ext cx="3150034" cy="6852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3572d2f1f5f_0_1180"/>
          <p:cNvSpPr/>
          <p:nvPr/>
        </p:nvSpPr>
        <p:spPr>
          <a:xfrm>
            <a:off x="2687000" y="50267"/>
            <a:ext cx="639600" cy="2693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572d2f1f5f_0_1180"/>
          <p:cNvSpPr txBox="1"/>
          <p:nvPr/>
        </p:nvSpPr>
        <p:spPr>
          <a:xfrm>
            <a:off x="3326600" y="377933"/>
            <a:ext cx="870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900">
                <a:solidFill>
                  <a:schemeClr val="accent3"/>
                </a:solidFill>
              </a:rPr>
              <a:t>VOUS AUSSI, PARTICIPEZ !</a:t>
            </a:r>
            <a:endParaRPr b="1" sz="2900">
              <a:solidFill>
                <a:schemeClr val="accent3"/>
              </a:solidFill>
            </a:endParaRPr>
          </a:p>
        </p:txBody>
      </p:sp>
      <p:sp>
        <p:nvSpPr>
          <p:cNvPr id="136" name="Google Shape;136;g3572d2f1f5f_0_1180"/>
          <p:cNvSpPr txBox="1"/>
          <p:nvPr/>
        </p:nvSpPr>
        <p:spPr>
          <a:xfrm>
            <a:off x="3791933" y="1706833"/>
            <a:ext cx="6493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100">
                <a:solidFill>
                  <a:schemeClr val="accent3"/>
                </a:solidFill>
              </a:rPr>
              <a:t>Faire accompagner son projet de construction ou de réhabilitation en Île-de-France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137" name="Google Shape;137;g3572d2f1f5f_0_1180"/>
          <p:cNvSpPr txBox="1"/>
          <p:nvPr/>
        </p:nvSpPr>
        <p:spPr>
          <a:xfrm>
            <a:off x="3791933" y="4384567"/>
            <a:ext cx="6969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C2DF1A"/>
                </a:solidFill>
              </a:rPr>
              <a:t>prenez contact avec Sarah Lafitte </a:t>
            </a:r>
            <a:r>
              <a:rPr lang="fr-FR" sz="1900">
                <a:solidFill>
                  <a:srgbClr val="C2DF1A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sarah.lafitte@ekopolis.fr</a:t>
            </a:r>
            <a:endParaRPr sz="1900">
              <a:solidFill>
                <a:srgbClr val="C2DF1A"/>
              </a:solidFill>
            </a:endParaRPr>
          </a:p>
        </p:txBody>
      </p:sp>
      <p:sp>
        <p:nvSpPr>
          <p:cNvPr id="138" name="Google Shape;138;g3572d2f1f5f_0_1180"/>
          <p:cNvSpPr txBox="1"/>
          <p:nvPr/>
        </p:nvSpPr>
        <p:spPr>
          <a:xfrm>
            <a:off x="3791933" y="2899900"/>
            <a:ext cx="62277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000000"/>
                </a:solidFill>
              </a:rPr>
              <a:t>Maîtres d’ouvrage : rejoignez l</a:t>
            </a:r>
            <a:r>
              <a:rPr lang="fr-FR" sz="1900"/>
              <a:t>es</a:t>
            </a:r>
            <a:r>
              <a:rPr lang="fr-FR" sz="1900">
                <a:solidFill>
                  <a:srgbClr val="000000"/>
                </a:solidFill>
              </a:rPr>
              <a:t> démarches BDF / QDF et faites progresser votre opération de bâtiment ou d’aménagement, en construction ou réhabilitation.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139" name="Google Shape;139;g3572d2f1f5f_0_1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6646" y="3179087"/>
            <a:ext cx="1407087" cy="6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72d2f1f5f_0_11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42" name="Google Shape;142;g3572d2f1f5f_0_1190"/>
          <p:cNvSpPr/>
          <p:nvPr/>
        </p:nvSpPr>
        <p:spPr>
          <a:xfrm>
            <a:off x="0" y="1738467"/>
            <a:ext cx="6360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572d2f1f5f_0_1190"/>
          <p:cNvSpPr/>
          <p:nvPr/>
        </p:nvSpPr>
        <p:spPr>
          <a:xfrm>
            <a:off x="10761200" y="5522500"/>
            <a:ext cx="1430700" cy="5247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572d2f1f5f_0_119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5" name="Google Shape;145;g3572d2f1f5f_0_1190"/>
          <p:cNvSpPr/>
          <p:nvPr/>
        </p:nvSpPr>
        <p:spPr>
          <a:xfrm>
            <a:off x="1263933" y="1738467"/>
            <a:ext cx="2389200" cy="2385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572d2f1f5f_0_1190"/>
          <p:cNvSpPr/>
          <p:nvPr/>
        </p:nvSpPr>
        <p:spPr>
          <a:xfrm>
            <a:off x="5261500" y="2266033"/>
            <a:ext cx="2389200" cy="2385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572d2f1f5f_0_1190"/>
          <p:cNvSpPr/>
          <p:nvPr/>
        </p:nvSpPr>
        <p:spPr>
          <a:xfrm>
            <a:off x="8466300" y="1676400"/>
            <a:ext cx="2389200" cy="2385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572d2f1f5f_0_1190"/>
          <p:cNvSpPr/>
          <p:nvPr>
            <p:ph idx="2" type="pic"/>
          </p:nvPr>
        </p:nvSpPr>
        <p:spPr>
          <a:xfrm>
            <a:off x="1660333" y="2072800"/>
            <a:ext cx="2389200" cy="23892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g3572d2f1f5f_0_1190"/>
          <p:cNvSpPr/>
          <p:nvPr>
            <p:ph idx="3" type="pic"/>
          </p:nvPr>
        </p:nvSpPr>
        <p:spPr>
          <a:xfrm>
            <a:off x="4901400" y="2072800"/>
            <a:ext cx="2389200" cy="23892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g3572d2f1f5f_0_1190"/>
          <p:cNvSpPr/>
          <p:nvPr>
            <p:ph idx="4" type="pic"/>
          </p:nvPr>
        </p:nvSpPr>
        <p:spPr>
          <a:xfrm>
            <a:off x="8142467" y="2072800"/>
            <a:ext cx="2389200" cy="23892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3572d2f1f5f_0_1190"/>
          <p:cNvSpPr txBox="1"/>
          <p:nvPr>
            <p:ph idx="1" type="subTitle"/>
          </p:nvPr>
        </p:nvSpPr>
        <p:spPr>
          <a:xfrm>
            <a:off x="1660333" y="4808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2" name="Google Shape;152;g3572d2f1f5f_0_1190"/>
          <p:cNvSpPr txBox="1"/>
          <p:nvPr>
            <p:ph idx="5" type="subTitle"/>
          </p:nvPr>
        </p:nvSpPr>
        <p:spPr>
          <a:xfrm>
            <a:off x="4901400" y="4808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3" name="Google Shape;153;g3572d2f1f5f_0_1190"/>
          <p:cNvSpPr txBox="1"/>
          <p:nvPr>
            <p:ph idx="6" type="subTitle"/>
          </p:nvPr>
        </p:nvSpPr>
        <p:spPr>
          <a:xfrm>
            <a:off x="8142467" y="4808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4" name="Google Shape;154;g3572d2f1f5f_0_1190"/>
          <p:cNvSpPr txBox="1"/>
          <p:nvPr>
            <p:ph idx="7" type="body"/>
          </p:nvPr>
        </p:nvSpPr>
        <p:spPr>
          <a:xfrm>
            <a:off x="1745533" y="55225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5" name="Google Shape;155;g3572d2f1f5f_0_1190"/>
          <p:cNvSpPr txBox="1"/>
          <p:nvPr>
            <p:ph idx="8" type="body"/>
          </p:nvPr>
        </p:nvSpPr>
        <p:spPr>
          <a:xfrm>
            <a:off x="4986600" y="55225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6" name="Google Shape;156;g3572d2f1f5f_0_1190"/>
          <p:cNvSpPr txBox="1"/>
          <p:nvPr>
            <p:ph idx="9" type="body"/>
          </p:nvPr>
        </p:nvSpPr>
        <p:spPr>
          <a:xfrm>
            <a:off x="8312867" y="55225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pic>
        <p:nvPicPr>
          <p:cNvPr id="157" name="Google Shape;157;g3572d2f1f5f_0_11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rés-couleurs">
  <p:cSld name="TITLE_AND_BODY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72d2f1f5f_0_1208"/>
          <p:cNvSpPr/>
          <p:nvPr/>
        </p:nvSpPr>
        <p:spPr>
          <a:xfrm>
            <a:off x="1263933" y="2551267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572d2f1f5f_0_1208"/>
          <p:cNvSpPr/>
          <p:nvPr/>
        </p:nvSpPr>
        <p:spPr>
          <a:xfrm>
            <a:off x="1754133" y="2844783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61" name="Google Shape;161;g3572d2f1f5f_0_12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62" name="Google Shape;162;g3572d2f1f5f_0_1208"/>
          <p:cNvSpPr/>
          <p:nvPr/>
        </p:nvSpPr>
        <p:spPr>
          <a:xfrm>
            <a:off x="0" y="1738467"/>
            <a:ext cx="6360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572d2f1f5f_0_1208"/>
          <p:cNvSpPr/>
          <p:nvPr/>
        </p:nvSpPr>
        <p:spPr>
          <a:xfrm>
            <a:off x="10761200" y="5522500"/>
            <a:ext cx="1430700" cy="524700"/>
          </a:xfrm>
          <a:prstGeom prst="rect">
            <a:avLst/>
          </a:prstGeom>
          <a:solidFill>
            <a:srgbClr val="51BBD5">
              <a:alpha val="2721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572d2f1f5f_0_1208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65" name="Google Shape;165;g3572d2f1f5f_0_1208"/>
          <p:cNvSpPr/>
          <p:nvPr/>
        </p:nvSpPr>
        <p:spPr>
          <a:xfrm>
            <a:off x="5261500" y="3078833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572d2f1f5f_0_1208"/>
          <p:cNvSpPr/>
          <p:nvPr/>
        </p:nvSpPr>
        <p:spPr>
          <a:xfrm>
            <a:off x="8466300" y="2489200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572d2f1f5f_0_1208"/>
          <p:cNvSpPr txBox="1"/>
          <p:nvPr>
            <p:ph idx="1" type="subTitle"/>
          </p:nvPr>
        </p:nvSpPr>
        <p:spPr>
          <a:xfrm>
            <a:off x="1754150" y="29661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8" name="Google Shape;168;g3572d2f1f5f_0_1208"/>
          <p:cNvSpPr txBox="1"/>
          <p:nvPr>
            <p:ph idx="2" type="body"/>
          </p:nvPr>
        </p:nvSpPr>
        <p:spPr>
          <a:xfrm>
            <a:off x="1839350" y="36800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9" name="Google Shape;169;g3572d2f1f5f_0_1208"/>
          <p:cNvSpPr/>
          <p:nvPr/>
        </p:nvSpPr>
        <p:spPr>
          <a:xfrm>
            <a:off x="4865100" y="2844783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70" name="Google Shape;170;g3572d2f1f5f_0_1208"/>
          <p:cNvSpPr/>
          <p:nvPr/>
        </p:nvSpPr>
        <p:spPr>
          <a:xfrm>
            <a:off x="7976017" y="2844783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71" name="Google Shape;171;g3572d2f1f5f_0_1208"/>
          <p:cNvSpPr txBox="1"/>
          <p:nvPr>
            <p:ph idx="3" type="subTitle"/>
          </p:nvPr>
        </p:nvSpPr>
        <p:spPr>
          <a:xfrm>
            <a:off x="4865083" y="29661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72" name="Google Shape;172;g3572d2f1f5f_0_1208"/>
          <p:cNvSpPr txBox="1"/>
          <p:nvPr>
            <p:ph idx="4" type="body"/>
          </p:nvPr>
        </p:nvSpPr>
        <p:spPr>
          <a:xfrm>
            <a:off x="4950283" y="36800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73" name="Google Shape;173;g3572d2f1f5f_0_1208"/>
          <p:cNvSpPr txBox="1"/>
          <p:nvPr>
            <p:ph idx="5" type="subTitle"/>
          </p:nvPr>
        </p:nvSpPr>
        <p:spPr>
          <a:xfrm>
            <a:off x="7976017" y="29661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74" name="Google Shape;174;g3572d2f1f5f_0_1208"/>
          <p:cNvSpPr txBox="1"/>
          <p:nvPr>
            <p:ph idx="6" type="body"/>
          </p:nvPr>
        </p:nvSpPr>
        <p:spPr>
          <a:xfrm>
            <a:off x="8061217" y="36800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pic>
        <p:nvPicPr>
          <p:cNvPr id="175" name="Google Shape;175;g3572d2f1f5f_0_12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rés-bleus">
  <p:cSld name="TITLE_AND_BODY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72d2f1f5f_0_12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78" name="Google Shape;178;g3572d2f1f5f_0_1226"/>
          <p:cNvSpPr/>
          <p:nvPr/>
        </p:nvSpPr>
        <p:spPr>
          <a:xfrm>
            <a:off x="0" y="3243667"/>
            <a:ext cx="6360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572d2f1f5f_0_1226"/>
          <p:cNvSpPr/>
          <p:nvPr/>
        </p:nvSpPr>
        <p:spPr>
          <a:xfrm>
            <a:off x="11796900" y="4383867"/>
            <a:ext cx="395100" cy="16635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3572d2f1f5f_0_1226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81" name="Google Shape;181;g3572d2f1f5f_0_1226"/>
          <p:cNvSpPr/>
          <p:nvPr/>
        </p:nvSpPr>
        <p:spPr>
          <a:xfrm>
            <a:off x="1429933" y="3330233"/>
            <a:ext cx="9331200" cy="8217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572d2f1f5f_0_1226"/>
          <p:cNvSpPr txBox="1"/>
          <p:nvPr>
            <p:ph idx="1" type="subTitle"/>
          </p:nvPr>
        </p:nvSpPr>
        <p:spPr>
          <a:xfrm>
            <a:off x="1761933" y="4300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3" name="Google Shape;183;g3572d2f1f5f_0_1226"/>
          <p:cNvSpPr txBox="1"/>
          <p:nvPr>
            <p:ph idx="2" type="subTitle"/>
          </p:nvPr>
        </p:nvSpPr>
        <p:spPr>
          <a:xfrm>
            <a:off x="5003000" y="4300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4" name="Google Shape;184;g3572d2f1f5f_0_1226"/>
          <p:cNvSpPr txBox="1"/>
          <p:nvPr>
            <p:ph idx="3" type="subTitle"/>
          </p:nvPr>
        </p:nvSpPr>
        <p:spPr>
          <a:xfrm>
            <a:off x="8244067" y="4300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5" name="Google Shape;185;g3572d2f1f5f_0_1226"/>
          <p:cNvSpPr/>
          <p:nvPr/>
        </p:nvSpPr>
        <p:spPr>
          <a:xfrm>
            <a:off x="2238133" y="2307400"/>
            <a:ext cx="1436700" cy="1428300"/>
          </a:xfrm>
          <a:prstGeom prst="rect">
            <a:avLst/>
          </a:prstGeom>
          <a:solidFill>
            <a:srgbClr val="07178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572d2f1f5f_0_1226"/>
          <p:cNvSpPr/>
          <p:nvPr/>
        </p:nvSpPr>
        <p:spPr>
          <a:xfrm>
            <a:off x="5479198" y="2307400"/>
            <a:ext cx="1436700" cy="1428300"/>
          </a:xfrm>
          <a:prstGeom prst="rect">
            <a:avLst/>
          </a:prstGeom>
          <a:solidFill>
            <a:srgbClr val="07178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572d2f1f5f_0_1226"/>
          <p:cNvSpPr/>
          <p:nvPr/>
        </p:nvSpPr>
        <p:spPr>
          <a:xfrm>
            <a:off x="8720262" y="2307400"/>
            <a:ext cx="1436700" cy="1428300"/>
          </a:xfrm>
          <a:prstGeom prst="rect">
            <a:avLst/>
          </a:prstGeom>
          <a:solidFill>
            <a:srgbClr val="07178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572d2f1f5f_0_1226"/>
          <p:cNvSpPr txBox="1"/>
          <p:nvPr>
            <p:ph idx="4" type="title"/>
          </p:nvPr>
        </p:nvSpPr>
        <p:spPr>
          <a:xfrm>
            <a:off x="2408300" y="2610600"/>
            <a:ext cx="10536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3572d2f1f5f_0_1226"/>
          <p:cNvSpPr txBox="1"/>
          <p:nvPr>
            <p:ph idx="5" type="title"/>
          </p:nvPr>
        </p:nvSpPr>
        <p:spPr>
          <a:xfrm>
            <a:off x="5670800" y="2610600"/>
            <a:ext cx="10536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g3572d2f1f5f_0_1226"/>
          <p:cNvSpPr txBox="1"/>
          <p:nvPr>
            <p:ph idx="6" type="title"/>
          </p:nvPr>
        </p:nvSpPr>
        <p:spPr>
          <a:xfrm>
            <a:off x="8933300" y="2610600"/>
            <a:ext cx="10536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91" name="Google Shape;191;g3572d2f1f5f_0_12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tangle-général">
  <p:cSld name="TITLE_AND_BODY_1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72d2f1f5f_0_124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94" name="Google Shape;194;g3572d2f1f5f_0_1242"/>
          <p:cNvSpPr/>
          <p:nvPr/>
        </p:nvSpPr>
        <p:spPr>
          <a:xfrm>
            <a:off x="0" y="3243667"/>
            <a:ext cx="6360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572d2f1f5f_0_1242"/>
          <p:cNvSpPr/>
          <p:nvPr/>
        </p:nvSpPr>
        <p:spPr>
          <a:xfrm>
            <a:off x="11796900" y="4383867"/>
            <a:ext cx="395100" cy="16635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572d2f1f5f_0_1242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97" name="Google Shape;197;g3572d2f1f5f_0_1242"/>
          <p:cNvSpPr/>
          <p:nvPr/>
        </p:nvSpPr>
        <p:spPr>
          <a:xfrm>
            <a:off x="1226733" y="2273200"/>
            <a:ext cx="9331200" cy="41403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572d2f1f5f_0_1242"/>
          <p:cNvSpPr/>
          <p:nvPr/>
        </p:nvSpPr>
        <p:spPr>
          <a:xfrm>
            <a:off x="1430400" y="2070000"/>
            <a:ext cx="9331200" cy="4140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g3572d2f1f5f_0_12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itre">
  <p:cSld name="Chapitr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/>
          <p:nvPr>
            <p:ph idx="2" type="pic"/>
          </p:nvPr>
        </p:nvSpPr>
        <p:spPr>
          <a:xfrm>
            <a:off x="0" y="984000"/>
            <a:ext cx="12192000" cy="5925277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31" name="Google Shape;31;p10"/>
          <p:cNvSpPr txBox="1"/>
          <p:nvPr>
            <p:ph idx="10" type="dt"/>
          </p:nvPr>
        </p:nvSpPr>
        <p:spPr>
          <a:xfrm>
            <a:off x="485713" y="6396842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type="title"/>
          </p:nvPr>
        </p:nvSpPr>
        <p:spPr>
          <a:xfrm>
            <a:off x="479999" y="984000"/>
            <a:ext cx="11232000" cy="5395200"/>
          </a:xfrm>
          <a:prstGeom prst="rect">
            <a:avLst/>
          </a:prstGeom>
          <a:noFill/>
          <a:ln cap="flat" cmpd="sng" w="10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0" lIns="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33"/>
              <a:buFont typeface="Arial"/>
              <a:buAutoNum type="arabicPeriod"/>
              <a:defRPr sz="43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tangle-QBDF">
  <p:cSld name="TITLE_AND_BODY_1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72d2f1f5f_0_125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02" name="Google Shape;202;g3572d2f1f5f_0_1250"/>
          <p:cNvSpPr/>
          <p:nvPr/>
        </p:nvSpPr>
        <p:spPr>
          <a:xfrm>
            <a:off x="0" y="3243667"/>
            <a:ext cx="6360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572d2f1f5f_0_1250"/>
          <p:cNvSpPr/>
          <p:nvPr/>
        </p:nvSpPr>
        <p:spPr>
          <a:xfrm>
            <a:off x="11796900" y="4383867"/>
            <a:ext cx="395100" cy="16635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572d2f1f5f_0_125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5" name="Google Shape;205;g3572d2f1f5f_0_1250"/>
          <p:cNvSpPr/>
          <p:nvPr/>
        </p:nvSpPr>
        <p:spPr>
          <a:xfrm>
            <a:off x="1226733" y="2273200"/>
            <a:ext cx="9331200" cy="41403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572d2f1f5f_0_1250"/>
          <p:cNvSpPr/>
          <p:nvPr/>
        </p:nvSpPr>
        <p:spPr>
          <a:xfrm>
            <a:off x="1430400" y="2070000"/>
            <a:ext cx="9331200" cy="4140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g3572d2f1f5f_0_12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EC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3572d2f1f5f_0_1258"/>
          <p:cNvPicPr preferRelativeResize="0"/>
          <p:nvPr/>
        </p:nvPicPr>
        <p:blipFill rotWithShape="1">
          <a:blip r:embed="rId2">
            <a:alphaModFix/>
          </a:blip>
          <a:srcRect b="0" l="11555" r="26085" t="0"/>
          <a:stretch/>
        </p:blipFill>
        <p:spPr>
          <a:xfrm>
            <a:off x="5881600" y="518800"/>
            <a:ext cx="5358403" cy="57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572d2f1f5f_0_125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11" name="Google Shape;211;g3572d2f1f5f_0_1258"/>
          <p:cNvSpPr/>
          <p:nvPr/>
        </p:nvSpPr>
        <p:spPr>
          <a:xfrm rot="5400000">
            <a:off x="4444567" y="3870367"/>
            <a:ext cx="426000" cy="34824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572d2f1f5f_0_1258"/>
          <p:cNvSpPr/>
          <p:nvPr/>
        </p:nvSpPr>
        <p:spPr>
          <a:xfrm>
            <a:off x="10756800" y="4651300"/>
            <a:ext cx="731700" cy="1962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572d2f1f5f_0_1258"/>
          <p:cNvSpPr/>
          <p:nvPr/>
        </p:nvSpPr>
        <p:spPr>
          <a:xfrm>
            <a:off x="10611567" y="1102567"/>
            <a:ext cx="1608300" cy="289500"/>
          </a:xfrm>
          <a:prstGeom prst="rect">
            <a:avLst/>
          </a:prstGeom>
          <a:solidFill>
            <a:srgbClr val="EF5197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572d2f1f5f_0_1258"/>
          <p:cNvSpPr/>
          <p:nvPr/>
        </p:nvSpPr>
        <p:spPr>
          <a:xfrm>
            <a:off x="5584967" y="344633"/>
            <a:ext cx="511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572d2f1f5f_0_1258"/>
          <p:cNvSpPr/>
          <p:nvPr/>
        </p:nvSpPr>
        <p:spPr>
          <a:xfrm>
            <a:off x="0" y="2172600"/>
            <a:ext cx="320100" cy="1306800"/>
          </a:xfrm>
          <a:prstGeom prst="rect">
            <a:avLst/>
          </a:prstGeom>
          <a:solidFill>
            <a:srgbClr val="EF5197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3572d2f1f5f_0_1258"/>
          <p:cNvSpPr txBox="1"/>
          <p:nvPr>
            <p:ph type="title"/>
          </p:nvPr>
        </p:nvSpPr>
        <p:spPr>
          <a:xfrm>
            <a:off x="421600" y="3479383"/>
            <a:ext cx="53583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7" name="Google Shape;217;g3572d2f1f5f_0_1258"/>
          <p:cNvSpPr txBox="1"/>
          <p:nvPr>
            <p:ph idx="1" type="subTitle"/>
          </p:nvPr>
        </p:nvSpPr>
        <p:spPr>
          <a:xfrm>
            <a:off x="636400" y="4522167"/>
            <a:ext cx="5143500" cy="8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218" name="Google Shape;218;g3572d2f1f5f_0_1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UFS">
  <p:cSld name="TITLE_AND_TWO_COLUMNS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572d2f1f5f_0_1269"/>
          <p:cNvPicPr preferRelativeResize="0"/>
          <p:nvPr/>
        </p:nvPicPr>
        <p:blipFill rotWithShape="1">
          <a:blip r:embed="rId2">
            <a:alphaModFix/>
          </a:blip>
          <a:srcRect b="9837" l="-420" r="419" t="18927"/>
          <a:stretch/>
        </p:blipFill>
        <p:spPr>
          <a:xfrm>
            <a:off x="5859100" y="518800"/>
            <a:ext cx="5358400" cy="5727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572d2f1f5f_0_12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22" name="Google Shape;222;g3572d2f1f5f_0_1269"/>
          <p:cNvSpPr/>
          <p:nvPr/>
        </p:nvSpPr>
        <p:spPr>
          <a:xfrm rot="5400000">
            <a:off x="4444567" y="3870367"/>
            <a:ext cx="426000" cy="34824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572d2f1f5f_0_1269"/>
          <p:cNvSpPr/>
          <p:nvPr/>
        </p:nvSpPr>
        <p:spPr>
          <a:xfrm>
            <a:off x="10756800" y="4651300"/>
            <a:ext cx="731700" cy="1962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572d2f1f5f_0_1269"/>
          <p:cNvSpPr/>
          <p:nvPr/>
        </p:nvSpPr>
        <p:spPr>
          <a:xfrm>
            <a:off x="10611567" y="1102567"/>
            <a:ext cx="1608300" cy="2895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572d2f1f5f_0_1269"/>
          <p:cNvSpPr/>
          <p:nvPr/>
        </p:nvSpPr>
        <p:spPr>
          <a:xfrm>
            <a:off x="5584967" y="344633"/>
            <a:ext cx="511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572d2f1f5f_0_1269"/>
          <p:cNvSpPr/>
          <p:nvPr/>
        </p:nvSpPr>
        <p:spPr>
          <a:xfrm>
            <a:off x="0" y="2172600"/>
            <a:ext cx="320100" cy="13068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572d2f1f5f_0_1269"/>
          <p:cNvSpPr txBox="1"/>
          <p:nvPr>
            <p:ph type="title"/>
          </p:nvPr>
        </p:nvSpPr>
        <p:spPr>
          <a:xfrm>
            <a:off x="421600" y="3479383"/>
            <a:ext cx="53583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8" name="Google Shape;228;g3572d2f1f5f_0_1269"/>
          <p:cNvSpPr txBox="1"/>
          <p:nvPr>
            <p:ph idx="1" type="subTitle"/>
          </p:nvPr>
        </p:nvSpPr>
        <p:spPr>
          <a:xfrm>
            <a:off x="636400" y="4522167"/>
            <a:ext cx="5143500" cy="8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229" name="Google Shape;229;g3572d2f1f5f_0_1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DF/QDF">
  <p:cSld name="TITLE_AND_TWO_COLUMNS_1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3572d2f1f5f_0_1280"/>
          <p:cNvPicPr preferRelativeResize="0"/>
          <p:nvPr/>
        </p:nvPicPr>
        <p:blipFill rotWithShape="1">
          <a:blip r:embed="rId2">
            <a:alphaModFix/>
          </a:blip>
          <a:srcRect b="0" l="18812" r="18812" t="0"/>
          <a:stretch/>
        </p:blipFill>
        <p:spPr>
          <a:xfrm>
            <a:off x="5859100" y="518800"/>
            <a:ext cx="5358403" cy="572579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572d2f1f5f_0_12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33" name="Google Shape;233;g3572d2f1f5f_0_1280"/>
          <p:cNvSpPr/>
          <p:nvPr/>
        </p:nvSpPr>
        <p:spPr>
          <a:xfrm rot="5400000">
            <a:off x="4444567" y="3870367"/>
            <a:ext cx="426000" cy="3482400"/>
          </a:xfrm>
          <a:prstGeom prst="rect">
            <a:avLst/>
          </a:prstGeom>
          <a:solidFill>
            <a:srgbClr val="51BBD5">
              <a:alpha val="2721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572d2f1f5f_0_1280"/>
          <p:cNvSpPr/>
          <p:nvPr/>
        </p:nvSpPr>
        <p:spPr>
          <a:xfrm>
            <a:off x="10756800" y="4651300"/>
            <a:ext cx="731700" cy="1962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572d2f1f5f_0_1280"/>
          <p:cNvSpPr/>
          <p:nvPr/>
        </p:nvSpPr>
        <p:spPr>
          <a:xfrm>
            <a:off x="10611567" y="1102567"/>
            <a:ext cx="1608300" cy="2895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572d2f1f5f_0_1280"/>
          <p:cNvSpPr/>
          <p:nvPr/>
        </p:nvSpPr>
        <p:spPr>
          <a:xfrm>
            <a:off x="5584967" y="344633"/>
            <a:ext cx="511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572d2f1f5f_0_1280"/>
          <p:cNvSpPr/>
          <p:nvPr/>
        </p:nvSpPr>
        <p:spPr>
          <a:xfrm>
            <a:off x="0" y="2172600"/>
            <a:ext cx="320100" cy="13068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572d2f1f5f_0_1280"/>
          <p:cNvSpPr txBox="1"/>
          <p:nvPr>
            <p:ph type="title"/>
          </p:nvPr>
        </p:nvSpPr>
        <p:spPr>
          <a:xfrm>
            <a:off x="421600" y="3479383"/>
            <a:ext cx="53583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2pPr>
            <a:lvl3pPr lvl="2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3pPr>
            <a:lvl4pPr lvl="3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4pPr>
            <a:lvl5pPr lvl="4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5pPr>
            <a:lvl6pPr lvl="5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6pPr>
            <a:lvl7pPr lvl="6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7pPr>
            <a:lvl8pPr lvl="7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8pPr>
            <a:lvl9pPr lvl="8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9pPr>
          </a:lstStyle>
          <a:p/>
        </p:txBody>
      </p:sp>
      <p:sp>
        <p:nvSpPr>
          <p:cNvPr id="239" name="Google Shape;239;g3572d2f1f5f_0_1280"/>
          <p:cNvSpPr txBox="1"/>
          <p:nvPr>
            <p:ph idx="1" type="subTitle"/>
          </p:nvPr>
        </p:nvSpPr>
        <p:spPr>
          <a:xfrm>
            <a:off x="636400" y="4522167"/>
            <a:ext cx="5143500" cy="8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240" name="Google Shape;240;g3572d2f1f5f_0_1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MATÉRIAUX">
  <p:cSld name="TITLE_AND_TWO_COLUMNS_1_1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572d2f1f5f_0_1291"/>
          <p:cNvPicPr preferRelativeResize="0"/>
          <p:nvPr/>
        </p:nvPicPr>
        <p:blipFill rotWithShape="1">
          <a:blip r:embed="rId2">
            <a:alphaModFix/>
          </a:blip>
          <a:srcRect b="22158" l="12056" r="18455" t="22152"/>
          <a:stretch/>
        </p:blipFill>
        <p:spPr>
          <a:xfrm>
            <a:off x="5859100" y="518800"/>
            <a:ext cx="5358401" cy="572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572d2f1f5f_0_12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44" name="Google Shape;244;g3572d2f1f5f_0_1291"/>
          <p:cNvSpPr/>
          <p:nvPr/>
        </p:nvSpPr>
        <p:spPr>
          <a:xfrm rot="5400000">
            <a:off x="4444567" y="3870367"/>
            <a:ext cx="426000" cy="34824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572d2f1f5f_0_1291"/>
          <p:cNvSpPr/>
          <p:nvPr/>
        </p:nvSpPr>
        <p:spPr>
          <a:xfrm>
            <a:off x="10756800" y="4651300"/>
            <a:ext cx="731700" cy="1962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572d2f1f5f_0_1291"/>
          <p:cNvSpPr/>
          <p:nvPr/>
        </p:nvSpPr>
        <p:spPr>
          <a:xfrm>
            <a:off x="10611567" y="1102567"/>
            <a:ext cx="1608300" cy="289500"/>
          </a:xfrm>
          <a:prstGeom prst="rect">
            <a:avLst/>
          </a:prstGeom>
          <a:solidFill>
            <a:srgbClr val="FACE01">
              <a:alpha val="303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572d2f1f5f_0_1291"/>
          <p:cNvSpPr/>
          <p:nvPr/>
        </p:nvSpPr>
        <p:spPr>
          <a:xfrm>
            <a:off x="5584967" y="344633"/>
            <a:ext cx="511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572d2f1f5f_0_1291"/>
          <p:cNvSpPr/>
          <p:nvPr/>
        </p:nvSpPr>
        <p:spPr>
          <a:xfrm>
            <a:off x="0" y="2172600"/>
            <a:ext cx="320100" cy="1306800"/>
          </a:xfrm>
          <a:prstGeom prst="rect">
            <a:avLst/>
          </a:prstGeom>
          <a:solidFill>
            <a:srgbClr val="FACE01">
              <a:alpha val="303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572d2f1f5f_0_1291"/>
          <p:cNvSpPr txBox="1"/>
          <p:nvPr>
            <p:ph type="title"/>
          </p:nvPr>
        </p:nvSpPr>
        <p:spPr>
          <a:xfrm>
            <a:off x="421600" y="3479383"/>
            <a:ext cx="53583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2pPr>
            <a:lvl3pPr lvl="2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3pPr>
            <a:lvl4pPr lvl="3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4pPr>
            <a:lvl5pPr lvl="4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5pPr>
            <a:lvl6pPr lvl="5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6pPr>
            <a:lvl7pPr lvl="6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7pPr>
            <a:lvl8pPr lvl="7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8pPr>
            <a:lvl9pPr lvl="8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9pPr>
          </a:lstStyle>
          <a:p/>
        </p:txBody>
      </p:sp>
      <p:sp>
        <p:nvSpPr>
          <p:cNvPr id="250" name="Google Shape;250;g3572d2f1f5f_0_1291"/>
          <p:cNvSpPr txBox="1"/>
          <p:nvPr>
            <p:ph idx="1" type="subTitle"/>
          </p:nvPr>
        </p:nvSpPr>
        <p:spPr>
          <a:xfrm>
            <a:off x="636400" y="4522167"/>
            <a:ext cx="5143500" cy="8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251" name="Google Shape;251;g3572d2f1f5f_0_1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itres - général" type="titleOnly">
  <p:cSld name="TITLE_ONLY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72d2f1f5f_0_1302"/>
          <p:cNvSpPr txBox="1"/>
          <p:nvPr>
            <p:ph type="title"/>
          </p:nvPr>
        </p:nvSpPr>
        <p:spPr>
          <a:xfrm>
            <a:off x="7129567" y="599400"/>
            <a:ext cx="36840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54" name="Google Shape;254;g3572d2f1f5f_0_1302"/>
          <p:cNvSpPr txBox="1"/>
          <p:nvPr>
            <p:ph idx="2" type="title"/>
          </p:nvPr>
        </p:nvSpPr>
        <p:spPr>
          <a:xfrm>
            <a:off x="7129567" y="3735000"/>
            <a:ext cx="36840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55" name="Google Shape;255;g3572d2f1f5f_0_1302"/>
          <p:cNvSpPr txBox="1"/>
          <p:nvPr>
            <p:ph idx="3" type="title"/>
          </p:nvPr>
        </p:nvSpPr>
        <p:spPr>
          <a:xfrm>
            <a:off x="1543133" y="3735000"/>
            <a:ext cx="36840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56" name="Google Shape;256;g3572d2f1f5f_0_1302"/>
          <p:cNvSpPr txBox="1"/>
          <p:nvPr>
            <p:ph idx="1" type="subTitle"/>
          </p:nvPr>
        </p:nvSpPr>
        <p:spPr>
          <a:xfrm>
            <a:off x="1543133" y="1491067"/>
            <a:ext cx="3684000" cy="119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57" name="Google Shape;257;g3572d2f1f5f_0_1302"/>
          <p:cNvSpPr txBox="1"/>
          <p:nvPr>
            <p:ph idx="4" type="subTitle"/>
          </p:nvPr>
        </p:nvSpPr>
        <p:spPr>
          <a:xfrm>
            <a:off x="7129567" y="1945267"/>
            <a:ext cx="3320400" cy="119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8" name="Google Shape;258;g3572d2f1f5f_0_1302"/>
          <p:cNvSpPr txBox="1"/>
          <p:nvPr>
            <p:ph idx="5" type="subTitle"/>
          </p:nvPr>
        </p:nvSpPr>
        <p:spPr>
          <a:xfrm>
            <a:off x="1543133" y="5087967"/>
            <a:ext cx="3320400" cy="119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9" name="Google Shape;259;g3572d2f1f5f_0_1302"/>
          <p:cNvSpPr txBox="1"/>
          <p:nvPr>
            <p:ph idx="6" type="subTitle"/>
          </p:nvPr>
        </p:nvSpPr>
        <p:spPr>
          <a:xfrm>
            <a:off x="7129567" y="5087967"/>
            <a:ext cx="3320400" cy="119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60" name="Google Shape;260;g3572d2f1f5f_0_130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1" name="Google Shape;261;g3572d2f1f5f_0_1302"/>
          <p:cNvSpPr txBox="1"/>
          <p:nvPr>
            <p:ph idx="7" type="title"/>
          </p:nvPr>
        </p:nvSpPr>
        <p:spPr>
          <a:xfrm>
            <a:off x="1543133" y="599400"/>
            <a:ext cx="36840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00"/>
              <a:buNone/>
              <a:defRPr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2" name="Google Shape;262;g3572d2f1f5f_0_1302"/>
          <p:cNvSpPr/>
          <p:nvPr/>
        </p:nvSpPr>
        <p:spPr>
          <a:xfrm>
            <a:off x="11680800" y="499800"/>
            <a:ext cx="511200" cy="5247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572d2f1f5f_0_1302"/>
          <p:cNvSpPr/>
          <p:nvPr/>
        </p:nvSpPr>
        <p:spPr>
          <a:xfrm>
            <a:off x="0" y="4825800"/>
            <a:ext cx="320100" cy="13068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g3572d2f1f5f_0_13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quipe new">
  <p:cSld name="ONE_COLUMN_TEXT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72d2f1f5f_0_1315"/>
          <p:cNvSpPr/>
          <p:nvPr/>
        </p:nvSpPr>
        <p:spPr>
          <a:xfrm>
            <a:off x="489991" y="2318433"/>
            <a:ext cx="487500" cy="40245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3572d2f1f5f_0_1315"/>
          <p:cNvSpPr/>
          <p:nvPr/>
        </p:nvSpPr>
        <p:spPr>
          <a:xfrm>
            <a:off x="6976191" y="2318433"/>
            <a:ext cx="489600" cy="39957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572d2f1f5f_0_1315"/>
          <p:cNvSpPr/>
          <p:nvPr/>
        </p:nvSpPr>
        <p:spPr>
          <a:xfrm>
            <a:off x="3618224" y="2318433"/>
            <a:ext cx="487500" cy="40245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0717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572d2f1f5f_0_1315"/>
          <p:cNvSpPr/>
          <p:nvPr/>
        </p:nvSpPr>
        <p:spPr>
          <a:xfrm>
            <a:off x="0" y="1738467"/>
            <a:ext cx="731700" cy="4461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572d2f1f5f_0_1315"/>
          <p:cNvSpPr txBox="1"/>
          <p:nvPr/>
        </p:nvSpPr>
        <p:spPr>
          <a:xfrm>
            <a:off x="1737800" y="449967"/>
            <a:ext cx="8937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900">
                <a:solidFill>
                  <a:schemeClr val="accent3"/>
                </a:solidFill>
              </a:rPr>
              <a:t>L’ÉQUIPE</a:t>
            </a:r>
            <a:endParaRPr b="1" sz="2900">
              <a:solidFill>
                <a:schemeClr val="accent3"/>
              </a:solidFill>
            </a:endParaRPr>
          </a:p>
        </p:txBody>
      </p:sp>
      <p:sp>
        <p:nvSpPr>
          <p:cNvPr id="271" name="Google Shape;271;g3572d2f1f5f_0_1315"/>
          <p:cNvSpPr txBox="1"/>
          <p:nvPr/>
        </p:nvSpPr>
        <p:spPr>
          <a:xfrm>
            <a:off x="947933" y="1165200"/>
            <a:ext cx="112440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accent3"/>
                </a:solidFill>
              </a:rPr>
              <a:t>Pluridisciplinaire, elle rassemble des experts dans les questions de bâtiment, aménagement, santé, économie circulaire…</a:t>
            </a:r>
            <a:endParaRPr sz="2100">
              <a:solidFill>
                <a:schemeClr val="accent3"/>
              </a:solidFill>
            </a:endParaRPr>
          </a:p>
        </p:txBody>
      </p:sp>
      <p:sp>
        <p:nvSpPr>
          <p:cNvPr id="272" name="Google Shape;272;g3572d2f1f5f_0_1315"/>
          <p:cNvSpPr txBox="1"/>
          <p:nvPr/>
        </p:nvSpPr>
        <p:spPr>
          <a:xfrm>
            <a:off x="1415591" y="2521800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Véronique PAPPE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Directrice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273" name="Google Shape;273;g3572d2f1f5f_0_1315"/>
          <p:cNvSpPr txBox="1"/>
          <p:nvPr/>
        </p:nvSpPr>
        <p:spPr>
          <a:xfrm>
            <a:off x="1415591" y="3214083"/>
            <a:ext cx="1969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Luis PEYSSON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 de gestion administrative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74" name="Google Shape;274;g3572d2f1f5f_0_1315"/>
          <p:cNvSpPr txBox="1"/>
          <p:nvPr/>
        </p:nvSpPr>
        <p:spPr>
          <a:xfrm>
            <a:off x="1415591" y="4055206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Camille PEREZ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communication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75" name="Google Shape;275;g3572d2f1f5f_0_1315"/>
          <p:cNvSpPr txBox="1"/>
          <p:nvPr/>
        </p:nvSpPr>
        <p:spPr>
          <a:xfrm>
            <a:off x="1415591" y="4716008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Alexandra ETASSE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communication digitale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76" name="Google Shape;276;g3572d2f1f5f_0_1315"/>
          <p:cNvSpPr txBox="1"/>
          <p:nvPr/>
        </p:nvSpPr>
        <p:spPr>
          <a:xfrm>
            <a:off x="1415591" y="5577791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Sarah LAFITTE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développement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77" name="Google Shape;277;g3572d2f1f5f_0_1315"/>
          <p:cNvSpPr txBox="1"/>
          <p:nvPr/>
        </p:nvSpPr>
        <p:spPr>
          <a:xfrm>
            <a:off x="4569691" y="2354746"/>
            <a:ext cx="2184000" cy="10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Brigitte FERNANDEZ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Directrice adjointe / responsable pôle ressources et formations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278" name="Google Shape;278;g3572d2f1f5f_0_1315"/>
          <p:cNvSpPr txBox="1"/>
          <p:nvPr/>
        </p:nvSpPr>
        <p:spPr>
          <a:xfrm>
            <a:off x="4569691" y="3904234"/>
            <a:ext cx="1969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Élise MAHIEU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mission économie circulaire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79" name="Google Shape;279;g3572d2f1f5f_0_1315"/>
          <p:cNvSpPr txBox="1"/>
          <p:nvPr/>
        </p:nvSpPr>
        <p:spPr>
          <a:xfrm>
            <a:off x="4569691" y="3130984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Alban NARBONNE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 de mission urbanisme &amp; santé 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0" name="Google Shape;280;g3572d2f1f5f_0_1315"/>
          <p:cNvSpPr txBox="1"/>
          <p:nvPr/>
        </p:nvSpPr>
        <p:spPr>
          <a:xfrm>
            <a:off x="4569691" y="4712682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Morgane BESSE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1" name="Google Shape;281;g3572d2f1f5f_0_1315"/>
          <p:cNvSpPr txBox="1"/>
          <p:nvPr/>
        </p:nvSpPr>
        <p:spPr>
          <a:xfrm>
            <a:off x="7887890" y="3891317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Mélody DOY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2" name="Google Shape;282;g3572d2f1f5f_0_1315"/>
          <p:cNvSpPr txBox="1"/>
          <p:nvPr/>
        </p:nvSpPr>
        <p:spPr>
          <a:xfrm>
            <a:off x="7887890" y="3136433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Sophie PESQUET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3" name="Google Shape;283;g3572d2f1f5f_0_1315"/>
          <p:cNvSpPr txBox="1"/>
          <p:nvPr/>
        </p:nvSpPr>
        <p:spPr>
          <a:xfrm>
            <a:off x="7887890" y="2373000"/>
            <a:ext cx="21840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Léon COUCKE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Responsable pôle accompagnement de projet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284" name="Google Shape;284;g3572d2f1f5f_0_1315"/>
          <p:cNvSpPr txBox="1"/>
          <p:nvPr/>
        </p:nvSpPr>
        <p:spPr>
          <a:xfrm>
            <a:off x="7887890" y="4691117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David DEKEYSER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285" name="Google Shape;285;g3572d2f1f5f_0_1315"/>
          <p:cNvSpPr txBox="1"/>
          <p:nvPr/>
        </p:nvSpPr>
        <p:spPr>
          <a:xfrm>
            <a:off x="7887890" y="5448517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Magali TURCHI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286" name="Google Shape;286;g3572d2f1f5f_0_1315"/>
          <p:cNvPicPr preferRelativeResize="0"/>
          <p:nvPr/>
        </p:nvPicPr>
        <p:blipFill rotWithShape="1">
          <a:blip r:embed="rId2">
            <a:alphaModFix/>
          </a:blip>
          <a:srcRect b="34891" l="0" r="0" t="0"/>
          <a:stretch/>
        </p:blipFill>
        <p:spPr>
          <a:xfrm>
            <a:off x="752391" y="4054870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572d2f1f5f_0_1315"/>
          <p:cNvPicPr preferRelativeResize="0"/>
          <p:nvPr/>
        </p:nvPicPr>
        <p:blipFill rotWithShape="1">
          <a:blip r:embed="rId3">
            <a:alphaModFix/>
          </a:blip>
          <a:srcRect b="25170" l="0" r="0" t="9720"/>
          <a:stretch/>
        </p:blipFill>
        <p:spPr>
          <a:xfrm>
            <a:off x="752391" y="4810072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572d2f1f5f_0_1315"/>
          <p:cNvPicPr preferRelativeResize="0"/>
          <p:nvPr/>
        </p:nvPicPr>
        <p:blipFill rotWithShape="1">
          <a:blip r:embed="rId4">
            <a:alphaModFix/>
          </a:blip>
          <a:srcRect b="14076" l="0" r="0" t="20815"/>
          <a:stretch/>
        </p:blipFill>
        <p:spPr>
          <a:xfrm>
            <a:off x="3913792" y="4806728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572d2f1f5f_0_1315"/>
          <p:cNvPicPr preferRelativeResize="0"/>
          <p:nvPr/>
        </p:nvPicPr>
        <p:blipFill rotWithShape="1">
          <a:blip r:embed="rId5">
            <a:alphaModFix/>
          </a:blip>
          <a:srcRect b="19507" l="0" r="0" t="15379"/>
          <a:stretch/>
        </p:blipFill>
        <p:spPr>
          <a:xfrm>
            <a:off x="7216350" y="3221200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572d2f1f5f_0_1315"/>
          <p:cNvPicPr preferRelativeResize="0"/>
          <p:nvPr/>
        </p:nvPicPr>
        <p:blipFill rotWithShape="1">
          <a:blip r:embed="rId6">
            <a:alphaModFix/>
          </a:blip>
          <a:srcRect b="14082" l="0" r="0" t="20813"/>
          <a:stretch/>
        </p:blipFill>
        <p:spPr>
          <a:xfrm>
            <a:off x="3913792" y="3225048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572d2f1f5f_0_1315"/>
          <p:cNvPicPr preferRelativeResize="0"/>
          <p:nvPr/>
        </p:nvPicPr>
        <p:blipFill rotWithShape="1">
          <a:blip r:embed="rId7">
            <a:alphaModFix/>
          </a:blip>
          <a:srcRect b="20503" l="5373" r="23553" t="33223"/>
          <a:stretch/>
        </p:blipFill>
        <p:spPr>
          <a:xfrm>
            <a:off x="752391" y="5577455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572d2f1f5f_0_1315"/>
          <p:cNvPicPr preferRelativeResize="0"/>
          <p:nvPr/>
        </p:nvPicPr>
        <p:blipFill rotWithShape="1">
          <a:blip r:embed="rId8">
            <a:alphaModFix/>
          </a:blip>
          <a:srcRect b="19479" l="0" r="0" t="15416"/>
          <a:stretch/>
        </p:blipFill>
        <p:spPr>
          <a:xfrm>
            <a:off x="3913792" y="3998298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572d2f1f5f_0_1315"/>
          <p:cNvPicPr preferRelativeResize="0"/>
          <p:nvPr/>
        </p:nvPicPr>
        <p:blipFill rotWithShape="1">
          <a:blip r:embed="rId9">
            <a:alphaModFix/>
          </a:blip>
          <a:srcRect b="14270" l="0" r="0" t="20625"/>
          <a:stretch/>
        </p:blipFill>
        <p:spPr>
          <a:xfrm>
            <a:off x="7216350" y="2456346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572d2f1f5f_0_1315"/>
          <p:cNvPicPr preferRelativeResize="0"/>
          <p:nvPr/>
        </p:nvPicPr>
        <p:blipFill rotWithShape="1">
          <a:blip r:embed="rId10">
            <a:alphaModFix/>
          </a:blip>
          <a:srcRect b="10449" l="0" r="0" t="24441"/>
          <a:stretch/>
        </p:blipFill>
        <p:spPr>
          <a:xfrm>
            <a:off x="3913792" y="2456346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572d2f1f5f_0_1315"/>
          <p:cNvPicPr preferRelativeResize="0"/>
          <p:nvPr/>
        </p:nvPicPr>
        <p:blipFill rotWithShape="1">
          <a:blip r:embed="rId11">
            <a:alphaModFix/>
          </a:blip>
          <a:srcRect b="13842" l="0" r="0" t="21044"/>
          <a:stretch/>
        </p:blipFill>
        <p:spPr>
          <a:xfrm>
            <a:off x="7216350" y="3998459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572d2f1f5f_0_1315"/>
          <p:cNvPicPr preferRelativeResize="0"/>
          <p:nvPr/>
        </p:nvPicPr>
        <p:blipFill rotWithShape="1">
          <a:blip r:embed="rId12">
            <a:alphaModFix/>
          </a:blip>
          <a:srcRect b="11889" l="0" r="0" t="22997"/>
          <a:stretch/>
        </p:blipFill>
        <p:spPr>
          <a:xfrm>
            <a:off x="752399" y="2521446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572d2f1f5f_0_1315"/>
          <p:cNvPicPr preferRelativeResize="0"/>
          <p:nvPr/>
        </p:nvPicPr>
        <p:blipFill rotWithShape="1">
          <a:blip r:embed="rId13">
            <a:alphaModFix/>
          </a:blip>
          <a:srcRect b="16354" l="0" r="0" t="18541"/>
          <a:stretch/>
        </p:blipFill>
        <p:spPr>
          <a:xfrm>
            <a:off x="752391" y="3308147"/>
            <a:ext cx="662411" cy="64707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572d2f1f5f_0_1315"/>
          <p:cNvSpPr/>
          <p:nvPr/>
        </p:nvSpPr>
        <p:spPr>
          <a:xfrm rot="5400000">
            <a:off x="10394533" y="5102267"/>
            <a:ext cx="426000" cy="34824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g3572d2f1f5f_0_13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572d2f1f5f_0_1315"/>
          <p:cNvSpPr txBox="1"/>
          <p:nvPr/>
        </p:nvSpPr>
        <p:spPr>
          <a:xfrm>
            <a:off x="10365323" y="5436083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Camille DUCOULON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mission</a:t>
            </a:r>
            <a:br>
              <a:rPr lang="fr-FR" sz="1100">
                <a:solidFill>
                  <a:schemeClr val="accent2"/>
                </a:solidFill>
              </a:rPr>
            </a:br>
            <a:r>
              <a:rPr lang="fr-FR" sz="1100">
                <a:solidFill>
                  <a:schemeClr val="accent2"/>
                </a:solidFill>
              </a:rPr>
              <a:t>Bâtiment durable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301" name="Google Shape;301;g3572d2f1f5f_0_1315"/>
          <p:cNvPicPr preferRelativeResize="0"/>
          <p:nvPr/>
        </p:nvPicPr>
        <p:blipFill rotWithShape="1">
          <a:blip r:embed="rId15">
            <a:alphaModFix/>
          </a:blip>
          <a:srcRect b="21183" l="0" r="0" t="11480"/>
          <a:stretch/>
        </p:blipFill>
        <p:spPr>
          <a:xfrm>
            <a:off x="7216365" y="5552213"/>
            <a:ext cx="662397" cy="66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572d2f1f5f_0_1315"/>
          <p:cNvPicPr preferRelativeResize="0"/>
          <p:nvPr/>
        </p:nvPicPr>
        <p:blipFill rotWithShape="1">
          <a:blip r:embed="rId16">
            <a:alphaModFix/>
          </a:blip>
          <a:srcRect b="11338" l="0" r="0" t="18456"/>
          <a:stretch/>
        </p:blipFill>
        <p:spPr>
          <a:xfrm>
            <a:off x="9693800" y="5573586"/>
            <a:ext cx="662403" cy="66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572d2f1f5f_0_1315"/>
          <p:cNvPicPr preferRelativeResize="0"/>
          <p:nvPr/>
        </p:nvPicPr>
        <p:blipFill rotWithShape="1">
          <a:blip r:embed="rId17">
            <a:alphaModFix/>
          </a:blip>
          <a:srcRect b="14565" l="0" r="0" t="19589"/>
          <a:stretch/>
        </p:blipFill>
        <p:spPr>
          <a:xfrm>
            <a:off x="7216367" y="4779160"/>
            <a:ext cx="662397" cy="65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quipe new 1">
  <p:cSld name="ONE_COLUMN_TEXT_1_1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72d2f1f5f_0_1354"/>
          <p:cNvSpPr/>
          <p:nvPr/>
        </p:nvSpPr>
        <p:spPr>
          <a:xfrm>
            <a:off x="489991" y="2318433"/>
            <a:ext cx="487500" cy="40245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g3572d2f1f5f_0_1354"/>
          <p:cNvPicPr preferRelativeResize="0"/>
          <p:nvPr/>
        </p:nvPicPr>
        <p:blipFill rotWithShape="1">
          <a:blip r:embed="rId2">
            <a:alphaModFix/>
          </a:blip>
          <a:srcRect b="21898" l="13509" r="0" t="19422"/>
          <a:stretch/>
        </p:blipFill>
        <p:spPr>
          <a:xfrm>
            <a:off x="752400" y="4794419"/>
            <a:ext cx="662397" cy="67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572d2f1f5f_0_1354"/>
          <p:cNvSpPr/>
          <p:nvPr/>
        </p:nvSpPr>
        <p:spPr>
          <a:xfrm>
            <a:off x="3618224" y="2318433"/>
            <a:ext cx="487500" cy="40245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0717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g3572d2f1f5f_0_1354"/>
          <p:cNvPicPr preferRelativeResize="0"/>
          <p:nvPr/>
        </p:nvPicPr>
        <p:blipFill rotWithShape="1">
          <a:blip r:embed="rId3">
            <a:alphaModFix/>
          </a:blip>
          <a:srcRect b="18361" l="0" r="0" t="14967"/>
          <a:stretch/>
        </p:blipFill>
        <p:spPr>
          <a:xfrm>
            <a:off x="3865072" y="5001264"/>
            <a:ext cx="515110" cy="5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572d2f1f5f_0_1354"/>
          <p:cNvSpPr/>
          <p:nvPr/>
        </p:nvSpPr>
        <p:spPr>
          <a:xfrm>
            <a:off x="7687391" y="2318433"/>
            <a:ext cx="489600" cy="39957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572d2f1f5f_0_1354"/>
          <p:cNvSpPr/>
          <p:nvPr/>
        </p:nvSpPr>
        <p:spPr>
          <a:xfrm>
            <a:off x="0" y="1738467"/>
            <a:ext cx="731700" cy="4461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3572d2f1f5f_0_1354"/>
          <p:cNvSpPr txBox="1"/>
          <p:nvPr/>
        </p:nvSpPr>
        <p:spPr>
          <a:xfrm>
            <a:off x="1737800" y="449967"/>
            <a:ext cx="8937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900">
                <a:solidFill>
                  <a:schemeClr val="accent3"/>
                </a:solidFill>
              </a:rPr>
              <a:t>L’ÉQUIPE</a:t>
            </a:r>
            <a:endParaRPr b="1" sz="2900">
              <a:solidFill>
                <a:schemeClr val="accent3"/>
              </a:solidFill>
            </a:endParaRPr>
          </a:p>
        </p:txBody>
      </p:sp>
      <p:sp>
        <p:nvSpPr>
          <p:cNvPr id="312" name="Google Shape;312;g3572d2f1f5f_0_1354"/>
          <p:cNvSpPr txBox="1"/>
          <p:nvPr/>
        </p:nvSpPr>
        <p:spPr>
          <a:xfrm>
            <a:off x="947933" y="1165200"/>
            <a:ext cx="112440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accent3"/>
                </a:solidFill>
              </a:rPr>
              <a:t>Pluridisciplinaire, elle rassemble des experts dans les questions de bâtiment, aménagement, santé, rénovation, économie circulaire…</a:t>
            </a:r>
            <a:endParaRPr sz="2100">
              <a:solidFill>
                <a:schemeClr val="accent3"/>
              </a:solidFill>
            </a:endParaRPr>
          </a:p>
        </p:txBody>
      </p:sp>
      <p:sp>
        <p:nvSpPr>
          <p:cNvPr id="313" name="Google Shape;313;g3572d2f1f5f_0_1354"/>
          <p:cNvSpPr txBox="1"/>
          <p:nvPr/>
        </p:nvSpPr>
        <p:spPr>
          <a:xfrm>
            <a:off x="1415591" y="2521800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Véronique PAPPE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Directrice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314" name="Google Shape;314;g3572d2f1f5f_0_1354"/>
          <p:cNvSpPr txBox="1"/>
          <p:nvPr/>
        </p:nvSpPr>
        <p:spPr>
          <a:xfrm>
            <a:off x="1415591" y="3214083"/>
            <a:ext cx="19692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Luis PEYSSON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 de gestion administrative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15" name="Google Shape;315;g3572d2f1f5f_0_1354"/>
          <p:cNvSpPr txBox="1"/>
          <p:nvPr/>
        </p:nvSpPr>
        <p:spPr>
          <a:xfrm>
            <a:off x="1415591" y="4055206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Camille PEREZ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communication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16" name="Google Shape;316;g3572d2f1f5f_0_1354"/>
          <p:cNvSpPr txBox="1"/>
          <p:nvPr/>
        </p:nvSpPr>
        <p:spPr>
          <a:xfrm>
            <a:off x="1415591" y="4716008"/>
            <a:ext cx="21171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Nicolas HAVARD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  de communication digitale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17" name="Google Shape;317;g3572d2f1f5f_0_1354"/>
          <p:cNvSpPr txBox="1"/>
          <p:nvPr/>
        </p:nvSpPr>
        <p:spPr>
          <a:xfrm>
            <a:off x="1415591" y="5577791"/>
            <a:ext cx="19692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Sarah LAFITTE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développement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18" name="Google Shape;318;g3572d2f1f5f_0_1354"/>
          <p:cNvSpPr txBox="1"/>
          <p:nvPr/>
        </p:nvSpPr>
        <p:spPr>
          <a:xfrm>
            <a:off x="4423858" y="2354733"/>
            <a:ext cx="3056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Brigitte FERNANDEZ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Directrice adjointe / responsable pôle ressources et formations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319" name="Google Shape;319;g3572d2f1f5f_0_1354"/>
          <p:cNvSpPr txBox="1"/>
          <p:nvPr/>
        </p:nvSpPr>
        <p:spPr>
          <a:xfrm>
            <a:off x="4375125" y="4264829"/>
            <a:ext cx="27408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Élise MAHIEU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mission économie circulaire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0" name="Google Shape;320;g3572d2f1f5f_0_1354"/>
          <p:cNvSpPr txBox="1"/>
          <p:nvPr/>
        </p:nvSpPr>
        <p:spPr>
          <a:xfrm>
            <a:off x="4406625" y="3670708"/>
            <a:ext cx="29799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Capucine FROUIN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mission urbanisme &amp; santé 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1" name="Google Shape;321;g3572d2f1f5f_0_1354"/>
          <p:cNvSpPr txBox="1"/>
          <p:nvPr/>
        </p:nvSpPr>
        <p:spPr>
          <a:xfrm>
            <a:off x="4375125" y="5565115"/>
            <a:ext cx="29799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Morgane BESSE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2" name="Google Shape;322;g3572d2f1f5f_0_1354"/>
          <p:cNvSpPr txBox="1"/>
          <p:nvPr/>
        </p:nvSpPr>
        <p:spPr>
          <a:xfrm>
            <a:off x="4375125" y="4906717"/>
            <a:ext cx="29319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Thomas LE SCORNET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 de mission biosourcés &amp; géosourcés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3" name="Google Shape;323;g3572d2f1f5f_0_1354"/>
          <p:cNvSpPr txBox="1"/>
          <p:nvPr/>
        </p:nvSpPr>
        <p:spPr>
          <a:xfrm>
            <a:off x="8490529" y="3635745"/>
            <a:ext cx="22029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Mélody DOY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4" name="Google Shape;324;g3572d2f1f5f_0_1354"/>
          <p:cNvSpPr txBox="1"/>
          <p:nvPr/>
        </p:nvSpPr>
        <p:spPr>
          <a:xfrm>
            <a:off x="8490530" y="3007921"/>
            <a:ext cx="23364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Sophie PESQUET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5" name="Google Shape;325;g3572d2f1f5f_0_1354"/>
          <p:cNvSpPr txBox="1"/>
          <p:nvPr/>
        </p:nvSpPr>
        <p:spPr>
          <a:xfrm>
            <a:off x="8490534" y="2373000"/>
            <a:ext cx="32304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3"/>
                </a:solidFill>
              </a:rPr>
              <a:t>Léon COUCKE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3"/>
                </a:solidFill>
              </a:rPr>
              <a:t>Responsable pôle accompagnement de projet</a:t>
            </a:r>
            <a:endParaRPr sz="1100">
              <a:solidFill>
                <a:schemeClr val="accent3"/>
              </a:solidFill>
            </a:endParaRPr>
          </a:p>
        </p:txBody>
      </p:sp>
      <p:sp>
        <p:nvSpPr>
          <p:cNvPr id="326" name="Google Shape;326;g3572d2f1f5f_0_1354"/>
          <p:cNvSpPr txBox="1"/>
          <p:nvPr/>
        </p:nvSpPr>
        <p:spPr>
          <a:xfrm>
            <a:off x="8490529" y="4300910"/>
            <a:ext cx="22560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David DEKEYSER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27" name="Google Shape;327;g3572d2f1f5f_0_1354"/>
          <p:cNvSpPr txBox="1"/>
          <p:nvPr/>
        </p:nvSpPr>
        <p:spPr>
          <a:xfrm>
            <a:off x="8490529" y="4930813"/>
            <a:ext cx="22560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Magali TURCHI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Cheffe de projets Bâtiment durable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328" name="Google Shape;328;g3572d2f1f5f_0_1354"/>
          <p:cNvPicPr preferRelativeResize="0"/>
          <p:nvPr/>
        </p:nvPicPr>
        <p:blipFill rotWithShape="1">
          <a:blip r:embed="rId4">
            <a:alphaModFix/>
          </a:blip>
          <a:srcRect b="34891" l="0" r="0" t="0"/>
          <a:stretch/>
        </p:blipFill>
        <p:spPr>
          <a:xfrm>
            <a:off x="752391" y="4054870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572d2f1f5f_0_1354"/>
          <p:cNvPicPr preferRelativeResize="0"/>
          <p:nvPr/>
        </p:nvPicPr>
        <p:blipFill rotWithShape="1">
          <a:blip r:embed="rId5">
            <a:alphaModFix/>
          </a:blip>
          <a:srcRect b="14076" l="0" r="0" t="20815"/>
          <a:stretch/>
        </p:blipFill>
        <p:spPr>
          <a:xfrm>
            <a:off x="3865067" y="5643950"/>
            <a:ext cx="515124" cy="54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572d2f1f5f_0_1354"/>
          <p:cNvPicPr preferRelativeResize="0"/>
          <p:nvPr/>
        </p:nvPicPr>
        <p:blipFill rotWithShape="1">
          <a:blip r:embed="rId6">
            <a:alphaModFix/>
          </a:blip>
          <a:srcRect b="19507" l="0" r="0" t="15379"/>
          <a:stretch/>
        </p:blipFill>
        <p:spPr>
          <a:xfrm>
            <a:off x="7927564" y="3078419"/>
            <a:ext cx="555299" cy="5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572d2f1f5f_0_1354"/>
          <p:cNvPicPr preferRelativeResize="0"/>
          <p:nvPr/>
        </p:nvPicPr>
        <p:blipFill rotWithShape="1">
          <a:blip r:embed="rId7">
            <a:alphaModFix/>
          </a:blip>
          <a:srcRect b="14907" l="0" r="0" t="14907"/>
          <a:stretch/>
        </p:blipFill>
        <p:spPr>
          <a:xfrm>
            <a:off x="3865067" y="3695451"/>
            <a:ext cx="515124" cy="54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572d2f1f5f_0_1354"/>
          <p:cNvPicPr preferRelativeResize="0"/>
          <p:nvPr/>
        </p:nvPicPr>
        <p:blipFill rotWithShape="1">
          <a:blip r:embed="rId8">
            <a:alphaModFix/>
          </a:blip>
          <a:srcRect b="20503" l="5373" r="23553" t="33223"/>
          <a:stretch/>
        </p:blipFill>
        <p:spPr>
          <a:xfrm>
            <a:off x="752391" y="5577455"/>
            <a:ext cx="662411" cy="64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572d2f1f5f_0_1354"/>
          <p:cNvPicPr preferRelativeResize="0"/>
          <p:nvPr/>
        </p:nvPicPr>
        <p:blipFill rotWithShape="1">
          <a:blip r:embed="rId9">
            <a:alphaModFix/>
          </a:blip>
          <a:srcRect b="19479" l="0" r="0" t="15416"/>
          <a:stretch/>
        </p:blipFill>
        <p:spPr>
          <a:xfrm>
            <a:off x="3865067" y="4343675"/>
            <a:ext cx="515124" cy="54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572d2f1f5f_0_1354"/>
          <p:cNvPicPr preferRelativeResize="0"/>
          <p:nvPr/>
        </p:nvPicPr>
        <p:blipFill rotWithShape="1">
          <a:blip r:embed="rId10">
            <a:alphaModFix/>
          </a:blip>
          <a:srcRect b="14270" l="0" r="0" t="20625"/>
          <a:stretch/>
        </p:blipFill>
        <p:spPr>
          <a:xfrm>
            <a:off x="7927564" y="2442316"/>
            <a:ext cx="555299" cy="53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572d2f1f5f_0_1354"/>
          <p:cNvPicPr preferRelativeResize="0"/>
          <p:nvPr/>
        </p:nvPicPr>
        <p:blipFill rotWithShape="1">
          <a:blip r:embed="rId11">
            <a:alphaModFix/>
          </a:blip>
          <a:srcRect b="10449" l="0" r="0" t="24441"/>
          <a:stretch/>
        </p:blipFill>
        <p:spPr>
          <a:xfrm>
            <a:off x="3865067" y="2434956"/>
            <a:ext cx="515124" cy="54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572d2f1f5f_0_1354"/>
          <p:cNvPicPr preferRelativeResize="0"/>
          <p:nvPr/>
        </p:nvPicPr>
        <p:blipFill rotWithShape="1">
          <a:blip r:embed="rId12">
            <a:alphaModFix/>
          </a:blip>
          <a:srcRect b="13842" l="0" r="0" t="21044"/>
          <a:stretch/>
        </p:blipFill>
        <p:spPr>
          <a:xfrm>
            <a:off x="7927564" y="3724838"/>
            <a:ext cx="555299" cy="5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572d2f1f5f_0_1354"/>
          <p:cNvPicPr preferRelativeResize="0"/>
          <p:nvPr/>
        </p:nvPicPr>
        <p:blipFill rotWithShape="1">
          <a:blip r:embed="rId13">
            <a:alphaModFix/>
          </a:blip>
          <a:srcRect b="11889" l="0" r="0" t="22997"/>
          <a:stretch/>
        </p:blipFill>
        <p:spPr>
          <a:xfrm>
            <a:off x="752399" y="2521446"/>
            <a:ext cx="662411" cy="6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3572d2f1f5f_0_1354"/>
          <p:cNvPicPr preferRelativeResize="0"/>
          <p:nvPr/>
        </p:nvPicPr>
        <p:blipFill rotWithShape="1">
          <a:blip r:embed="rId14">
            <a:alphaModFix/>
          </a:blip>
          <a:srcRect b="16354" l="0" r="0" t="18541"/>
          <a:stretch/>
        </p:blipFill>
        <p:spPr>
          <a:xfrm>
            <a:off x="752391" y="3308147"/>
            <a:ext cx="662411" cy="64707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572d2f1f5f_0_1354"/>
          <p:cNvSpPr/>
          <p:nvPr/>
        </p:nvSpPr>
        <p:spPr>
          <a:xfrm rot="5400000">
            <a:off x="10394533" y="5102267"/>
            <a:ext cx="426000" cy="3482400"/>
          </a:xfrm>
          <a:prstGeom prst="rect">
            <a:avLst/>
          </a:prstGeom>
          <a:solidFill>
            <a:srgbClr val="071786">
              <a:alpha val="43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g3572d2f1f5f_0_135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572d2f1f5f_0_1354"/>
          <p:cNvSpPr txBox="1"/>
          <p:nvPr/>
        </p:nvSpPr>
        <p:spPr>
          <a:xfrm>
            <a:off x="8431499" y="5684433"/>
            <a:ext cx="33795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Camille DUCOULON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Chargée de mission Bâtiment durable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342" name="Google Shape;342;g3572d2f1f5f_0_1354"/>
          <p:cNvPicPr preferRelativeResize="0"/>
          <p:nvPr/>
        </p:nvPicPr>
        <p:blipFill rotWithShape="1">
          <a:blip r:embed="rId16">
            <a:alphaModFix/>
          </a:blip>
          <a:srcRect b="21183" l="0" r="0" t="11480"/>
          <a:stretch/>
        </p:blipFill>
        <p:spPr>
          <a:xfrm>
            <a:off x="7927577" y="5017040"/>
            <a:ext cx="555292" cy="55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572d2f1f5f_0_1354"/>
          <p:cNvPicPr preferRelativeResize="0"/>
          <p:nvPr/>
        </p:nvPicPr>
        <p:blipFill rotWithShape="1">
          <a:blip r:embed="rId17">
            <a:alphaModFix/>
          </a:blip>
          <a:srcRect b="11338" l="0" r="0" t="18456"/>
          <a:stretch/>
        </p:blipFill>
        <p:spPr>
          <a:xfrm>
            <a:off x="7927567" y="5672268"/>
            <a:ext cx="555301" cy="56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572d2f1f5f_0_1354"/>
          <p:cNvPicPr preferRelativeResize="0"/>
          <p:nvPr/>
        </p:nvPicPr>
        <p:blipFill rotWithShape="1">
          <a:blip r:embed="rId18">
            <a:alphaModFix/>
          </a:blip>
          <a:srcRect b="14565" l="0" r="0" t="19589"/>
          <a:stretch/>
        </p:blipFill>
        <p:spPr>
          <a:xfrm>
            <a:off x="7927578" y="4374119"/>
            <a:ext cx="555292" cy="54424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572d2f1f5f_0_1354"/>
          <p:cNvSpPr txBox="1"/>
          <p:nvPr/>
        </p:nvSpPr>
        <p:spPr>
          <a:xfrm>
            <a:off x="4406625" y="3105808"/>
            <a:ext cx="29799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>
                <a:solidFill>
                  <a:schemeClr val="accent2"/>
                </a:solidFill>
              </a:rPr>
              <a:t>Aïssatou DIEME</a:t>
            </a:r>
            <a:endParaRPr sz="13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accent2"/>
                </a:solidFill>
              </a:rPr>
              <a:t>Assistante de formation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346" name="Google Shape;346;g3572d2f1f5f_0_1354"/>
          <p:cNvPicPr preferRelativeResize="0"/>
          <p:nvPr/>
        </p:nvPicPr>
        <p:blipFill rotWithShape="1">
          <a:blip r:embed="rId19">
            <a:alphaModFix/>
          </a:blip>
          <a:srcRect b="24094" l="0" r="18850" t="18945"/>
          <a:stretch/>
        </p:blipFill>
        <p:spPr>
          <a:xfrm>
            <a:off x="3865067" y="3067689"/>
            <a:ext cx="515124" cy="54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 général" typ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72d2f1f5f_0_13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49" name="Google Shape;349;g3572d2f1f5f_0_1397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50" name="Google Shape;350;g3572d2f1f5f_0_1397"/>
          <p:cNvSpPr/>
          <p:nvPr/>
        </p:nvSpPr>
        <p:spPr>
          <a:xfrm>
            <a:off x="1263933" y="1738467"/>
            <a:ext cx="2389200" cy="23856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572d2f1f5f_0_1397"/>
          <p:cNvSpPr/>
          <p:nvPr>
            <p:ph idx="2" type="pic"/>
          </p:nvPr>
        </p:nvSpPr>
        <p:spPr>
          <a:xfrm>
            <a:off x="1660333" y="2072800"/>
            <a:ext cx="2389200" cy="23892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g3572d2f1f5f_0_1397"/>
          <p:cNvSpPr txBox="1"/>
          <p:nvPr>
            <p:ph idx="1" type="subTitle"/>
          </p:nvPr>
        </p:nvSpPr>
        <p:spPr>
          <a:xfrm>
            <a:off x="1660333" y="4808600"/>
            <a:ext cx="23892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53" name="Google Shape;353;g3572d2f1f5f_0_1397"/>
          <p:cNvSpPr txBox="1"/>
          <p:nvPr>
            <p:ph idx="3" type="body"/>
          </p:nvPr>
        </p:nvSpPr>
        <p:spPr>
          <a:xfrm>
            <a:off x="1745533" y="5522500"/>
            <a:ext cx="22188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54" name="Google Shape;354;g3572d2f1f5f_0_1397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572d2f1f5f_0_1397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g3572d2f1f5f_0_1397"/>
          <p:cNvCxnSpPr/>
          <p:nvPr/>
        </p:nvCxnSpPr>
        <p:spPr>
          <a:xfrm>
            <a:off x="4508500" y="2092267"/>
            <a:ext cx="0" cy="41307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7" name="Google Shape;357;g3572d2f1f5f_0_13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UFS">
  <p:cSld name="BLANK_1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72d2f1f5f_0_14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60" name="Google Shape;360;g3572d2f1f5f_0_1408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61" name="Google Shape;361;g3572d2f1f5f_0_1408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572d2f1f5f_0_1408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63" name="Google Shape;363;g3572d2f1f5f_0_1408"/>
          <p:cNvSpPr txBox="1"/>
          <p:nvPr>
            <p:ph idx="2" type="body"/>
          </p:nvPr>
        </p:nvSpPr>
        <p:spPr>
          <a:xfrm>
            <a:off x="1338873" y="4756233"/>
            <a:ext cx="19515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64" name="Google Shape;364;g3572d2f1f5f_0_1408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572d2f1f5f_0_1408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6" name="Google Shape;366;g3572d2f1f5f_0_1408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g3572d2f1f5f_0_1408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g3572d2f1f5f_0_14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maire">
  <p:cSld name="Sommair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431371" y="2084851"/>
            <a:ext cx="33600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7154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AutoNum type="arabicPeriod"/>
              <a:defRPr b="1"/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2" type="body"/>
          </p:nvPr>
        </p:nvSpPr>
        <p:spPr>
          <a:xfrm>
            <a:off x="4416000" y="2084851"/>
            <a:ext cx="3360000" cy="3814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7154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AutoNum type="arabicPeriod"/>
              <a:defRPr b="1"/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3" type="body"/>
          </p:nvPr>
        </p:nvSpPr>
        <p:spPr>
          <a:xfrm>
            <a:off x="8351999" y="2084851"/>
            <a:ext cx="3360000" cy="3814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7154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AutoNum type="arabicPeriod"/>
              <a:defRPr b="1"/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0" type="dt"/>
          </p:nvPr>
        </p:nvSpPr>
        <p:spPr>
          <a:xfrm>
            <a:off x="431801" y="6396842"/>
            <a:ext cx="1613913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Orange-QDF">
  <p:cSld name="BLANK_1_2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72d2f1f5f_0_14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71" name="Google Shape;371;g3572d2f1f5f_0_1419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72" name="Google Shape;372;g3572d2f1f5f_0_1419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3572d2f1f5f_0_1419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74" name="Google Shape;374;g3572d2f1f5f_0_1419"/>
          <p:cNvSpPr txBox="1"/>
          <p:nvPr>
            <p:ph idx="2" type="body"/>
          </p:nvPr>
        </p:nvSpPr>
        <p:spPr>
          <a:xfrm>
            <a:off x="1338873" y="4756233"/>
            <a:ext cx="19515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75" name="Google Shape;375;g3572d2f1f5f_0_1419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572d2f1f5f_0_1419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7" name="Google Shape;377;g3572d2f1f5f_0_1419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g3572d2f1f5f_0_1419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g3572d2f1f5f_0_14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EC">
  <p:cSld name="BLANK_1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72d2f1f5f_0_14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82" name="Google Shape;382;g3572d2f1f5f_0_143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83" name="Google Shape;383;g3572d2f1f5f_0_1430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3572d2f1f5f_0_1430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85" name="Google Shape;385;g3572d2f1f5f_0_1430"/>
          <p:cNvSpPr txBox="1"/>
          <p:nvPr>
            <p:ph idx="2" type="body"/>
          </p:nvPr>
        </p:nvSpPr>
        <p:spPr>
          <a:xfrm>
            <a:off x="1338873" y="4756233"/>
            <a:ext cx="19515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86" name="Google Shape;386;g3572d2f1f5f_0_1430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572d2f1f5f_0_1430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EF5197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8" name="Google Shape;388;g3572d2f1f5f_0_1430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Google Shape;389;g3572d2f1f5f_0_1430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g3572d2f1f5f_0_14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Matériaux">
  <p:cSld name="BLANK_1_1_2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72d2f1f5f_0_14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93" name="Google Shape;393;g3572d2f1f5f_0_1441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394" name="Google Shape;394;g3572d2f1f5f_0_1441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572d2f1f5f_0_1441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96" name="Google Shape;396;g3572d2f1f5f_0_1441"/>
          <p:cNvSpPr txBox="1"/>
          <p:nvPr>
            <p:ph idx="2" type="body"/>
          </p:nvPr>
        </p:nvSpPr>
        <p:spPr>
          <a:xfrm>
            <a:off x="1338873" y="4756233"/>
            <a:ext cx="19515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97" name="Google Shape;397;g3572d2f1f5f_0_1441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3572d2f1f5f_0_1441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ACE01">
              <a:alpha val="303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9" name="Google Shape;399;g3572d2f1f5f_0_1441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g3572d2f1f5f_0_1441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g3572d2f1f5f_0_14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">
  <p:cSld name="BLANK_1_1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72d2f1f5f_0_145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04" name="Google Shape;404;g3572d2f1f5f_0_1452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05" name="Google Shape;405;g3572d2f1f5f_0_1452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06" name="Google Shape;406;g3572d2f1f5f_0_1452"/>
          <p:cNvSpPr txBox="1"/>
          <p:nvPr>
            <p:ph idx="2" type="body"/>
          </p:nvPr>
        </p:nvSpPr>
        <p:spPr>
          <a:xfrm>
            <a:off x="1522266" y="2454733"/>
            <a:ext cx="93084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7" name="Google Shape;407;g3572d2f1f5f_0_1452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g3572d2f1f5f_0_14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572d2f1f5f_0_1452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5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BDF">
  <p:cSld name="BLANK_1_1_1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72d2f1f5f_0_146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12" name="Google Shape;412;g3572d2f1f5f_0_146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13" name="Google Shape;413;g3572d2f1f5f_0_1460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14" name="Google Shape;414;g3572d2f1f5f_0_1460"/>
          <p:cNvSpPr txBox="1"/>
          <p:nvPr>
            <p:ph idx="2" type="body"/>
          </p:nvPr>
        </p:nvSpPr>
        <p:spPr>
          <a:xfrm>
            <a:off x="1522266" y="2454733"/>
            <a:ext cx="9308400" cy="119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15" name="Google Shape;415;g3572d2f1f5f_0_1460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g3572d2f1f5f_0_14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572d2f1f5f_0_1460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DF/QDF 1">
  <p:cSld name="TITLE_AND_TWO_COLUMNS_1_1_2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3572d2f1f5f_0_1468"/>
          <p:cNvPicPr preferRelativeResize="0"/>
          <p:nvPr/>
        </p:nvPicPr>
        <p:blipFill rotWithShape="1">
          <a:blip r:embed="rId2">
            <a:alphaModFix/>
          </a:blip>
          <a:srcRect b="467" l="12721" r="63884" t="0"/>
          <a:stretch/>
        </p:blipFill>
        <p:spPr>
          <a:xfrm>
            <a:off x="5859100" y="518800"/>
            <a:ext cx="5358399" cy="569883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3572d2f1f5f_0_146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21" name="Google Shape;421;g3572d2f1f5f_0_1468"/>
          <p:cNvSpPr/>
          <p:nvPr/>
        </p:nvSpPr>
        <p:spPr>
          <a:xfrm rot="5400000">
            <a:off x="4444567" y="3870367"/>
            <a:ext cx="426000" cy="3482400"/>
          </a:xfrm>
          <a:prstGeom prst="rect">
            <a:avLst/>
          </a:prstGeom>
          <a:solidFill>
            <a:srgbClr val="51BBD5">
              <a:alpha val="2721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3572d2f1f5f_0_1468"/>
          <p:cNvSpPr/>
          <p:nvPr/>
        </p:nvSpPr>
        <p:spPr>
          <a:xfrm>
            <a:off x="10756800" y="4651300"/>
            <a:ext cx="731700" cy="19623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572d2f1f5f_0_1468"/>
          <p:cNvSpPr/>
          <p:nvPr/>
        </p:nvSpPr>
        <p:spPr>
          <a:xfrm>
            <a:off x="10611567" y="1102567"/>
            <a:ext cx="1608300" cy="2895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3572d2f1f5f_0_1468"/>
          <p:cNvSpPr/>
          <p:nvPr/>
        </p:nvSpPr>
        <p:spPr>
          <a:xfrm>
            <a:off x="5584967" y="344633"/>
            <a:ext cx="511200" cy="524700"/>
          </a:xfrm>
          <a:prstGeom prst="rect">
            <a:avLst/>
          </a:prstGeom>
          <a:solidFill>
            <a:srgbClr val="C1DF1B">
              <a:alpha val="417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572d2f1f5f_0_1468"/>
          <p:cNvSpPr/>
          <p:nvPr/>
        </p:nvSpPr>
        <p:spPr>
          <a:xfrm>
            <a:off x="0" y="2172600"/>
            <a:ext cx="320100" cy="1306800"/>
          </a:xfrm>
          <a:prstGeom prst="rect">
            <a:avLst/>
          </a:prstGeom>
          <a:solidFill>
            <a:srgbClr val="FF5800">
              <a:alpha val="3100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3572d2f1f5f_0_1468"/>
          <p:cNvSpPr txBox="1"/>
          <p:nvPr>
            <p:ph type="title"/>
          </p:nvPr>
        </p:nvSpPr>
        <p:spPr>
          <a:xfrm>
            <a:off x="421600" y="3479383"/>
            <a:ext cx="5358300" cy="822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2pPr>
            <a:lvl3pPr lvl="2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3pPr>
            <a:lvl4pPr lvl="3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4pPr>
            <a:lvl5pPr lvl="4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5pPr>
            <a:lvl6pPr lvl="5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6pPr>
            <a:lvl7pPr lvl="6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7pPr>
            <a:lvl8pPr lvl="7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8pPr>
            <a:lvl9pPr lvl="8" algn="r">
              <a:spcBef>
                <a:spcPts val="0"/>
              </a:spcBef>
              <a:spcAft>
                <a:spcPts val="0"/>
              </a:spcAft>
              <a:buSzPts val="2900"/>
              <a:buNone/>
              <a:defRPr b="1" sz="2900"/>
            </a:lvl9pPr>
          </a:lstStyle>
          <a:p/>
        </p:txBody>
      </p:sp>
      <p:sp>
        <p:nvSpPr>
          <p:cNvPr id="427" name="Google Shape;427;g3572d2f1f5f_0_1468"/>
          <p:cNvSpPr txBox="1"/>
          <p:nvPr>
            <p:ph idx="1" type="subTitle"/>
          </p:nvPr>
        </p:nvSpPr>
        <p:spPr>
          <a:xfrm>
            <a:off x="636400" y="4522167"/>
            <a:ext cx="5143500" cy="87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428" name="Google Shape;428;g3572d2f1f5f_0_14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BDF 1">
  <p:cSld name="BLANK_1_1_1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72d2f1f5f_0_147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31" name="Google Shape;431;g3572d2f1f5f_0_1479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32" name="Google Shape;432;g3572d2f1f5f_0_1479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33" name="Google Shape;433;g3572d2f1f5f_0_1479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34" name="Google Shape;434;g3572d2f1f5f_0_1479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07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g3572d2f1f5f_0_14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572d2f1f5f_0_1479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019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1">
  <p:cSld name="BLANK_1_1_1_2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72d2f1f5f_0_148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39" name="Google Shape;439;g3572d2f1f5f_0_1487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40" name="Google Shape;440;g3572d2f1f5f_0_1487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41" name="Google Shape;441;g3572d2f1f5f_0_1487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2" name="Google Shape;442;g3572d2f1f5f_0_1487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g3572d2f1f5f_0_14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3572d2f1f5f_0_1487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2">
  <p:cSld name="BLANK_1_1_1_3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572d2f1f5f_0_149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47" name="Google Shape;447;g3572d2f1f5f_0_1495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48" name="Google Shape;448;g3572d2f1f5f_0_1495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49" name="Google Shape;449;g3572d2f1f5f_0_1495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50" name="Google Shape;450;g3572d2f1f5f_0_1495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3572d2f1f5f_0_14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3572d2f1f5f_0_1495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 1 2">
  <p:cSld name="Mission 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572d2f1f5f_0_150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55" name="Google Shape;455;g3572d2f1f5f_0_1503"/>
          <p:cNvSpPr/>
          <p:nvPr/>
        </p:nvSpPr>
        <p:spPr>
          <a:xfrm>
            <a:off x="10761200" y="5462533"/>
            <a:ext cx="1430700" cy="524700"/>
          </a:xfrm>
          <a:prstGeom prst="rect">
            <a:avLst/>
          </a:prstGeom>
          <a:solidFill>
            <a:srgbClr val="071786">
              <a:alpha val="431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3572d2f1f5f_0_1503"/>
          <p:cNvSpPr/>
          <p:nvPr/>
        </p:nvSpPr>
        <p:spPr>
          <a:xfrm>
            <a:off x="2687000" y="50267"/>
            <a:ext cx="639600" cy="2693700"/>
          </a:xfrm>
          <a:prstGeom prst="rect">
            <a:avLst/>
          </a:prstGeom>
          <a:solidFill>
            <a:srgbClr val="C1DF1B">
              <a:alpha val="411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nnes de texte">
  <p:cSld name="Colonnes de text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5" name="Google Shape;45;p12"/>
          <p:cNvSpPr txBox="1"/>
          <p:nvPr>
            <p:ph idx="10" type="dt"/>
          </p:nvPr>
        </p:nvSpPr>
        <p:spPr>
          <a:xfrm>
            <a:off x="431801" y="6396842"/>
            <a:ext cx="1613913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431801" y="1664906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1" sz="2000">
                <a:solidFill>
                  <a:srgbClr val="7F7F7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2" type="body"/>
          </p:nvPr>
        </p:nvSpPr>
        <p:spPr>
          <a:xfrm>
            <a:off x="431371" y="2276872"/>
            <a:ext cx="3408628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3" type="body"/>
          </p:nvPr>
        </p:nvSpPr>
        <p:spPr>
          <a:xfrm>
            <a:off x="4367808" y="2276872"/>
            <a:ext cx="33600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4" type="body"/>
          </p:nvPr>
        </p:nvSpPr>
        <p:spPr>
          <a:xfrm>
            <a:off x="8304245" y="2276872"/>
            <a:ext cx="33600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3">
  <p:cSld name="Neutre-général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572d2f1f5f_0_150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59" name="Google Shape;459;g3572d2f1f5f_0_1507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60" name="Google Shape;460;g3572d2f1f5f_0_1507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61" name="Google Shape;461;g3572d2f1f5f_0_1507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62" name="Google Shape;462;g3572d2f1f5f_0_1507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1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3572d2f1f5f_0_15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572d2f1f5f_0_1507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29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 général 1">
  <p:cSld name="BLANK_2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572d2f1f5f_0_151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67" name="Google Shape;467;g3572d2f1f5f_0_1515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68" name="Google Shape;468;g3572d2f1f5f_0_1515"/>
          <p:cNvSpPr/>
          <p:nvPr/>
        </p:nvSpPr>
        <p:spPr>
          <a:xfrm>
            <a:off x="1263933" y="1738467"/>
            <a:ext cx="2389200" cy="23856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572d2f1f5f_0_1515"/>
          <p:cNvSpPr/>
          <p:nvPr>
            <p:ph idx="2" type="pic"/>
          </p:nvPr>
        </p:nvSpPr>
        <p:spPr>
          <a:xfrm>
            <a:off x="1660333" y="2072800"/>
            <a:ext cx="2389200" cy="2389200"/>
          </a:xfrm>
          <a:prstGeom prst="rect">
            <a:avLst/>
          </a:prstGeom>
          <a:noFill/>
          <a:ln>
            <a:noFill/>
          </a:ln>
        </p:spPr>
      </p:sp>
      <p:sp>
        <p:nvSpPr>
          <p:cNvPr id="470" name="Google Shape;470;g3572d2f1f5f_0_1515"/>
          <p:cNvSpPr txBox="1"/>
          <p:nvPr>
            <p:ph idx="1" type="subTitle"/>
          </p:nvPr>
        </p:nvSpPr>
        <p:spPr>
          <a:xfrm>
            <a:off x="1660333" y="4808600"/>
            <a:ext cx="2389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71" name="Google Shape;471;g3572d2f1f5f_0_1515"/>
          <p:cNvSpPr txBox="1"/>
          <p:nvPr>
            <p:ph idx="3" type="body"/>
          </p:nvPr>
        </p:nvSpPr>
        <p:spPr>
          <a:xfrm>
            <a:off x="1745533" y="5522500"/>
            <a:ext cx="2218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2" name="Google Shape;472;g3572d2f1f5f_0_1515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3572d2f1f5f_0_1515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g3572d2f1f5f_0_1515"/>
          <p:cNvCxnSpPr/>
          <p:nvPr/>
        </p:nvCxnSpPr>
        <p:spPr>
          <a:xfrm>
            <a:off x="4508500" y="2092267"/>
            <a:ext cx="0" cy="41307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5" name="Google Shape;475;g3572d2f1f5f_0_15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UFS 1">
  <p:cSld name="BLANK_1_3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72d2f1f5f_0_152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78" name="Google Shape;478;g3572d2f1f5f_0_1526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79" name="Google Shape;479;g3572d2f1f5f_0_1526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572d2f1f5f_0_1526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81" name="Google Shape;481;g3572d2f1f5f_0_1526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82" name="Google Shape;482;g3572d2f1f5f_0_1526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3572d2f1f5f_0_1526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4" name="Google Shape;484;g3572d2f1f5f_0_1526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5" name="Google Shape;485;g3572d2f1f5f_0_1526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3572d2f1f5f_0_15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EC 1">
  <p:cSld name="BLANK_1_1_3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572d2f1f5f_0_153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89" name="Google Shape;489;g3572d2f1f5f_0_1537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90" name="Google Shape;490;g3572d2f1f5f_0_1537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3572d2f1f5f_0_1537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92" name="Google Shape;492;g3572d2f1f5f_0_1537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93" name="Google Shape;493;g3572d2f1f5f_0_1537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3572d2f1f5f_0_1537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EF5197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3572d2f1f5f_0_1537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6" name="Google Shape;496;g3572d2f1f5f_0_1537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3572d2f1f5f_0_15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EC 2">
  <p:cSld name="BLANK_1_1_4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72d2f1f5f_0_154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00" name="Google Shape;500;g3572d2f1f5f_0_1548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01" name="Google Shape;501;g3572d2f1f5f_0_1548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3572d2f1f5f_0_1548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03" name="Google Shape;503;g3572d2f1f5f_0_1548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04" name="Google Shape;504;g3572d2f1f5f_0_1548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3572d2f1f5f_0_1548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EF5197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6" name="Google Shape;506;g3572d2f1f5f_0_1548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7" name="Google Shape;507;g3572d2f1f5f_0_1548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g3572d2f1f5f_0_15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UFS 2">
  <p:cSld name="BLANK_1_4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572d2f1f5f_0_155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11" name="Google Shape;511;g3572d2f1f5f_0_1559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12" name="Google Shape;512;g3572d2f1f5f_0_1559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3572d2f1f5f_0_1559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14" name="Google Shape;514;g3572d2f1f5f_0_1559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5" name="Google Shape;515;g3572d2f1f5f_0_1559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572d2f1f5f_0_1559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g3572d2f1f5f_0_1559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8" name="Google Shape;518;g3572d2f1f5f_0_1559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3572d2f1f5f_0_15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UFS 3">
  <p:cSld name="BLANK_1_5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572d2f1f5f_0_157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22" name="Google Shape;522;g3572d2f1f5f_0_157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23" name="Google Shape;523;g3572d2f1f5f_0_1570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572d2f1f5f_0_1570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25" name="Google Shape;525;g3572d2f1f5f_0_1570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26" name="Google Shape;526;g3572d2f1f5f_0_1570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3572d2f1f5f_0_1570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8" name="Google Shape;528;g3572d2f1f5f_0_1570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9" name="Google Shape;529;g3572d2f1f5f_0_1570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g3572d2f1f5f_0_15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UFS 4">
  <p:cSld name="BLANK_1_6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72d2f1f5f_0_158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33" name="Google Shape;533;g3572d2f1f5f_0_1581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34" name="Google Shape;534;g3572d2f1f5f_0_1581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3572d2f1f5f_0_1581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36" name="Google Shape;536;g3572d2f1f5f_0_1581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37" name="Google Shape;537;g3572d2f1f5f_0_1581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572d2f1f5f_0_1581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9" name="Google Shape;539;g3572d2f1f5f_0_1581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0" name="Google Shape;540;g3572d2f1f5f_0_1581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g3572d2f1f5f_0_15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BDF 2">
  <p:cSld name="BLANK_1_1_1_1_2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72d2f1f5f_0_159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44" name="Google Shape;544;g3572d2f1f5f_0_1592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45" name="Google Shape;545;g3572d2f1f5f_0_1592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46" name="Google Shape;546;g3572d2f1f5f_0_1592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47" name="Google Shape;547;g3572d2f1f5f_0_1592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g3572d2f1f5f_0_1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3572d2f1f5f_0_1592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09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BDF 1 1">
  <p:cSld name="Neutre-BDF 1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572d2f1f5f_0_160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52" name="Google Shape;552;g3572d2f1f5f_0_1600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53" name="Google Shape;553;g3572d2f1f5f_0_1600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54" name="Google Shape;554;g3572d2f1f5f_0_1600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55" name="Google Shape;555;g3572d2f1f5f_0_1600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g3572d2f1f5f_0_16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3572d2f1f5f_0_1600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298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sous-titre, textes 3 et image ">
  <p:cSld name="Titre, sous-titre, textes 3 et image 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31371" y="2276872"/>
            <a:ext cx="33600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31801" y="6396842"/>
            <a:ext cx="1613913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body"/>
          </p:nvPr>
        </p:nvSpPr>
        <p:spPr>
          <a:xfrm>
            <a:off x="431801" y="1664906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1" sz="2000">
                <a:solidFill>
                  <a:srgbClr val="7F7F7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/>
          <p:nvPr>
            <p:ph idx="3" type="pic"/>
          </p:nvPr>
        </p:nvSpPr>
        <p:spPr>
          <a:xfrm>
            <a:off x="4175787" y="2276872"/>
            <a:ext cx="7488832" cy="38404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4">
  <p:cSld name="BLANK_1_1_1_4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572d2f1f5f_0_160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60" name="Google Shape;560;g3572d2f1f5f_0_1608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61" name="Google Shape;561;g3572d2f1f5f_0_1608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62" name="Google Shape;562;g3572d2f1f5f_0_1608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63" name="Google Shape;563;g3572d2f1f5f_0_1608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3572d2f1f5f_0_16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3572d2f1f5f_0_1608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Orange-QDF 1">
  <p:cSld name="BLANK_1_2_1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572d2f1f5f_0_161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68" name="Google Shape;568;g3572d2f1f5f_0_1616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69" name="Google Shape;569;g3572d2f1f5f_0_1616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3572d2f1f5f_0_1616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71" name="Google Shape;571;g3572d2f1f5f_0_1616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72" name="Google Shape;572;g3572d2f1f5f_0_1616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3572d2f1f5f_0_1616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09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g3572d2f1f5f_0_1616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5" name="Google Shape;575;g3572d2f1f5f_0_1616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g3572d2f1f5f_0_16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5">
  <p:cSld name="BLANK_1_1_1_5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572d2f1f5f_0_162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79" name="Google Shape;579;g3572d2f1f5f_0_1627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80" name="Google Shape;580;g3572d2f1f5f_0_1627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1" name="Google Shape;581;g3572d2f1f5f_0_1627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2" name="Google Shape;582;g3572d2f1f5f_0_1627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1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g3572d2f1f5f_0_16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3572d2f1f5f_0_1627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294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cus-Orange-QDF 2">
  <p:cSld name="BLANK_1_2_2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572d2f1f5f_0_163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87" name="Google Shape;587;g3572d2f1f5f_0_1635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588" name="Google Shape;588;g3572d2f1f5f_0_1635"/>
          <p:cNvSpPr/>
          <p:nvPr/>
        </p:nvSpPr>
        <p:spPr>
          <a:xfrm>
            <a:off x="1263933" y="1738467"/>
            <a:ext cx="1802400" cy="18000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572d2f1f5f_0_1635"/>
          <p:cNvSpPr txBox="1"/>
          <p:nvPr>
            <p:ph idx="1" type="subTitle"/>
          </p:nvPr>
        </p:nvSpPr>
        <p:spPr>
          <a:xfrm>
            <a:off x="1263933" y="4042333"/>
            <a:ext cx="21015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90" name="Google Shape;590;g3572d2f1f5f_0_1635"/>
          <p:cNvSpPr txBox="1"/>
          <p:nvPr>
            <p:ph idx="2" type="body"/>
          </p:nvPr>
        </p:nvSpPr>
        <p:spPr>
          <a:xfrm>
            <a:off x="1338872" y="4756233"/>
            <a:ext cx="19515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91" name="Google Shape;591;g3572d2f1f5f_0_1635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1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3572d2f1f5f_0_1635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FF5800">
              <a:alpha val="3059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3" name="Google Shape;593;g3572d2f1f5f_0_1635"/>
          <p:cNvCxnSpPr/>
          <p:nvPr/>
        </p:nvCxnSpPr>
        <p:spPr>
          <a:xfrm>
            <a:off x="3860800" y="1999267"/>
            <a:ext cx="0" cy="40005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4" name="Google Shape;594;g3572d2f1f5f_0_1635"/>
          <p:cNvSpPr/>
          <p:nvPr/>
        </p:nvSpPr>
        <p:spPr>
          <a:xfrm>
            <a:off x="1563000" y="1997633"/>
            <a:ext cx="1802400" cy="180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g3572d2f1f5f_0_16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rés-couleurs 1">
  <p:cSld name="TITLE_AND_BODY_1_2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572d2f1f5f_0_1646"/>
          <p:cNvSpPr/>
          <p:nvPr/>
        </p:nvSpPr>
        <p:spPr>
          <a:xfrm>
            <a:off x="1263933" y="2551267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3572d2f1f5f_0_1646"/>
          <p:cNvSpPr/>
          <p:nvPr/>
        </p:nvSpPr>
        <p:spPr>
          <a:xfrm>
            <a:off x="1754133" y="2844784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572d2f1f5f_0_164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00" name="Google Shape;600;g3572d2f1f5f_0_1646"/>
          <p:cNvSpPr/>
          <p:nvPr/>
        </p:nvSpPr>
        <p:spPr>
          <a:xfrm>
            <a:off x="0" y="1738467"/>
            <a:ext cx="636000" cy="524700"/>
          </a:xfrm>
          <a:prstGeom prst="rect">
            <a:avLst/>
          </a:prstGeom>
          <a:solidFill>
            <a:srgbClr val="C1DF1B">
              <a:alpha val="4118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572d2f1f5f_0_1646"/>
          <p:cNvSpPr/>
          <p:nvPr/>
        </p:nvSpPr>
        <p:spPr>
          <a:xfrm>
            <a:off x="10761200" y="5522500"/>
            <a:ext cx="1430700" cy="524700"/>
          </a:xfrm>
          <a:prstGeom prst="rect">
            <a:avLst/>
          </a:prstGeom>
          <a:solidFill>
            <a:srgbClr val="51BBD5">
              <a:alpha val="26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3572d2f1f5f_0_1646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603" name="Google Shape;603;g3572d2f1f5f_0_1646"/>
          <p:cNvSpPr/>
          <p:nvPr/>
        </p:nvSpPr>
        <p:spPr>
          <a:xfrm>
            <a:off x="5261500" y="3078833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3572d2f1f5f_0_1646"/>
          <p:cNvSpPr/>
          <p:nvPr/>
        </p:nvSpPr>
        <p:spPr>
          <a:xfrm>
            <a:off x="8466300" y="2489200"/>
            <a:ext cx="2389200" cy="23856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572d2f1f5f_0_1646"/>
          <p:cNvSpPr txBox="1"/>
          <p:nvPr>
            <p:ph idx="1" type="subTitle"/>
          </p:nvPr>
        </p:nvSpPr>
        <p:spPr>
          <a:xfrm>
            <a:off x="1754151" y="2966100"/>
            <a:ext cx="2389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06" name="Google Shape;606;g3572d2f1f5f_0_1646"/>
          <p:cNvSpPr txBox="1"/>
          <p:nvPr>
            <p:ph idx="2" type="body"/>
          </p:nvPr>
        </p:nvSpPr>
        <p:spPr>
          <a:xfrm>
            <a:off x="1839351" y="3680000"/>
            <a:ext cx="2218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07" name="Google Shape;607;g3572d2f1f5f_0_1646"/>
          <p:cNvSpPr/>
          <p:nvPr/>
        </p:nvSpPr>
        <p:spPr>
          <a:xfrm>
            <a:off x="4865100" y="2844784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572d2f1f5f_0_1646"/>
          <p:cNvSpPr/>
          <p:nvPr/>
        </p:nvSpPr>
        <p:spPr>
          <a:xfrm>
            <a:off x="7976017" y="2844784"/>
            <a:ext cx="2389200" cy="23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572d2f1f5f_0_1646"/>
          <p:cNvSpPr txBox="1"/>
          <p:nvPr>
            <p:ph idx="3" type="subTitle"/>
          </p:nvPr>
        </p:nvSpPr>
        <p:spPr>
          <a:xfrm>
            <a:off x="4865084" y="2966100"/>
            <a:ext cx="2389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0" name="Google Shape;610;g3572d2f1f5f_0_1646"/>
          <p:cNvSpPr txBox="1"/>
          <p:nvPr>
            <p:ph idx="4" type="body"/>
          </p:nvPr>
        </p:nvSpPr>
        <p:spPr>
          <a:xfrm>
            <a:off x="4950284" y="3680000"/>
            <a:ext cx="2218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11" name="Google Shape;611;g3572d2f1f5f_0_1646"/>
          <p:cNvSpPr txBox="1"/>
          <p:nvPr>
            <p:ph idx="5" type="subTitle"/>
          </p:nvPr>
        </p:nvSpPr>
        <p:spPr>
          <a:xfrm>
            <a:off x="7976017" y="2966100"/>
            <a:ext cx="2389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2" name="Google Shape;612;g3572d2f1f5f_0_1646"/>
          <p:cNvSpPr txBox="1"/>
          <p:nvPr>
            <p:ph idx="6" type="body"/>
          </p:nvPr>
        </p:nvSpPr>
        <p:spPr>
          <a:xfrm>
            <a:off x="8061217" y="3680000"/>
            <a:ext cx="22188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pic>
        <p:nvPicPr>
          <p:cNvPr id="613" name="Google Shape;613;g3572d2f1f5f_0_16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utre-général 6">
  <p:cSld name="BLANK_1_1_1_6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572d2f1f5f_0_166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16" name="Google Shape;616;g3572d2f1f5f_0_1664"/>
          <p:cNvSpPr txBox="1"/>
          <p:nvPr>
            <p:ph type="title"/>
          </p:nvPr>
        </p:nvSpPr>
        <p:spPr>
          <a:xfrm>
            <a:off x="2162800" y="413000"/>
            <a:ext cx="78663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None/>
              <a:defRPr b="1" sz="29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617" name="Google Shape;617;g3572d2f1f5f_0_1664"/>
          <p:cNvSpPr txBox="1"/>
          <p:nvPr>
            <p:ph idx="1" type="subTitle"/>
          </p:nvPr>
        </p:nvSpPr>
        <p:spPr>
          <a:xfrm>
            <a:off x="1164833" y="1740833"/>
            <a:ext cx="10023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8" name="Google Shape;618;g3572d2f1f5f_0_1664"/>
          <p:cNvSpPr txBox="1"/>
          <p:nvPr>
            <p:ph idx="2" type="body"/>
          </p:nvPr>
        </p:nvSpPr>
        <p:spPr>
          <a:xfrm>
            <a:off x="1522267" y="2454733"/>
            <a:ext cx="9308400" cy="1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19" name="Google Shape;619;g3572d2f1f5f_0_1664"/>
          <p:cNvSpPr/>
          <p:nvPr/>
        </p:nvSpPr>
        <p:spPr>
          <a:xfrm>
            <a:off x="11188700" y="-111800"/>
            <a:ext cx="1003200" cy="524700"/>
          </a:xfrm>
          <a:prstGeom prst="rect">
            <a:avLst/>
          </a:prstGeom>
          <a:solidFill>
            <a:srgbClr val="C1DF1B">
              <a:alpha val="415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3572d2f1f5f_0_16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33" y="289667"/>
            <a:ext cx="900300" cy="86476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572d2f1f5f_0_1664"/>
          <p:cNvSpPr/>
          <p:nvPr/>
        </p:nvSpPr>
        <p:spPr>
          <a:xfrm>
            <a:off x="0" y="4808600"/>
            <a:ext cx="203100" cy="1306800"/>
          </a:xfrm>
          <a:prstGeom prst="rect">
            <a:avLst/>
          </a:prstGeom>
          <a:solidFill>
            <a:srgbClr val="56844E">
              <a:alpha val="3333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, sous-titre, textes 3, et graphique ">
  <p:cSld name="1_Titre, sous-titre, textes 3, et graphique 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8304245" y="2276872"/>
            <a:ext cx="33600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31324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Char char="▪"/>
              <a:defRPr/>
            </a:lvl3pPr>
            <a:lvl4pPr indent="-296354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/>
            </a:lvl4pPr>
            <a:lvl5pPr indent="-287845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0" type="dt"/>
          </p:nvPr>
        </p:nvSpPr>
        <p:spPr>
          <a:xfrm>
            <a:off x="431801" y="6396842"/>
            <a:ext cx="1613913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2" type="body"/>
          </p:nvPr>
        </p:nvSpPr>
        <p:spPr>
          <a:xfrm>
            <a:off x="431801" y="1664906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1" sz="2000">
                <a:solidFill>
                  <a:srgbClr val="7F7F7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lphaL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/>
          <p:nvPr>
            <p:ph idx="3" type="chart"/>
          </p:nvPr>
        </p:nvSpPr>
        <p:spPr>
          <a:xfrm>
            <a:off x="431371" y="2276873"/>
            <a:ext cx="7681384" cy="3839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b="0" i="0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▪"/>
              <a:defRPr b="0" i="0" sz="13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Font typeface="Noto Sans Symbols"/>
              <a:buChar char="▪"/>
              <a:defRPr b="0" i="0" sz="9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sous-titre" showMasterSp="0">
  <p:cSld name="Titre et sous-titr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000" y="336000"/>
            <a:ext cx="1920000" cy="1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431800" y="2852936"/>
            <a:ext cx="11232000" cy="3057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33"/>
              <a:buNone/>
              <a:defRPr b="1" sz="4333" cap="none"/>
            </a:lvl1pPr>
            <a:lvl2pPr indent="-228600" lvl="1" marL="91440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67"/>
              <a:buNone/>
              <a:defRPr sz="2467"/>
            </a:lvl2pPr>
            <a:lvl3pPr indent="-342900" lvl="2" marL="1371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2286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1" name="Google Shape;71;p15"/>
          <p:cNvCxnSpPr/>
          <p:nvPr/>
        </p:nvCxnSpPr>
        <p:spPr>
          <a:xfrm>
            <a:off x="431800" y="6379200"/>
            <a:ext cx="11232819" cy="0"/>
          </a:xfrm>
          <a:prstGeom prst="straightConnector1">
            <a:avLst/>
          </a:prstGeom>
          <a:noFill/>
          <a:ln cap="flat" cmpd="sng" w="10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5"/>
          <p:cNvSpPr txBox="1"/>
          <p:nvPr>
            <p:ph idx="10" type="dt"/>
          </p:nvPr>
        </p:nvSpPr>
        <p:spPr>
          <a:xfrm>
            <a:off x="431801" y="6396842"/>
            <a:ext cx="1613913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4" name="Google Shape;74;p15"/>
          <p:cNvSpPr txBox="1"/>
          <p:nvPr>
            <p:ph idx="11" type="ftr"/>
          </p:nvPr>
        </p:nvSpPr>
        <p:spPr>
          <a:xfrm>
            <a:off x="5423926" y="260648"/>
            <a:ext cx="6241025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180" y="463310"/>
            <a:ext cx="2680741" cy="1539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verture" showMasterSp="0">
  <p:cSld name="Couvertur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0" type="dt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960000" y="5829266"/>
            <a:ext cx="4320000" cy="597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0" name="Google Shape;80;p16"/>
          <p:cNvSpPr txBox="1"/>
          <p:nvPr>
            <p:ph type="title"/>
          </p:nvPr>
        </p:nvSpPr>
        <p:spPr>
          <a:xfrm>
            <a:off x="0" y="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"/>
              <a:buFont typeface="Arial"/>
              <a:buNone/>
              <a:defRPr sz="1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246" y="717133"/>
            <a:ext cx="2927751" cy="16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000" y="48000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5135894" y="3525011"/>
            <a:ext cx="6240693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Copil Stratégie d’investissement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3"/>
              <a:buFont typeface="Arial"/>
              <a:buNone/>
            </a:pPr>
            <a:r>
              <a:rPr b="0" i="0" lang="fr-FR" sz="33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janvier 2022</a:t>
            </a:r>
            <a:endParaRPr b="0" i="0" sz="33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t/>
            </a:r>
            <a:endParaRPr b="1" i="0" sz="26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ème couverture" showMasterSp="0">
  <p:cSld name="4ème couvertur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0" type="dt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1" type="ftr"/>
          </p:nvPr>
        </p:nvSpPr>
        <p:spPr>
          <a:xfrm>
            <a:off x="960000" y="5829266"/>
            <a:ext cx="4320000" cy="597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0" y="661800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Arial"/>
              <a:buNone/>
              <a:defRPr b="1" i="0" sz="1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8" name="Google Shape;88;p17"/>
          <p:cNvSpPr txBox="1"/>
          <p:nvPr>
            <p:ph type="title"/>
          </p:nvPr>
        </p:nvSpPr>
        <p:spPr>
          <a:xfrm>
            <a:off x="0" y="0"/>
            <a:ext cx="240000" cy="240000"/>
          </a:xfrm>
          <a:prstGeom prst="rect">
            <a:avLst/>
          </a:prstGeom>
          <a:noFill/>
          <a:ln cap="flat" cmpd="sng" w="9525">
            <a:solidFill>
              <a:schemeClr val="dk1">
                <a:alpha val="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"/>
              <a:buFont typeface="Arial"/>
              <a:buNone/>
              <a:defRPr sz="1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04246" y="717133"/>
            <a:ext cx="2927751" cy="16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000" y="48000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4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idx="1" type="body"/>
          </p:nvPr>
        </p:nvSpPr>
        <p:spPr>
          <a:xfrm>
            <a:off x="431801" y="2276873"/>
            <a:ext cx="11233151" cy="3936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  <a:defRPr b="0" i="0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3245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Noto Sans Symbols"/>
              <a:buChar char="▪"/>
              <a:defRPr b="0" i="0" sz="13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6354" lvl="3" marL="1828800" marR="0" rtl="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67"/>
              <a:buFont typeface="Arial"/>
              <a:buChar char="•"/>
              <a:defRPr b="0" i="0" sz="10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7845" lvl="4" marL="2286000" marR="0" rtl="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933"/>
              <a:buFont typeface="Noto Sans Symbols"/>
              <a:buChar char="▪"/>
              <a:defRPr b="0" i="0" sz="9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7954" lvl="5" marL="27432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97954" lvl="6" marL="3200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97954" lvl="8" marL="4114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1" type="ftr"/>
          </p:nvPr>
        </p:nvSpPr>
        <p:spPr>
          <a:xfrm>
            <a:off x="3825043" y="260648"/>
            <a:ext cx="7839908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13" name="Google Shape;13;p8"/>
          <p:cNvCxnSpPr/>
          <p:nvPr/>
        </p:nvCxnSpPr>
        <p:spPr>
          <a:xfrm>
            <a:off x="431800" y="6379200"/>
            <a:ext cx="11232819" cy="0"/>
          </a:xfrm>
          <a:prstGeom prst="straightConnector1">
            <a:avLst/>
          </a:prstGeom>
          <a:noFill/>
          <a:ln cap="flat" cmpd="sng" w="10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8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3"/>
              <a:buFont typeface="Arial"/>
              <a:buNone/>
              <a:defRPr b="1" i="0" sz="33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8"/>
          <p:cNvSpPr txBox="1"/>
          <p:nvPr>
            <p:ph idx="10" type="dt"/>
          </p:nvPr>
        </p:nvSpPr>
        <p:spPr>
          <a:xfrm>
            <a:off x="420937" y="637800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6" name="Google Shape;16;p8"/>
          <p:cNvCxnSpPr/>
          <p:nvPr/>
        </p:nvCxnSpPr>
        <p:spPr>
          <a:xfrm>
            <a:off x="480000" y="6379200"/>
            <a:ext cx="11232000" cy="0"/>
          </a:xfrm>
          <a:prstGeom prst="straightConnector1">
            <a:avLst/>
          </a:prstGeom>
          <a:noFill/>
          <a:ln cap="flat" cmpd="sng" w="10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" name="Google Shape;17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06052" y="247643"/>
            <a:ext cx="809139" cy="46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0264" y="144000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72d2f1f5f_0_114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g3572d2f1f5f_0_114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g3572d2f1f5f_0_114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Relationship Id="rId4" Type="http://schemas.openxmlformats.org/officeDocument/2006/relationships/image" Target="../media/image38.png"/><Relationship Id="rId9" Type="http://schemas.openxmlformats.org/officeDocument/2006/relationships/image" Target="../media/image46.jp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8.png"/><Relationship Id="rId8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auermanngroup.com/fr-FR/instruments-de-mesure/appareils-portables/an%C3%A9mom%C3%A8tres/vt-50" TargetMode="External"/><Relationship Id="rId4" Type="http://schemas.openxmlformats.org/officeDocument/2006/relationships/hyperlink" Target="https://www.testoon.com/chauvinarnoux-ca1821-p-65737" TargetMode="External"/><Relationship Id="rId9" Type="http://schemas.openxmlformats.org/officeDocument/2006/relationships/hyperlink" Target="https://sauermanngroup.com/fr-FR/instruments-de-mesure/enregistreurs/enregistreurs-de-donnees-autonomes/kcc-320" TargetMode="External"/><Relationship Id="rId5" Type="http://schemas.openxmlformats.org/officeDocument/2006/relationships/hyperlink" Target="https://www.testoon.com/chauvinarnoux-ca1821-p-65737" TargetMode="External"/><Relationship Id="rId6" Type="http://schemas.openxmlformats.org/officeDocument/2006/relationships/hyperlink" Target="https://www.testoon.com/chauvinarnoux-ca1821-p-65737" TargetMode="External"/><Relationship Id="rId7" Type="http://schemas.openxmlformats.org/officeDocument/2006/relationships/hyperlink" Target="https://www.testoon.com/chauvinarnoux-ca1821-p-65737" TargetMode="External"/><Relationship Id="rId8" Type="http://schemas.openxmlformats.org/officeDocument/2006/relationships/hyperlink" Target="https://www.testoon.com/chauvinarnoux-ca1821-p-65737" TargetMode="External"/><Relationship Id="rId11" Type="http://schemas.openxmlformats.org/officeDocument/2006/relationships/hyperlink" Target="https://www.testoon.com/turbotech-tt1308-p-83015" TargetMode="External"/><Relationship Id="rId10" Type="http://schemas.openxmlformats.org/officeDocument/2006/relationships/hyperlink" Target="https://sauermanngroup.com/fr-FR/instruments-de-mesure/appareils-portables/thermometres/kiray-100" TargetMode="External"/><Relationship Id="rId13" Type="http://schemas.openxmlformats.org/officeDocument/2006/relationships/hyperlink" Target="https://www.saugnac-jauges.fr/produit/vitrometre/" TargetMode="External"/><Relationship Id="rId12" Type="http://schemas.openxmlformats.org/officeDocument/2006/relationships/hyperlink" Target="https://www.bosch-diy.com/fr/fr/outils-de-mesure/mesures-laser-et-d-angle/telemetres-laser" TargetMode="External"/><Relationship Id="rId15" Type="http://schemas.openxmlformats.org/officeDocument/2006/relationships/hyperlink" Target="https://espace-acheteur.resah.fr/solution-de-pilotage-de-la-performance-energetique" TargetMode="External"/><Relationship Id="rId14" Type="http://schemas.openxmlformats.org/officeDocument/2006/relationships/hyperlink" Target="https://www.peaktech.de/fr/PRODUITS/Accessoires-de-mesure-pieces-de-rechange/Mallette-de-transport/Serie-Premium/" TargetMode="External"/><Relationship Id="rId17" Type="http://schemas.openxmlformats.org/officeDocument/2006/relationships/hyperlink" Target="https://www.ugap.fr/search/efficacit%C3%A9%20%C3%A9nerg%C3%A9tique%20b%C3%A2timent?page=1&amp;documentType=products&amp;productsLayout=list&amp;totalNews=null&amp;totalProducts=null" TargetMode="External"/><Relationship Id="rId16" Type="http://schemas.openxmlformats.org/officeDocument/2006/relationships/hyperlink" Target="https://www.uniha.org/marche/m_0612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jpg"/><Relationship Id="rId4" Type="http://schemas.openxmlformats.org/officeDocument/2006/relationships/image" Target="../media/image70.jpg"/><Relationship Id="rId9" Type="http://schemas.openxmlformats.org/officeDocument/2006/relationships/image" Target="../media/image60.jp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73.png"/><Relationship Id="rId8" Type="http://schemas.openxmlformats.org/officeDocument/2006/relationships/image" Target="../media/image6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jpg"/><Relationship Id="rId4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27" name="Google Shape;627;p1"/>
          <p:cNvSpPr txBox="1"/>
          <p:nvPr>
            <p:ph idx="2" type="body"/>
          </p:nvPr>
        </p:nvSpPr>
        <p:spPr>
          <a:xfrm>
            <a:off x="683830" y="985962"/>
            <a:ext cx="10855897" cy="51592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276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rgbClr val="00206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206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</a:pPr>
            <a:r>
              <a:rPr i="1" lang="fr-FR" sz="1400">
                <a:solidFill>
                  <a:srgbClr val="0070C0"/>
                </a:solidFill>
              </a:rPr>
              <a:t> 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1400">
              <a:solidFill>
                <a:srgbClr val="0070C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b="1" lang="fr-FR" sz="3200">
                <a:solidFill>
                  <a:srgbClr val="002060"/>
                </a:solidFill>
              </a:rPr>
              <a:t>Dispositif régional du réseau d’économes de flux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lang="fr-FR" sz="3200">
                <a:solidFill>
                  <a:srgbClr val="002060"/>
                </a:solidFill>
              </a:rPr>
              <a:t>Mise en œuvre du programme ACTEE+ / PENSEE+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lang="fr-FR" sz="3200">
                <a:solidFill>
                  <a:srgbClr val="002060"/>
                </a:solidFill>
              </a:rPr>
              <a:t> </a:t>
            </a:r>
            <a:endParaRPr sz="2400">
              <a:solidFill>
                <a:srgbClr val="00206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lang="fr-FR" sz="2400">
                <a:solidFill>
                  <a:srgbClr val="002060"/>
                </a:solidFill>
              </a:rPr>
              <a:t>Mai</a:t>
            </a:r>
            <a:r>
              <a:rPr b="1" lang="fr-FR" sz="2400">
                <a:solidFill>
                  <a:srgbClr val="002060"/>
                </a:solidFill>
              </a:rPr>
              <a:t> 2025</a:t>
            </a:r>
            <a:endParaRPr b="1" sz="2000">
              <a:solidFill>
                <a:srgbClr val="00206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>
              <a:solidFill>
                <a:srgbClr val="00206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-FR" sz="1600">
                <a:latin typeface="Arial"/>
                <a:ea typeface="Arial"/>
                <a:cs typeface="Arial"/>
                <a:sym typeface="Arial"/>
              </a:rPr>
              <a:t>Pôle Efficience - Direction de l’Offre de Soins</a:t>
            </a:r>
            <a:endParaRPr/>
          </a:p>
        </p:txBody>
      </p:sp>
      <p:sp>
        <p:nvSpPr>
          <p:cNvPr id="628" name="Google Shape;628;p1"/>
          <p:cNvSpPr txBox="1"/>
          <p:nvPr/>
        </p:nvSpPr>
        <p:spPr>
          <a:xfrm>
            <a:off x="574675" y="6378000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-FR" sz="1000">
                <a:solidFill>
                  <a:schemeClr val="dk1"/>
                </a:solidFill>
              </a:rPr>
              <a:t>13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/0</a:t>
            </a:r>
            <a:r>
              <a:rPr b="1" lang="fr-FR" sz="1000">
                <a:solidFill>
                  <a:schemeClr val="dk1"/>
                </a:solidFill>
              </a:rPr>
              <a:t>5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/2025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35" name="Google Shape;635;p2"/>
          <p:cNvSpPr txBox="1"/>
          <p:nvPr>
            <p:ph idx="10" type="dt"/>
          </p:nvPr>
        </p:nvSpPr>
        <p:spPr>
          <a:xfrm>
            <a:off x="431800" y="6396842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</a:t>
            </a:r>
            <a:r>
              <a:rPr lang="fr-FR" cap="none"/>
              <a:t>3/0</a:t>
            </a:r>
            <a:r>
              <a:rPr lang="fr-FR"/>
              <a:t>5</a:t>
            </a:r>
            <a:r>
              <a:rPr lang="fr-FR" cap="none"/>
              <a:t>/2025</a:t>
            </a:r>
            <a:endParaRPr cap="none"/>
          </a:p>
        </p:txBody>
      </p:sp>
      <p:sp>
        <p:nvSpPr>
          <p:cNvPr id="636" name="Google Shape;636;p2"/>
          <p:cNvSpPr txBox="1"/>
          <p:nvPr>
            <p:ph type="title"/>
          </p:nvPr>
        </p:nvSpPr>
        <p:spPr>
          <a:xfrm>
            <a:off x="6301409" y="178770"/>
            <a:ext cx="5794513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1905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1"/>
              </a:buClr>
              <a:buSzPct val="100000"/>
              <a:buFont typeface="Arial"/>
              <a:buNone/>
            </a:pPr>
            <a:r>
              <a:rPr lang="fr-FR" sz="2800">
                <a:solidFill>
                  <a:srgbClr val="000091"/>
                </a:solidFill>
              </a:rPr>
              <a:t>Dispositif : Acteurs, rôles &amp; articulation</a:t>
            </a:r>
            <a:endParaRPr/>
          </a:p>
        </p:txBody>
      </p:sp>
      <p:pic>
        <p:nvPicPr>
          <p:cNvPr descr="Logo et charte graphique de l'ARS Île-de-France | Agence régionale de santé  Ile-de-France" id="637" name="Google Shape;637;p2"/>
          <p:cNvPicPr preferRelativeResize="0"/>
          <p:nvPr/>
        </p:nvPicPr>
        <p:blipFill rotWithShape="1">
          <a:blip r:embed="rId3">
            <a:alphaModFix/>
          </a:blip>
          <a:srcRect b="27443" l="42257" r="0" t="25472"/>
          <a:stretch/>
        </p:blipFill>
        <p:spPr>
          <a:xfrm>
            <a:off x="3477125" y="2981354"/>
            <a:ext cx="1947062" cy="10631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AP | G_NIUS" id="638" name="Google Shape;638;p2"/>
          <p:cNvPicPr preferRelativeResize="0"/>
          <p:nvPr/>
        </p:nvPicPr>
        <p:blipFill rotWithShape="1">
          <a:blip r:embed="rId4">
            <a:alphaModFix/>
          </a:blip>
          <a:srcRect b="10935" l="12262" r="10341" t="12765"/>
          <a:stretch/>
        </p:blipFill>
        <p:spPr>
          <a:xfrm>
            <a:off x="699539" y="1653579"/>
            <a:ext cx="1827574" cy="10631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TEE (FNCCR) - SELAQ" id="639" name="Google Shape;639;p2"/>
          <p:cNvPicPr preferRelativeResize="0"/>
          <p:nvPr/>
        </p:nvPicPr>
        <p:blipFill rotWithShape="1">
          <a:blip r:embed="rId5">
            <a:alphaModFix/>
          </a:blip>
          <a:srcRect b="15733" l="0" r="0" t="17067"/>
          <a:stretch/>
        </p:blipFill>
        <p:spPr>
          <a:xfrm>
            <a:off x="890407" y="3747593"/>
            <a:ext cx="1802780" cy="856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ôpital avec un remplissage uni" id="640" name="Google Shape;64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1427" y="3894815"/>
            <a:ext cx="1561892" cy="15618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1" name="Google Shape;641;p2"/>
          <p:cNvGrpSpPr/>
          <p:nvPr/>
        </p:nvGrpSpPr>
        <p:grpSpPr>
          <a:xfrm>
            <a:off x="9694600" y="4936219"/>
            <a:ext cx="1866032" cy="1402938"/>
            <a:chOff x="9619952" y="4880233"/>
            <a:chExt cx="1866032" cy="1402938"/>
          </a:xfrm>
        </p:grpSpPr>
        <p:sp>
          <p:nvSpPr>
            <p:cNvPr id="642" name="Google Shape;642;p2"/>
            <p:cNvSpPr/>
            <p:nvPr/>
          </p:nvSpPr>
          <p:spPr>
            <a:xfrm>
              <a:off x="9619952" y="4880233"/>
              <a:ext cx="1866032" cy="140293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3" name="Google Shape;643;p2"/>
            <p:cNvGrpSpPr/>
            <p:nvPr/>
          </p:nvGrpSpPr>
          <p:grpSpPr>
            <a:xfrm>
              <a:off x="9729717" y="4950725"/>
              <a:ext cx="1670065" cy="1243261"/>
              <a:chOff x="9552488" y="4872897"/>
              <a:chExt cx="1670065" cy="1243261"/>
            </a:xfrm>
          </p:grpSpPr>
          <p:pic>
            <p:nvPicPr>
              <p:cNvPr descr="Femme électricienne contour" id="644" name="Google Shape;644;p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0308153" y="519309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omme électricien contour" id="645" name="Google Shape;645;p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9552488" y="5201758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6" name="Google Shape;646;p2"/>
              <p:cNvSpPr txBox="1"/>
              <p:nvPr/>
            </p:nvSpPr>
            <p:spPr>
              <a:xfrm>
                <a:off x="9614754" y="4872897"/>
                <a:ext cx="143796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fr-FR" sz="2000">
                    <a:solidFill>
                      <a:schemeClr val="dk1"/>
                    </a:solidFill>
                  </a:rPr>
                  <a:t>Économes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7" name="Google Shape;647;p2"/>
          <p:cNvSpPr txBox="1"/>
          <p:nvPr/>
        </p:nvSpPr>
        <p:spPr>
          <a:xfrm>
            <a:off x="7149315" y="5203120"/>
            <a:ext cx="180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Établissements</a:t>
            </a: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porteurs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2"/>
          <p:cNvSpPr/>
          <p:nvPr/>
        </p:nvSpPr>
        <p:spPr>
          <a:xfrm>
            <a:off x="530710" y="5769220"/>
            <a:ext cx="546031" cy="2195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"/>
          <p:cNvSpPr txBox="1"/>
          <p:nvPr/>
        </p:nvSpPr>
        <p:spPr>
          <a:xfrm>
            <a:off x="1153234" y="5694315"/>
            <a:ext cx="2536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Flux financiers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"/>
          <p:cNvSpPr/>
          <p:nvPr/>
        </p:nvSpPr>
        <p:spPr>
          <a:xfrm>
            <a:off x="9584752" y="1995103"/>
            <a:ext cx="1801929" cy="1844899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"/>
          <p:cNvSpPr/>
          <p:nvPr/>
        </p:nvSpPr>
        <p:spPr>
          <a:xfrm>
            <a:off x="530710" y="6034854"/>
            <a:ext cx="546031" cy="21952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"/>
          <p:cNvSpPr txBox="1"/>
          <p:nvPr/>
        </p:nvSpPr>
        <p:spPr>
          <a:xfrm>
            <a:off x="1153234" y="5959949"/>
            <a:ext cx="2536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financier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"/>
          <p:cNvSpPr/>
          <p:nvPr/>
        </p:nvSpPr>
        <p:spPr>
          <a:xfrm>
            <a:off x="518556" y="5470560"/>
            <a:ext cx="546031" cy="2195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"/>
          <p:cNvSpPr txBox="1"/>
          <p:nvPr/>
        </p:nvSpPr>
        <p:spPr>
          <a:xfrm>
            <a:off x="1153230" y="5374768"/>
            <a:ext cx="253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Pilotage / encadrement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510329" y="5187418"/>
            <a:ext cx="546031" cy="2195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"/>
          <p:cNvSpPr txBox="1"/>
          <p:nvPr/>
        </p:nvSpPr>
        <p:spPr>
          <a:xfrm>
            <a:off x="1132853" y="5112513"/>
            <a:ext cx="31596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Assistance / suivi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"/>
          <p:cNvSpPr/>
          <p:nvPr/>
        </p:nvSpPr>
        <p:spPr>
          <a:xfrm>
            <a:off x="3512420" y="6063648"/>
            <a:ext cx="546031" cy="21952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"/>
          <p:cNvSpPr txBox="1"/>
          <p:nvPr/>
        </p:nvSpPr>
        <p:spPr>
          <a:xfrm>
            <a:off x="4134944" y="5988743"/>
            <a:ext cx="2536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technique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"/>
          <p:cNvSpPr txBox="1"/>
          <p:nvPr/>
        </p:nvSpPr>
        <p:spPr>
          <a:xfrm>
            <a:off x="3079343" y="2417560"/>
            <a:ext cx="25360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Coordination du dispositif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, Police, capture d’écran&#10;&#10;Description générée automatiquement" id="660" name="Google Shape;66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01981" y="1243632"/>
            <a:ext cx="3107944" cy="508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2"/>
          <p:cNvCxnSpPr/>
          <p:nvPr/>
        </p:nvCxnSpPr>
        <p:spPr>
          <a:xfrm>
            <a:off x="5645605" y="3091156"/>
            <a:ext cx="3852958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2" name="Google Shape;662;p2"/>
          <p:cNvCxnSpPr/>
          <p:nvPr/>
        </p:nvCxnSpPr>
        <p:spPr>
          <a:xfrm flipH="1" rot="10800000">
            <a:off x="2693187" y="1594421"/>
            <a:ext cx="1664906" cy="315053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3" name="Google Shape;663;p2"/>
          <p:cNvCxnSpPr/>
          <p:nvPr/>
        </p:nvCxnSpPr>
        <p:spPr>
          <a:xfrm>
            <a:off x="5639169" y="3256556"/>
            <a:ext cx="3945573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4" name="Google Shape;664;p2"/>
          <p:cNvCxnSpPr/>
          <p:nvPr/>
        </p:nvCxnSpPr>
        <p:spPr>
          <a:xfrm>
            <a:off x="8803319" y="5053043"/>
            <a:ext cx="781423" cy="94514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5" name="Google Shape;665;p2"/>
          <p:cNvCxnSpPr/>
          <p:nvPr/>
        </p:nvCxnSpPr>
        <p:spPr>
          <a:xfrm>
            <a:off x="5447750" y="3967273"/>
            <a:ext cx="1768816" cy="842948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6" name="Google Shape;666;p2"/>
          <p:cNvCxnSpPr/>
          <p:nvPr/>
        </p:nvCxnSpPr>
        <p:spPr>
          <a:xfrm>
            <a:off x="2807843" y="4502623"/>
            <a:ext cx="4363190" cy="440424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7" name="Google Shape;667;p2"/>
          <p:cNvCxnSpPr/>
          <p:nvPr/>
        </p:nvCxnSpPr>
        <p:spPr>
          <a:xfrm rot="10800000">
            <a:off x="10703546" y="3851393"/>
            <a:ext cx="0" cy="1006004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8" name="Google Shape;668;p2"/>
          <p:cNvCxnSpPr/>
          <p:nvPr/>
        </p:nvCxnSpPr>
        <p:spPr>
          <a:xfrm rot="10800000">
            <a:off x="5634626" y="2945379"/>
            <a:ext cx="3738952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69" name="Google Shape;669;p2"/>
          <p:cNvCxnSpPr/>
          <p:nvPr/>
        </p:nvCxnSpPr>
        <p:spPr>
          <a:xfrm>
            <a:off x="5486281" y="3766281"/>
            <a:ext cx="1805439" cy="82811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0" name="Google Shape;670;p2"/>
          <p:cNvCxnSpPr/>
          <p:nvPr/>
        </p:nvCxnSpPr>
        <p:spPr>
          <a:xfrm>
            <a:off x="7790974" y="1710443"/>
            <a:ext cx="1793768" cy="631186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1" name="Google Shape;671;p2"/>
          <p:cNvCxnSpPr/>
          <p:nvPr/>
        </p:nvCxnSpPr>
        <p:spPr>
          <a:xfrm>
            <a:off x="10451746" y="3851393"/>
            <a:ext cx="0" cy="1020283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2" name="Google Shape;672;p2"/>
          <p:cNvCxnSpPr/>
          <p:nvPr/>
        </p:nvCxnSpPr>
        <p:spPr>
          <a:xfrm flipH="1">
            <a:off x="2429438" y="3120579"/>
            <a:ext cx="312657" cy="559453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3" name="Google Shape;673;p2"/>
          <p:cNvCxnSpPr/>
          <p:nvPr/>
        </p:nvCxnSpPr>
        <p:spPr>
          <a:xfrm flipH="1">
            <a:off x="4481720" y="1816951"/>
            <a:ext cx="273234" cy="613386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triangl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4" name="Google Shape;674;p2"/>
          <p:cNvCxnSpPr/>
          <p:nvPr/>
        </p:nvCxnSpPr>
        <p:spPr>
          <a:xfrm rot="10800000">
            <a:off x="2429438" y="2631962"/>
            <a:ext cx="312657" cy="488617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5" name="Google Shape;675;p2"/>
          <p:cNvCxnSpPr/>
          <p:nvPr/>
        </p:nvCxnSpPr>
        <p:spPr>
          <a:xfrm flipH="1" rot="10800000">
            <a:off x="2712737" y="3042281"/>
            <a:ext cx="764388" cy="9225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6" name="Google Shape;676;p2"/>
          <p:cNvCxnSpPr/>
          <p:nvPr/>
        </p:nvCxnSpPr>
        <p:spPr>
          <a:xfrm rot="10800000">
            <a:off x="2787579" y="4632813"/>
            <a:ext cx="4337921" cy="422377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7" name="Google Shape;677;p2"/>
          <p:cNvCxnSpPr/>
          <p:nvPr/>
        </p:nvCxnSpPr>
        <p:spPr>
          <a:xfrm flipH="1" rot="10800000">
            <a:off x="8851694" y="3644321"/>
            <a:ext cx="873689" cy="840784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678" name="Google Shape;678;p2"/>
          <p:cNvCxnSpPr/>
          <p:nvPr/>
        </p:nvCxnSpPr>
        <p:spPr>
          <a:xfrm rot="10800000">
            <a:off x="5634626" y="3429000"/>
            <a:ext cx="4021607" cy="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pic>
        <p:nvPicPr>
          <p:cNvPr id="679" name="Google Shape;679;p2" title="image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70500" y="2001075"/>
            <a:ext cx="1903975" cy="18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"/>
          <p:cNvSpPr txBox="1"/>
          <p:nvPr/>
        </p:nvSpPr>
        <p:spPr>
          <a:xfrm>
            <a:off x="9095500" y="1192675"/>
            <a:ext cx="28614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67">
                <a:solidFill>
                  <a:schemeClr val="dk1"/>
                </a:solidFill>
              </a:rPr>
              <a:t>Coordination Technique</a:t>
            </a:r>
            <a:endParaRPr sz="1867">
              <a:solidFill>
                <a:schemeClr val="dk1"/>
              </a:solidFill>
            </a:endParaRPr>
          </a:p>
        </p:txBody>
      </p:sp>
      <p:sp>
        <p:nvSpPr>
          <p:cNvPr id="681" name="Google Shape;681;p2"/>
          <p:cNvSpPr txBox="1"/>
          <p:nvPr/>
        </p:nvSpPr>
        <p:spPr>
          <a:xfrm>
            <a:off x="9858113" y="1500550"/>
            <a:ext cx="1255200" cy="502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67">
                <a:solidFill>
                  <a:srgbClr val="C1DF1B"/>
                </a:solidFill>
              </a:rPr>
              <a:t>ekopolis</a:t>
            </a:r>
            <a:endParaRPr sz="2067">
              <a:solidFill>
                <a:srgbClr val="C1DF1B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87" name="Google Shape;687;p3"/>
          <p:cNvSpPr txBox="1"/>
          <p:nvPr>
            <p:ph idx="10" type="dt"/>
          </p:nvPr>
        </p:nvSpPr>
        <p:spPr>
          <a:xfrm>
            <a:off x="431800" y="6405330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</a:t>
            </a:r>
            <a:r>
              <a:rPr lang="fr-FR" cap="none"/>
              <a:t>3/0</a:t>
            </a:r>
            <a:r>
              <a:rPr lang="fr-FR"/>
              <a:t>5</a:t>
            </a:r>
            <a:r>
              <a:rPr lang="fr-FR" cap="none"/>
              <a:t>/2025</a:t>
            </a:r>
            <a:endParaRPr cap="none"/>
          </a:p>
        </p:txBody>
      </p:sp>
      <p:cxnSp>
        <p:nvCxnSpPr>
          <p:cNvPr id="688" name="Google Shape;688;p3"/>
          <p:cNvCxnSpPr/>
          <p:nvPr/>
        </p:nvCxnSpPr>
        <p:spPr>
          <a:xfrm>
            <a:off x="1203688" y="4411771"/>
            <a:ext cx="9454999" cy="10890"/>
          </a:xfrm>
          <a:prstGeom prst="straightConnector1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689" name="Google Shape;689;p3"/>
          <p:cNvGrpSpPr/>
          <p:nvPr/>
        </p:nvGrpSpPr>
        <p:grpSpPr>
          <a:xfrm>
            <a:off x="1814113" y="2157691"/>
            <a:ext cx="2961845" cy="2427197"/>
            <a:chOff x="1213252" y="1394534"/>
            <a:chExt cx="2961845" cy="2427197"/>
          </a:xfrm>
        </p:grpSpPr>
        <p:cxnSp>
          <p:nvCxnSpPr>
            <p:cNvPr id="690" name="Google Shape;690;p3"/>
            <p:cNvCxnSpPr/>
            <p:nvPr/>
          </p:nvCxnSpPr>
          <p:spPr>
            <a:xfrm flipH="1" rot="10800000">
              <a:off x="1385127" y="1594340"/>
              <a:ext cx="2561" cy="2054274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91" name="Google Shape;691;p3"/>
            <p:cNvSpPr/>
            <p:nvPr/>
          </p:nvSpPr>
          <p:spPr>
            <a:xfrm>
              <a:off x="1215813" y="1394534"/>
              <a:ext cx="2221654" cy="399612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fr-FR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FNCCR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 txBox="1"/>
            <p:nvPr/>
          </p:nvSpPr>
          <p:spPr>
            <a:xfrm>
              <a:off x="1621082" y="1982715"/>
              <a:ext cx="255401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0" spcFirstLastPara="1" rIns="0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Dépôt des dépenses RH et outils par les établissements sur la plateforme ACTEE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213252" y="3475497"/>
              <a:ext cx="843031" cy="346234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4" name="Google Shape;694;p3"/>
          <p:cNvSpPr/>
          <p:nvPr/>
        </p:nvSpPr>
        <p:spPr>
          <a:xfrm>
            <a:off x="3593112" y="4278415"/>
            <a:ext cx="843031" cy="346234"/>
          </a:xfrm>
          <a:prstGeom prst="roundRect">
            <a:avLst>
              <a:gd fmla="val 50000" name="adj"/>
            </a:avLst>
          </a:prstGeom>
          <a:solidFill>
            <a:srgbClr val="000091"/>
          </a:solidFill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5" name="Google Shape;695;p3"/>
          <p:cNvGrpSpPr/>
          <p:nvPr/>
        </p:nvGrpSpPr>
        <p:grpSpPr>
          <a:xfrm>
            <a:off x="5372111" y="2166380"/>
            <a:ext cx="2876944" cy="2436507"/>
            <a:chOff x="3753206" y="1385224"/>
            <a:chExt cx="2876944" cy="2436507"/>
          </a:xfrm>
        </p:grpSpPr>
        <p:cxnSp>
          <p:nvCxnSpPr>
            <p:cNvPr id="696" name="Google Shape;696;p3"/>
            <p:cNvCxnSpPr/>
            <p:nvPr/>
          </p:nvCxnSpPr>
          <p:spPr>
            <a:xfrm flipH="1">
              <a:off x="3925081" y="1585030"/>
              <a:ext cx="855" cy="2063584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97" name="Google Shape;697;p3"/>
            <p:cNvSpPr/>
            <p:nvPr/>
          </p:nvSpPr>
          <p:spPr>
            <a:xfrm>
              <a:off x="3754061" y="1385224"/>
              <a:ext cx="2221654" cy="399612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fr-FR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FNCCR puis ARS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 txBox="1"/>
            <p:nvPr/>
          </p:nvSpPr>
          <p:spPr>
            <a:xfrm>
              <a:off x="4094831" y="1811720"/>
              <a:ext cx="2535319" cy="1600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0" spcFirstLastPara="1" rIns="0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Jusqu’au 31/09/2026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Plateforme ACTEE+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partir du 01/10/2026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Versement ARS sur justification via le reporting financier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3753206" y="3475497"/>
              <a:ext cx="843031" cy="346234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0" name="Google Shape;700;p3"/>
          <p:cNvSpPr/>
          <p:nvPr/>
        </p:nvSpPr>
        <p:spPr>
          <a:xfrm>
            <a:off x="9349063" y="4277223"/>
            <a:ext cx="843031" cy="346234"/>
          </a:xfrm>
          <a:prstGeom prst="roundRect">
            <a:avLst>
              <a:gd fmla="val 50000" name="adj"/>
            </a:avLst>
          </a:prstGeom>
          <a:solidFill>
            <a:srgbClr val="BFA000"/>
          </a:solidFill>
          <a:ln>
            <a:noFill/>
          </a:ln>
        </p:spPr>
        <p:txBody>
          <a:bodyPr anchorCtr="0" anchor="ctr" bIns="0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1" name="Google Shape;701;p3"/>
          <p:cNvGrpSpPr/>
          <p:nvPr/>
        </p:nvGrpSpPr>
        <p:grpSpPr>
          <a:xfrm>
            <a:off x="7590148" y="4284872"/>
            <a:ext cx="3271359" cy="1701070"/>
            <a:chOff x="4987996" y="4210934"/>
            <a:chExt cx="3271359" cy="1701070"/>
          </a:xfrm>
        </p:grpSpPr>
        <p:cxnSp>
          <p:nvCxnSpPr>
            <p:cNvPr id="702" name="Google Shape;702;p3"/>
            <p:cNvCxnSpPr/>
            <p:nvPr/>
          </p:nvCxnSpPr>
          <p:spPr>
            <a:xfrm rot="10800000">
              <a:off x="5159871" y="4337833"/>
              <a:ext cx="0" cy="1374365"/>
            </a:xfrm>
            <a:prstGeom prst="straightConnector1">
              <a:avLst/>
            </a:prstGeom>
            <a:noFill/>
            <a:ln cap="flat" cmpd="sng" w="38100">
              <a:solidFill>
                <a:srgbClr val="BF9F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03" name="Google Shape;703;p3"/>
            <p:cNvSpPr/>
            <p:nvPr/>
          </p:nvSpPr>
          <p:spPr>
            <a:xfrm>
              <a:off x="4987996" y="5512392"/>
              <a:ext cx="2221654" cy="399612"/>
            </a:xfrm>
            <a:prstGeom prst="roundRect">
              <a:avLst>
                <a:gd fmla="val 50000" name="adj"/>
              </a:avLst>
            </a:prstGeom>
            <a:solidFill>
              <a:srgbClr val="BF9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fr-FR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 txBox="1"/>
            <p:nvPr/>
          </p:nvSpPr>
          <p:spPr>
            <a:xfrm>
              <a:off x="5333999" y="4897614"/>
              <a:ext cx="29253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0" spcFirstLastPara="1" rIns="0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fr-FR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Versement ARS sur justification via le reporting financier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987996" y="4210934"/>
              <a:ext cx="843031" cy="346234"/>
            </a:xfrm>
            <a:prstGeom prst="roundRect">
              <a:avLst>
                <a:gd fmla="val 50000" name="adj"/>
              </a:avLst>
            </a:prstGeom>
            <a:solidFill>
              <a:srgbClr val="BF9F00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fr-FR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3"/>
          <p:cNvSpPr txBox="1"/>
          <p:nvPr/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90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1"/>
              </a:buClr>
              <a:buSzPts val="3600"/>
              <a:buFont typeface="Arial"/>
              <a:buNone/>
            </a:pPr>
            <a:r>
              <a:rPr b="1" i="0" lang="fr-FR" sz="3600" u="none" cap="none" strike="noStrike">
                <a:solidFill>
                  <a:srgbClr val="000091"/>
                </a:solidFill>
                <a:latin typeface="Arial"/>
                <a:ea typeface="Arial"/>
                <a:cs typeface="Arial"/>
                <a:sym typeface="Arial"/>
              </a:rPr>
              <a:t>Dispositif : Mécanique de versement des crédits</a:t>
            </a:r>
            <a:endParaRPr b="1" i="0" sz="3333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13" name="Google Shape;713;p4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90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fr-FR">
                <a:solidFill>
                  <a:schemeClr val="dk2"/>
                </a:solidFill>
              </a:rPr>
              <a:t>Lot outils</a:t>
            </a:r>
            <a:endParaRPr/>
          </a:p>
        </p:txBody>
      </p:sp>
      <p:sp>
        <p:nvSpPr>
          <p:cNvPr id="714" name="Google Shape;714;p4"/>
          <p:cNvSpPr txBox="1"/>
          <p:nvPr>
            <p:ph idx="2" type="body"/>
          </p:nvPr>
        </p:nvSpPr>
        <p:spPr>
          <a:xfrm>
            <a:off x="431800" y="1853851"/>
            <a:ext cx="11510700" cy="44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fr-FR" sz="1600"/>
              <a:t>Afin de quantifier le plus précisément possible les économies d’énergie, nous recommandons le kit suivant :</a:t>
            </a:r>
            <a:endParaRPr/>
          </a:p>
          <a:p>
            <a:pPr indent="-285750" lvl="1" marL="63157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Anémomètre à fil chaud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Enregistreur de température + Sonde de température ambiante thermocouple + Boule noire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Enregistreur de température, C02, hygrométrie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Thermomètre infrarouge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Luxmètre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Télémètre </a:t>
            </a:r>
            <a:r>
              <a:rPr lang="fr-FR" sz="1533">
                <a:solidFill>
                  <a:srgbClr val="000000"/>
                </a:solidFill>
              </a:rPr>
              <a:t>infrarouge</a:t>
            </a: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 mètre de maçon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Vitromètre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1" marL="63157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3"/>
              <a:buChar char="•"/>
            </a:pPr>
            <a:r>
              <a:rPr b="0" i="0" lang="fr-FR" sz="1533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Malette transport matériel de mesure</a:t>
            </a:r>
            <a:endParaRPr b="0" i="0" sz="1533" u="none" strike="noStrike">
              <a:latin typeface="Arial"/>
              <a:ea typeface="Arial"/>
              <a:cs typeface="Arial"/>
              <a:sym typeface="Arial"/>
            </a:endParaRPr>
          </a:p>
          <a:p>
            <a:pPr indent="-188404" lvl="1" marL="631574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33"/>
              <a:buNone/>
            </a:pPr>
            <a:r>
              <a:rPr b="1" lang="fr-FR" sz="1400"/>
              <a:t>Concernant les outils complémentaires</a:t>
            </a:r>
            <a:r>
              <a:rPr lang="fr-FR" sz="1400"/>
              <a:t>, une aide est disponible à hauteur de </a:t>
            </a:r>
            <a:r>
              <a:rPr b="1" lang="fr-FR" sz="1400"/>
              <a:t>80 % des dépenses HT</a:t>
            </a:r>
            <a:r>
              <a:rPr lang="fr-FR" sz="1400"/>
              <a:t>, plafonnée à </a:t>
            </a:r>
            <a:r>
              <a:rPr b="1" lang="fr-FR" sz="1400"/>
              <a:t>2 000 € sur une     période de 3 ans</a:t>
            </a:r>
            <a:r>
              <a:rPr lang="fr-FR" sz="1400"/>
              <a:t>.</a:t>
            </a:r>
            <a:br>
              <a:rPr i="1" lang="fr-FR" sz="1400"/>
            </a:br>
            <a:r>
              <a:rPr i="1" lang="fr-FR" sz="1400"/>
              <a:t> </a:t>
            </a:r>
            <a:r>
              <a:rPr lang="fr-FR" sz="1400"/>
              <a:t>Pour un investissement de </a:t>
            </a:r>
            <a:r>
              <a:rPr b="1" lang="fr-FR" sz="1400"/>
              <a:t>2 500 € HT</a:t>
            </a:r>
            <a:r>
              <a:rPr lang="fr-FR" sz="1400"/>
              <a:t> dans des outils, l’ARS/FNCCR vous rembourse </a:t>
            </a:r>
            <a:r>
              <a:rPr b="1" lang="fr-FR" sz="1400"/>
              <a:t>2 000 €</a:t>
            </a:r>
            <a:r>
              <a:rPr lang="fr-FR" sz="1400"/>
              <a:t>.</a:t>
            </a:r>
            <a:endParaRPr/>
          </a:p>
          <a:p>
            <a:pPr indent="-188404" lvl="1" marL="631574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33"/>
              <a:buFont typeface="Noto Sans Symbols"/>
              <a:buNone/>
            </a:pPr>
            <a:r>
              <a:t/>
            </a:r>
            <a:endParaRPr sz="1533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100"/>
              <a:t>   </a:t>
            </a:r>
            <a:r>
              <a:rPr b="1" lang="fr-FR" sz="1500"/>
              <a:t>Pour suivre les consommations énergétiques, il est recommandé de souscrire à une solution de comptage et de supervision.</a:t>
            </a:r>
            <a:br>
              <a:rPr b="1" lang="fr-FR" sz="1500"/>
            </a:br>
            <a:r>
              <a:rPr b="1" lang="fr-FR" sz="1500"/>
              <a:t>          </a:t>
            </a:r>
            <a:r>
              <a:rPr lang="fr-FR" sz="1500"/>
              <a:t>Une aide financière couvrant </a:t>
            </a:r>
            <a:r>
              <a:rPr b="1" lang="fr-FR" sz="1500"/>
              <a:t>80 % des dépenses HT</a:t>
            </a:r>
            <a:r>
              <a:rPr lang="fr-FR" sz="1500"/>
              <a:t>, dans la limite de </a:t>
            </a:r>
            <a:r>
              <a:rPr b="1" lang="fr-FR" sz="1500"/>
              <a:t>5 200 €</a:t>
            </a:r>
            <a:r>
              <a:rPr lang="fr-FR" sz="1500"/>
              <a:t>, est accordée </a:t>
            </a:r>
            <a:r>
              <a:rPr b="1" lang="fr-FR" sz="1500"/>
              <a:t>la première année uniquement</a:t>
            </a:r>
            <a:r>
              <a:rPr lang="fr-FR" sz="1500"/>
              <a:t>.                                                                         </a:t>
            </a:r>
            <a:br>
              <a:rPr i="1" lang="fr-FR" sz="1500"/>
            </a:br>
            <a:r>
              <a:rPr i="1" lang="fr-FR" sz="1500"/>
              <a:t>          </a:t>
            </a:r>
            <a:r>
              <a:rPr lang="fr-FR" sz="1500"/>
              <a:t>Pour une solution coûtant </a:t>
            </a:r>
            <a:r>
              <a:rPr b="1" lang="fr-FR" sz="1500"/>
              <a:t>6 500 € HT</a:t>
            </a:r>
            <a:r>
              <a:rPr lang="fr-FR" sz="1500"/>
              <a:t>, l’ARS/FNCCR vous rembourse </a:t>
            </a:r>
            <a:r>
              <a:rPr b="1" lang="fr-FR" sz="1500"/>
              <a:t>5 200 €</a:t>
            </a:r>
            <a:r>
              <a:rPr lang="fr-FR" sz="1500"/>
              <a:t>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500"/>
              <a:t>  </a:t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  <a:p>
            <a:pPr indent="-1968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/>
          </a:p>
          <a:p>
            <a:pPr indent="-1968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715" name="Google Shape;715;p4"/>
          <p:cNvSpPr txBox="1"/>
          <p:nvPr/>
        </p:nvSpPr>
        <p:spPr>
          <a:xfrm>
            <a:off x="546100" y="6378000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-FR" sz="1000">
                <a:solidFill>
                  <a:schemeClr val="dk1"/>
                </a:solidFill>
              </a:rPr>
              <a:t>1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3/0</a:t>
            </a:r>
            <a:r>
              <a:rPr b="1" lang="fr-FR" sz="1000">
                <a:solidFill>
                  <a:schemeClr val="dk1"/>
                </a:solidFill>
              </a:rPr>
              <a:t>5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/2025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"/>
          <p:cNvSpPr txBox="1"/>
          <p:nvPr>
            <p:ph idx="1" type="body"/>
          </p:nvPr>
        </p:nvSpPr>
        <p:spPr>
          <a:xfrm>
            <a:off x="431801" y="1529908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14297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Arial"/>
              <a:buNone/>
            </a:pPr>
            <a:r>
              <a:rPr lang="fr-FR">
                <a:solidFill>
                  <a:srgbClr val="92D050"/>
                </a:solidFill>
              </a:rPr>
              <a:t>Pour chaque économe de flux</a:t>
            </a:r>
            <a:endParaRPr/>
          </a:p>
        </p:txBody>
      </p:sp>
      <p:sp>
        <p:nvSpPr>
          <p:cNvPr id="717" name="Google Shape;717;p4"/>
          <p:cNvSpPr txBox="1"/>
          <p:nvPr/>
        </p:nvSpPr>
        <p:spPr>
          <a:xfrm>
            <a:off x="431720" y="4981232"/>
            <a:ext cx="11232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14297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Pour chaque groupement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24" name="Google Shape;724;p5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90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b="1" lang="fr-FR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Lien</a:t>
            </a:r>
            <a:r>
              <a:rPr lang="fr-FR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 utiles</a:t>
            </a:r>
            <a:r>
              <a:rPr b="1" lang="fr-FR" sz="3600">
                <a:solidFill>
                  <a:srgbClr val="00006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25" name="Google Shape;725;p5"/>
          <p:cNvSpPr txBox="1"/>
          <p:nvPr>
            <p:ph idx="2" type="body"/>
          </p:nvPr>
        </p:nvSpPr>
        <p:spPr>
          <a:xfrm>
            <a:off x="431801" y="2107171"/>
            <a:ext cx="11510817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714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-1714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  <a:p>
            <a:pPr indent="-1968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/>
          </a:p>
          <a:p>
            <a:pPr indent="-196850" lvl="0" marL="285750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sz="1400"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726" name="Google Shape;726;p5"/>
          <p:cNvSpPr txBox="1"/>
          <p:nvPr/>
        </p:nvSpPr>
        <p:spPr>
          <a:xfrm>
            <a:off x="546100" y="6378000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-FR" sz="1000">
                <a:solidFill>
                  <a:schemeClr val="dk1"/>
                </a:solidFill>
              </a:rPr>
              <a:t>1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3/0</a:t>
            </a:r>
            <a:r>
              <a:rPr b="1" lang="fr-FR" sz="1000">
                <a:solidFill>
                  <a:schemeClr val="dk1"/>
                </a:solidFill>
              </a:rPr>
              <a:t>5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/2025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5"/>
          <p:cNvSpPr txBox="1"/>
          <p:nvPr>
            <p:ph idx="1" type="body"/>
          </p:nvPr>
        </p:nvSpPr>
        <p:spPr>
          <a:xfrm>
            <a:off x="431801" y="1664906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14297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Arial"/>
              <a:buNone/>
            </a:pPr>
            <a:r>
              <a:rPr lang="fr-FR">
                <a:solidFill>
                  <a:srgbClr val="92D050"/>
                </a:solidFill>
              </a:rPr>
              <a:t>Outils</a:t>
            </a:r>
            <a:endParaRPr/>
          </a:p>
        </p:txBody>
      </p:sp>
      <p:graphicFrame>
        <p:nvGraphicFramePr>
          <p:cNvPr id="728" name="Google Shape;728;p5"/>
          <p:cNvGraphicFramePr/>
          <p:nvPr/>
        </p:nvGraphicFramePr>
        <p:xfrm>
          <a:off x="546100" y="20233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{38A04267-4C03-4C98-8E7B-F3CBA127C5C6}</a:tableStyleId>
              </a:tblPr>
              <a:tblGrid>
                <a:gridCol w="2921200"/>
                <a:gridCol w="596350"/>
                <a:gridCol w="1033675"/>
                <a:gridCol w="646050"/>
                <a:gridCol w="6313550"/>
              </a:tblGrid>
              <a:tr h="276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rgbClr val="002060"/>
                          </a:solidFill>
                        </a:rPr>
                        <a:t>Items</a:t>
                      </a:r>
                      <a:endParaRPr b="1" i="0"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rgbClr val="002060"/>
                          </a:solidFill>
                        </a:rPr>
                        <a:t>U</a:t>
                      </a:r>
                      <a:endParaRPr b="1" i="0"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rgbClr val="002060"/>
                          </a:solidFill>
                        </a:rPr>
                        <a:t>PU € HTVA</a:t>
                      </a:r>
                      <a:endParaRPr b="1" i="0"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rgbClr val="002060"/>
                          </a:solidFill>
                        </a:rPr>
                        <a:t>€ TTC</a:t>
                      </a:r>
                      <a:endParaRPr b="1" i="0"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rgbClr val="002060"/>
                          </a:solidFill>
                        </a:rPr>
                        <a:t>Lien</a:t>
                      </a:r>
                      <a:endParaRPr b="1" i="0"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Anémomètre à fil chaud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250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300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3"/>
                        </a:rPr>
                        <a:t>Thermo-anemomètre - VT 50 | Kimo Instruments (sauermanngroup.com)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469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Enregistreur de température + Sonde de température ambiante thermocouple + Boule noire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500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600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4"/>
                        </a:rPr>
                        <a:t>https://www.testoon.com/chauvinarnoux-ca1821-p-65737</a:t>
                      </a:r>
                      <a:b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5"/>
                        </a:rPr>
                      </a:b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6"/>
                        </a:rPr>
                        <a:t>https://www.testoon.com/kimo-sauermann-bn70-p-86113</a:t>
                      </a:r>
                      <a:b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7"/>
                        </a:rPr>
                      </a:b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8"/>
                        </a:rPr>
                        <a:t>https://www.testoon.com/kimo-sauermann-sak150-p-93773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Enregistreur de température, C02, hygrométrie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500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2400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9"/>
                        </a:rPr>
                        <a:t>Enregistreur - Température / Hygrométrie / Pression atmosphérique / CO2 - KCC 320 | Sauermann group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Thermomètre infrarouge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120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10"/>
                        </a:rPr>
                        <a:t>Thermomètre Infrarouge - KIRAY 100 | Kimo Instruments (sauermanngroup.com)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Luxmètre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150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180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11"/>
                        </a:rPr>
                        <a:t>Turbotech TT1308 - Achat Luxmètre Turbotech | TESTOON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Télémètre infra rouge + mètre de maçon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80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96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12"/>
                        </a:rPr>
                        <a:t>Télémètres laser pour bricoleurs | Bosch DIY (bosch-diy.com)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Vitromètre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40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48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13"/>
                        </a:rPr>
                        <a:t>Vitromètre - Mesurer l'épaisseur de simple ou double vitrage (saugnac-jauges.fr)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  <a:tr h="38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Malette transport matériel de mesure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50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none" cap="none" strike="noStrike"/>
                        <a:t>60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100" u="sng" cap="none" strike="noStrike">
                          <a:solidFill>
                            <a:schemeClr val="hlink"/>
                          </a:solidFill>
                          <a:hlinkClick r:id="rId14"/>
                        </a:rPr>
                        <a:t>https://www.peaktech.de/fr/PRODUITS/Accessoires-de-mesure-pieces-de-rechange/Mallette-de-transport/Serie-Premium/</a:t>
                      </a:r>
                      <a:endParaRPr b="0" i="0" sz="1100" u="sng" cap="none" strike="noStrike">
                        <a:solidFill>
                          <a:srgbClr val="0563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100" marB="0" marR="6100" marL="6100" anchor="ctr"/>
                </a:tc>
              </a:tr>
            </a:tbl>
          </a:graphicData>
        </a:graphic>
      </p:graphicFrame>
      <p:sp>
        <p:nvSpPr>
          <p:cNvPr id="729" name="Google Shape;729;p5"/>
          <p:cNvSpPr txBox="1"/>
          <p:nvPr/>
        </p:nvSpPr>
        <p:spPr>
          <a:xfrm>
            <a:off x="431800" y="5707477"/>
            <a:ext cx="11232819" cy="3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14297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Plateformes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5"/>
          <p:cNvSpPr txBox="1"/>
          <p:nvPr/>
        </p:nvSpPr>
        <p:spPr>
          <a:xfrm>
            <a:off x="431800" y="6018382"/>
            <a:ext cx="8026400" cy="417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27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r>
              <a:rPr b="0" i="0" lang="fr-FR" sz="1867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Resah</a:t>
            </a:r>
            <a:r>
              <a:rPr b="0" i="0" lang="fr-FR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1867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UniHA</a:t>
            </a:r>
            <a:r>
              <a:rPr b="0" i="0" lang="fr-FR" sz="186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fr-FR" sz="1867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UGAP</a:t>
            </a:r>
            <a:endParaRPr b="0" i="0" sz="18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572d2f1f5f_0_3905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37" name="Google Shape;737;g3572d2f1f5f_0_3905"/>
          <p:cNvSpPr txBox="1"/>
          <p:nvPr/>
        </p:nvSpPr>
        <p:spPr>
          <a:xfrm>
            <a:off x="546100" y="6378000"/>
            <a:ext cx="15600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fr-FR" sz="1000">
                <a:solidFill>
                  <a:schemeClr val="dk1"/>
                </a:solidFill>
              </a:rPr>
              <a:t>1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3/0</a:t>
            </a:r>
            <a:r>
              <a:rPr b="1" lang="fr-FR" sz="1000">
                <a:solidFill>
                  <a:schemeClr val="dk1"/>
                </a:solidFill>
              </a:rPr>
              <a:t>5</a:t>
            </a:r>
            <a:r>
              <a:rPr b="1" i="0" lang="fr-FR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/2025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572d2f1f5f_0_3905"/>
          <p:cNvSpPr txBox="1"/>
          <p:nvPr/>
        </p:nvSpPr>
        <p:spPr>
          <a:xfrm>
            <a:off x="323850" y="816150"/>
            <a:ext cx="10853400" cy="53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739" name="Google Shape;739;g3572d2f1f5f_0_3905"/>
          <p:cNvSpPr txBox="1"/>
          <p:nvPr/>
        </p:nvSpPr>
        <p:spPr>
          <a:xfrm>
            <a:off x="231450" y="894648"/>
            <a:ext cx="104571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</a:rPr>
              <a:t>Les axes d’accompagnements des </a:t>
            </a:r>
            <a:r>
              <a:rPr b="1" lang="fr-FR" sz="2000">
                <a:solidFill>
                  <a:schemeClr val="dk1"/>
                </a:solidFill>
              </a:rPr>
              <a:t>Économes</a:t>
            </a:r>
            <a:r>
              <a:rPr b="1" lang="fr-FR" sz="2000">
                <a:solidFill>
                  <a:schemeClr val="dk1"/>
                </a:solidFill>
              </a:rPr>
              <a:t> de Flux Santé</a:t>
            </a:r>
            <a:endParaRPr b="1" sz="2800">
              <a:solidFill>
                <a:srgbClr val="071786"/>
              </a:solidFill>
            </a:endParaRPr>
          </a:p>
        </p:txBody>
      </p:sp>
      <p:sp>
        <p:nvSpPr>
          <p:cNvPr id="740" name="Google Shape;740;g3572d2f1f5f_0_3905"/>
          <p:cNvSpPr/>
          <p:nvPr/>
        </p:nvSpPr>
        <p:spPr>
          <a:xfrm>
            <a:off x="231450" y="1486325"/>
            <a:ext cx="5649900" cy="47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chemeClr val="dk1"/>
              </a:highlight>
            </a:endParaRPr>
          </a:p>
        </p:txBody>
      </p:sp>
      <p:sp>
        <p:nvSpPr>
          <p:cNvPr id="741" name="Google Shape;741;g3572d2f1f5f_0_3905"/>
          <p:cNvSpPr/>
          <p:nvPr/>
        </p:nvSpPr>
        <p:spPr>
          <a:xfrm>
            <a:off x="6374725" y="1486325"/>
            <a:ext cx="5649900" cy="47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chemeClr val="dk1"/>
              </a:highlight>
            </a:endParaRPr>
          </a:p>
        </p:txBody>
      </p:sp>
      <p:sp>
        <p:nvSpPr>
          <p:cNvPr id="742" name="Google Shape;742;g3572d2f1f5f_0_3905"/>
          <p:cNvSpPr txBox="1"/>
          <p:nvPr/>
        </p:nvSpPr>
        <p:spPr>
          <a:xfrm>
            <a:off x="546100" y="1648025"/>
            <a:ext cx="28518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500">
                <a:solidFill>
                  <a:schemeClr val="dk1"/>
                </a:solidFill>
              </a:rPr>
              <a:t>Echange hebdo </a:t>
            </a:r>
            <a:r>
              <a:rPr b="1" lang="fr-FR" sz="1500">
                <a:solidFill>
                  <a:schemeClr val="dk1"/>
                </a:solidFill>
              </a:rPr>
              <a:t>individualisé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Visio hebdomadaire avec chaque économe de flux sur les actions et besoins ponctuels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dk1"/>
              </a:solidFill>
            </a:endParaRPr>
          </a:p>
        </p:txBody>
      </p:sp>
      <p:sp>
        <p:nvSpPr>
          <p:cNvPr id="743" name="Google Shape;743;g3572d2f1f5f_0_3905"/>
          <p:cNvSpPr txBox="1"/>
          <p:nvPr/>
        </p:nvSpPr>
        <p:spPr>
          <a:xfrm>
            <a:off x="510450" y="3170475"/>
            <a:ext cx="2753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500">
                <a:solidFill>
                  <a:schemeClr val="dk1"/>
                </a:solidFill>
              </a:rPr>
              <a:t>Temps collectif mensuel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Réunion régionale mensuelle (présentiel ou visio) avec l’ensemble des EFS &amp; CTEES pour partage d’expériences etc..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4" name="Google Shape;744;g3572d2f1f5f_0_3905"/>
          <p:cNvSpPr txBox="1"/>
          <p:nvPr/>
        </p:nvSpPr>
        <p:spPr>
          <a:xfrm>
            <a:off x="510450" y="4958425"/>
            <a:ext cx="25092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fr-FR" sz="1500">
                <a:solidFill>
                  <a:schemeClr val="dk1"/>
                </a:solidFill>
              </a:rPr>
              <a:t>Drive partagé structuré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Ressources et outils partagés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dk1"/>
              </a:solidFill>
            </a:endParaRPr>
          </a:p>
        </p:txBody>
      </p:sp>
      <p:sp>
        <p:nvSpPr>
          <p:cNvPr id="745" name="Google Shape;745;g3572d2f1f5f_0_3905"/>
          <p:cNvSpPr txBox="1"/>
          <p:nvPr/>
        </p:nvSpPr>
        <p:spPr>
          <a:xfrm>
            <a:off x="6374725" y="1732450"/>
            <a:ext cx="25092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fr-FR" sz="1500">
                <a:solidFill>
                  <a:schemeClr val="dk1"/>
                </a:solidFill>
              </a:rPr>
              <a:t>Groupe Whatsapp</a:t>
            </a:r>
            <a:endParaRPr b="1"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rPr lang="fr-FR" sz="1600">
                <a:solidFill>
                  <a:schemeClr val="dk1"/>
                </a:solidFill>
              </a:rPr>
              <a:t>Questions-réponses rapides </a:t>
            </a:r>
            <a:endParaRPr sz="1867">
              <a:solidFill>
                <a:schemeClr val="dk1"/>
              </a:solidFill>
            </a:endParaRPr>
          </a:p>
        </p:txBody>
      </p:sp>
      <p:sp>
        <p:nvSpPr>
          <p:cNvPr id="746" name="Google Shape;746;g3572d2f1f5f_0_3905"/>
          <p:cNvSpPr txBox="1"/>
          <p:nvPr/>
        </p:nvSpPr>
        <p:spPr>
          <a:xfrm>
            <a:off x="6374725" y="3268650"/>
            <a:ext cx="2753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1500">
                <a:solidFill>
                  <a:schemeClr val="dk1"/>
                </a:solidFill>
              </a:rPr>
              <a:t>Réunion locale par groupement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600">
                <a:solidFill>
                  <a:schemeClr val="dk1"/>
                </a:solidFill>
              </a:rPr>
              <a:t>échange entre les différents secteurs du groupe hospitalier sur l’énergie</a:t>
            </a:r>
            <a:endParaRPr sz="24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dk1"/>
              </a:solidFill>
            </a:endParaRPr>
          </a:p>
        </p:txBody>
      </p:sp>
      <p:pic>
        <p:nvPicPr>
          <p:cNvPr descr="GUIDE TECHNIQUE] 6 conseils pour imprimer de manière responsable" id="747" name="Google Shape;747;g3572d2f1f5f_0_39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3550" y="3328200"/>
            <a:ext cx="2400601" cy="1073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reau, affaires, travail, réunion Photo stock libre - Public ..." id="748" name="Google Shape;748;g3572d2f1f5f_0_39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700" y="1697975"/>
            <a:ext cx="2276550" cy="1139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chier:Google Drive logo.png — Wikipédia" id="749" name="Google Shape;749;g3572d2f1f5f_0_39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550" y="5079000"/>
            <a:ext cx="2400600" cy="9805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Réunion présentation Vector | Vecteurs publiques" id="750" name="Google Shape;750;g3572d2f1f5f_0_39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4350" y="3366925"/>
            <a:ext cx="2400600" cy="11011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File:Icone grupos linkados.png - Wikimedia Commons" id="751" name="Google Shape;751;g3572d2f1f5f_0_39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64350" y="1781598"/>
            <a:ext cx="2400600" cy="10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572d2f1f5f_0_3883"/>
          <p:cNvSpPr/>
          <p:nvPr/>
        </p:nvSpPr>
        <p:spPr>
          <a:xfrm>
            <a:off x="6080175" y="1967975"/>
            <a:ext cx="5907900" cy="45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chemeClr val="dk1"/>
              </a:highlight>
            </a:endParaRPr>
          </a:p>
        </p:txBody>
      </p:sp>
      <p:sp>
        <p:nvSpPr>
          <p:cNvPr id="757" name="Google Shape;757;g3572d2f1f5f_0_3883"/>
          <p:cNvSpPr/>
          <p:nvPr/>
        </p:nvSpPr>
        <p:spPr>
          <a:xfrm>
            <a:off x="206725" y="1967975"/>
            <a:ext cx="5734800" cy="481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chemeClr val="dk1"/>
              </a:highlight>
            </a:endParaRPr>
          </a:p>
        </p:txBody>
      </p:sp>
      <p:sp>
        <p:nvSpPr>
          <p:cNvPr id="758" name="Google Shape;758;g3572d2f1f5f_0_3883"/>
          <p:cNvSpPr txBox="1"/>
          <p:nvPr/>
        </p:nvSpPr>
        <p:spPr>
          <a:xfrm>
            <a:off x="1203367" y="917883"/>
            <a:ext cx="104571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071786"/>
                </a:solidFill>
              </a:rPr>
              <a:t>5 MÉTIERS </a:t>
            </a:r>
            <a:endParaRPr b="1" sz="2800">
              <a:solidFill>
                <a:srgbClr val="07178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071786"/>
                </a:solidFill>
              </a:rPr>
              <a:t>POUR ACCÉLÉRER LA TRANSITION ENVIRONNEMENTALE </a:t>
            </a:r>
            <a:endParaRPr b="1" sz="2800">
              <a:solidFill>
                <a:srgbClr val="071786"/>
              </a:solidFill>
            </a:endParaRPr>
          </a:p>
        </p:txBody>
      </p:sp>
      <p:sp>
        <p:nvSpPr>
          <p:cNvPr id="759" name="Google Shape;759;g3572d2f1f5f_0_3883"/>
          <p:cNvSpPr txBox="1"/>
          <p:nvPr/>
        </p:nvSpPr>
        <p:spPr>
          <a:xfrm>
            <a:off x="308450" y="1967950"/>
            <a:ext cx="3353700" cy="13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/>
              <a:t>ANIMER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rPr lang="fr-FR" sz="1600">
                <a:solidFill>
                  <a:srgbClr val="000000"/>
                </a:solidFill>
              </a:rPr>
              <a:t>Réseau de </a:t>
            </a:r>
            <a:r>
              <a:rPr b="1" lang="fr-FR" sz="1500">
                <a:solidFill>
                  <a:srgbClr val="000000"/>
                </a:solidFill>
              </a:rPr>
              <a:t>+1</a:t>
            </a:r>
            <a:r>
              <a:rPr b="1" lang="fr-FR" sz="1500"/>
              <a:t>1</a:t>
            </a:r>
            <a:r>
              <a:rPr b="1" lang="fr-FR" sz="1500">
                <a:solidFill>
                  <a:srgbClr val="000000"/>
                </a:solidFill>
              </a:rPr>
              <a:t> 000</a:t>
            </a:r>
            <a:r>
              <a:rPr lang="fr-FR" sz="1600">
                <a:solidFill>
                  <a:srgbClr val="000000"/>
                </a:solidFill>
              </a:rPr>
              <a:t> professionnels </a:t>
            </a:r>
            <a:r>
              <a:rPr lang="fr-FR" sz="1500">
                <a:solidFill>
                  <a:srgbClr val="000000"/>
                </a:solidFill>
              </a:rPr>
              <a:t>rencontres, visites d’opérations </a:t>
            </a:r>
            <a:r>
              <a:rPr lang="fr-FR" sz="1500"/>
              <a:t>et de</a:t>
            </a:r>
            <a:r>
              <a:rPr lang="fr-FR" sz="1500">
                <a:solidFill>
                  <a:srgbClr val="000000"/>
                </a:solidFill>
              </a:rPr>
              <a:t> chantier </a:t>
            </a:r>
            <a:r>
              <a:rPr b="1" lang="fr-FR" sz="1500">
                <a:solidFill>
                  <a:srgbClr val="071786"/>
                </a:solidFill>
              </a:rPr>
              <a:t>(+100 événements/an)</a:t>
            </a:r>
            <a:endParaRPr b="1" i="1" sz="1500">
              <a:solidFill>
                <a:srgbClr val="071786"/>
              </a:solidFill>
            </a:endParaRPr>
          </a:p>
        </p:txBody>
      </p:sp>
      <p:sp>
        <p:nvSpPr>
          <p:cNvPr id="760" name="Google Shape;760;g3572d2f1f5f_0_3883"/>
          <p:cNvSpPr txBox="1"/>
          <p:nvPr/>
        </p:nvSpPr>
        <p:spPr>
          <a:xfrm>
            <a:off x="308450" y="5171800"/>
            <a:ext cx="31320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fr-FR" sz="2400"/>
              <a:t>FORMER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 bâtiment et à l’aménagement durable à travers des </a:t>
            </a:r>
            <a:r>
              <a:rPr b="1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parcours </a:t>
            </a:r>
            <a:r>
              <a:rPr b="1" lang="fr-FR" sz="1600">
                <a:solidFill>
                  <a:srgbClr val="000000"/>
                </a:solidFill>
              </a:rPr>
              <a:t>   </a:t>
            </a:r>
            <a:r>
              <a:rPr b="1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formation thématiques ou sur-mesure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3572d2f1f5f_0_3883"/>
          <p:cNvSpPr txBox="1"/>
          <p:nvPr/>
        </p:nvSpPr>
        <p:spPr>
          <a:xfrm>
            <a:off x="308450" y="3444325"/>
            <a:ext cx="3132000" cy="15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fr-FR" sz="2400"/>
              <a:t>INFORMER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Avec des ressources documentaires thémat</a:t>
            </a:r>
            <a:r>
              <a:rPr lang="fr-FR" sz="1600"/>
              <a:t>iques</a:t>
            </a: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fr-FR" sz="1600"/>
              <a:t> </a:t>
            </a: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produites </a:t>
            </a:r>
            <a:r>
              <a:rPr lang="fr-FR" sz="1600"/>
              <a:t>et</a:t>
            </a: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sélectionnées pour vous sur</a:t>
            </a:r>
            <a:r>
              <a:rPr b="1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www.ekopolis.fr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br>
              <a:rPr b="0" i="1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572d2f1f5f_0_3883"/>
          <p:cNvSpPr txBox="1"/>
          <p:nvPr/>
        </p:nvSpPr>
        <p:spPr>
          <a:xfrm>
            <a:off x="6284800" y="2058500"/>
            <a:ext cx="34545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fr-FR" sz="2400"/>
              <a:t>ACCOMPAGNER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rPr b="1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opérations</a:t>
            </a:r>
            <a:r>
              <a:rPr b="1" lang="fr-FR" sz="1600"/>
              <a:t>                     </a:t>
            </a: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fr-FR" sz="1600"/>
              <a:t>’aménagement et </a:t>
            </a:r>
            <a:r>
              <a:rPr lang="fr-FR" sz="1600">
                <a:solidFill>
                  <a:schemeClr val="dk1"/>
                </a:solidFill>
              </a:rPr>
              <a:t>de                       bâtiment, neuf et rénovation                                                   </a:t>
            </a:r>
            <a:endParaRPr b="0" i="1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572d2f1f5f_0_3883"/>
          <p:cNvSpPr/>
          <p:nvPr/>
        </p:nvSpPr>
        <p:spPr>
          <a:xfrm>
            <a:off x="3588950" y="2058625"/>
            <a:ext cx="2168100" cy="115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3572d2f1f5f_0_3883"/>
          <p:cNvSpPr/>
          <p:nvPr/>
        </p:nvSpPr>
        <p:spPr>
          <a:xfrm>
            <a:off x="3614900" y="5230775"/>
            <a:ext cx="2116200" cy="1253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3572d2f1f5f_0_3883"/>
          <p:cNvSpPr txBox="1"/>
          <p:nvPr/>
        </p:nvSpPr>
        <p:spPr>
          <a:xfrm>
            <a:off x="6114950" y="6555025"/>
            <a:ext cx="53721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00">
                <a:solidFill>
                  <a:srgbClr val="071786"/>
                </a:solidFill>
              </a:rPr>
              <a:t>EKOPOLIS - </a:t>
            </a:r>
            <a:r>
              <a:rPr lang="fr-FR" sz="900">
                <a:solidFill>
                  <a:srgbClr val="071786"/>
                </a:solidFill>
              </a:rPr>
              <a:t>Pôle de ressources francilien pour le bâtiment et le l’aménagement durables</a:t>
            </a:r>
            <a:endParaRPr sz="900">
              <a:solidFill>
                <a:srgbClr val="071786"/>
              </a:solidFill>
            </a:endParaRPr>
          </a:p>
        </p:txBody>
      </p:sp>
      <p:pic>
        <p:nvPicPr>
          <p:cNvPr id="766" name="Google Shape;766;g3572d2f1f5f_0_38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0871" y="3001863"/>
            <a:ext cx="494133" cy="494034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3572d2f1f5f_0_3883"/>
          <p:cNvSpPr txBox="1"/>
          <p:nvPr/>
        </p:nvSpPr>
        <p:spPr>
          <a:xfrm>
            <a:off x="11660469" y="6461400"/>
            <a:ext cx="327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>
                <a:solidFill>
                  <a:srgbClr val="071786"/>
                </a:solidFill>
              </a:rPr>
              <a:t>7</a:t>
            </a:r>
            <a:endParaRPr sz="1500">
              <a:solidFill>
                <a:srgbClr val="071786"/>
              </a:solidFill>
            </a:endParaRPr>
          </a:p>
        </p:txBody>
      </p:sp>
      <p:pic>
        <p:nvPicPr>
          <p:cNvPr id="768" name="Google Shape;768;g3572d2f1f5f_0_38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8950" y="3497675"/>
            <a:ext cx="2243699" cy="13855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9" name="Google Shape;769;g3572d2f1f5f_0_3883"/>
          <p:cNvPicPr preferRelativeResize="0"/>
          <p:nvPr/>
        </p:nvPicPr>
        <p:blipFill rotWithShape="1">
          <a:blip r:embed="rId7">
            <a:alphaModFix/>
          </a:blip>
          <a:srcRect b="12481" l="0" r="0" t="4143"/>
          <a:stretch/>
        </p:blipFill>
        <p:spPr>
          <a:xfrm>
            <a:off x="9659900" y="2085575"/>
            <a:ext cx="2168023" cy="11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3572d2f1f5f_0_3883"/>
          <p:cNvSpPr/>
          <p:nvPr/>
        </p:nvSpPr>
        <p:spPr>
          <a:xfrm>
            <a:off x="9599600" y="3314842"/>
            <a:ext cx="2405100" cy="22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00"/>
              <a:t>Ecole Les Boutours - rénovation globale</a:t>
            </a:r>
            <a:endParaRPr sz="700"/>
          </a:p>
        </p:txBody>
      </p:sp>
      <p:pic>
        <p:nvPicPr>
          <p:cNvPr id="771" name="Google Shape;771;g3572d2f1f5f_0_38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09827" y="2630194"/>
            <a:ext cx="789764" cy="3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3572d2f1f5f_0_3883"/>
          <p:cNvSpPr txBox="1"/>
          <p:nvPr/>
        </p:nvSpPr>
        <p:spPr>
          <a:xfrm>
            <a:off x="1203375" y="280175"/>
            <a:ext cx="10356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900">
                <a:solidFill>
                  <a:schemeClr val="accent1"/>
                </a:solidFill>
              </a:rPr>
              <a:t>EKOPOLIS</a:t>
            </a:r>
            <a:r>
              <a:rPr lang="fr-FR" sz="2900">
                <a:solidFill>
                  <a:schemeClr val="dk2"/>
                </a:solidFill>
              </a:rPr>
              <a:t>: </a:t>
            </a:r>
            <a:r>
              <a:rPr b="1" lang="fr-FR" sz="1800">
                <a:solidFill>
                  <a:schemeClr val="dk2"/>
                </a:solidFill>
              </a:rPr>
              <a:t>Pôle de ressources Francilien pour le bâtiment durable et l’aménagement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773" name="Google Shape;773;g3572d2f1f5f_0_3883"/>
          <p:cNvSpPr txBox="1"/>
          <p:nvPr/>
        </p:nvSpPr>
        <p:spPr>
          <a:xfrm>
            <a:off x="6380025" y="3512775"/>
            <a:ext cx="2968500" cy="1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dk1"/>
                </a:solidFill>
              </a:rPr>
              <a:t>Éts de SANTÉ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>
                <a:solidFill>
                  <a:schemeClr val="dk1"/>
                </a:solidFill>
              </a:rPr>
              <a:t>Des opérations pour la transition énergétique et écologique des établissements de santé </a:t>
            </a:r>
            <a:r>
              <a:rPr lang="fr-FR" sz="1600">
                <a:solidFill>
                  <a:schemeClr val="dk1"/>
                </a:solidFill>
              </a:rPr>
              <a:t>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774" name="Google Shape;774;g3572d2f1f5f_0_3883" title="ami_dd_picto_recadre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68525" y="3744200"/>
            <a:ext cx="2365326" cy="13855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81" name="Google Shape;781;p6"/>
          <p:cNvSpPr txBox="1"/>
          <p:nvPr>
            <p:ph idx="10" type="dt"/>
          </p:nvPr>
        </p:nvSpPr>
        <p:spPr>
          <a:xfrm>
            <a:off x="431800" y="6396842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</a:t>
            </a:r>
            <a:r>
              <a:rPr lang="fr-FR" cap="none"/>
              <a:t>3/0</a:t>
            </a:r>
            <a:r>
              <a:rPr lang="fr-FR"/>
              <a:t>5</a:t>
            </a:r>
            <a:r>
              <a:rPr lang="fr-FR" cap="none"/>
              <a:t>/2025</a:t>
            </a:r>
            <a:endParaRPr cap="none"/>
          </a:p>
        </p:txBody>
      </p:sp>
      <p:sp>
        <p:nvSpPr>
          <p:cNvPr id="782" name="Google Shape;782;p6"/>
          <p:cNvSpPr txBox="1"/>
          <p:nvPr>
            <p:ph idx="2" type="body"/>
          </p:nvPr>
        </p:nvSpPr>
        <p:spPr>
          <a:xfrm>
            <a:off x="7297445" y="2276872"/>
            <a:ext cx="4366800" cy="384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40851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⮚"/>
            </a:pPr>
            <a:r>
              <a:rPr lang="fr-FR" sz="1800">
                <a:solidFill>
                  <a:srgbClr val="000000"/>
                </a:solidFill>
              </a:rPr>
              <a:t>Partage de connaissances;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⮚"/>
            </a:pPr>
            <a:r>
              <a:rPr lang="fr-FR" sz="1800">
                <a:solidFill>
                  <a:srgbClr val="000000"/>
                </a:solidFill>
              </a:rPr>
              <a:t>Apprentissage des expériences des autres réseaux (CTEES, CEP);</a:t>
            </a:r>
            <a:endParaRPr/>
          </a:p>
          <a:p>
            <a:pPr indent="-171450" lvl="0" marL="40851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⮚"/>
            </a:pPr>
            <a:r>
              <a:rPr lang="fr-FR" sz="1800">
                <a:solidFill>
                  <a:srgbClr val="000000"/>
                </a:solidFill>
              </a:rPr>
              <a:t>Montée en compétences ;</a:t>
            </a:r>
            <a:endParaRPr/>
          </a:p>
          <a:p>
            <a:pPr indent="-171450" lvl="0" marL="40851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85750" lvl="0" marL="408514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Font typeface="Noto Sans Symbols"/>
              <a:buChar char="⮚"/>
            </a:pPr>
            <a:r>
              <a:rPr lang="fr-FR" sz="1800">
                <a:solidFill>
                  <a:srgbClr val="000000"/>
                </a:solidFill>
              </a:rPr>
              <a:t>Innovation collective.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39933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fr-FR" sz="1800">
                <a:solidFill>
                  <a:srgbClr val="000000"/>
                </a:solidFill>
              </a:rPr>
              <a:t>                     </a:t>
            </a:r>
            <a:r>
              <a:rPr b="1" lang="fr-FR" sz="1800">
                <a:solidFill>
                  <a:srgbClr val="7CBC00"/>
                </a:solidFill>
              </a:rPr>
              <a:t>Efficacité renforcée </a:t>
            </a:r>
            <a:endParaRPr/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122763" rtl="0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</a:pPr>
            <a:r>
              <a:t/>
            </a:r>
            <a:endParaRPr/>
          </a:p>
        </p:txBody>
      </p:sp>
      <p:pic>
        <p:nvPicPr>
          <p:cNvPr id="783" name="Google Shape;783;p6"/>
          <p:cNvPicPr preferRelativeResize="0"/>
          <p:nvPr/>
        </p:nvPicPr>
        <p:blipFill rotWithShape="1">
          <a:blip r:embed="rId3">
            <a:alphaModFix/>
          </a:blip>
          <a:srcRect b="0" l="0" r="0" t="51991"/>
          <a:stretch/>
        </p:blipFill>
        <p:spPr>
          <a:xfrm>
            <a:off x="616532" y="2865656"/>
            <a:ext cx="6417014" cy="205460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784" name="Google Shape;78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8470" y="5250524"/>
            <a:ext cx="10382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6"/>
          <p:cNvSpPr txBox="1"/>
          <p:nvPr>
            <p:ph type="title"/>
          </p:nvPr>
        </p:nvSpPr>
        <p:spPr>
          <a:xfrm>
            <a:off x="431801" y="910402"/>
            <a:ext cx="11233151" cy="719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90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lang="fr-FR">
                <a:solidFill>
                  <a:schemeClr val="dk2"/>
                </a:solidFill>
              </a:rPr>
              <a:t>Force du réseau CARTE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ints d’interrogation de couleurs différentes" id="790" name="Google Shape;790;p7"/>
          <p:cNvPicPr preferRelativeResize="0"/>
          <p:nvPr/>
        </p:nvPicPr>
        <p:blipFill rotWithShape="1">
          <a:blip r:embed="rId3">
            <a:alphaModFix/>
          </a:blip>
          <a:srcRect b="13599" l="0" r="0" t="0"/>
          <a:stretch/>
        </p:blipFill>
        <p:spPr>
          <a:xfrm>
            <a:off x="20" y="984000"/>
            <a:ext cx="12191980" cy="5925277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"/>
          <p:cNvSpPr txBox="1"/>
          <p:nvPr>
            <p:ph idx="10" type="dt"/>
          </p:nvPr>
        </p:nvSpPr>
        <p:spPr>
          <a:xfrm>
            <a:off x="485713" y="6396842"/>
            <a:ext cx="1560000" cy="461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cap="none"/>
              <a:t>23/04/2025</a:t>
            </a:r>
            <a:endParaRPr cap="none"/>
          </a:p>
        </p:txBody>
      </p:sp>
      <p:sp>
        <p:nvSpPr>
          <p:cNvPr id="792" name="Google Shape;792;p7"/>
          <p:cNvSpPr txBox="1"/>
          <p:nvPr>
            <p:ph type="title"/>
          </p:nvPr>
        </p:nvSpPr>
        <p:spPr>
          <a:xfrm>
            <a:off x="479999" y="984000"/>
            <a:ext cx="11232000" cy="5395200"/>
          </a:xfrm>
          <a:prstGeom prst="rect">
            <a:avLst/>
          </a:prstGeom>
          <a:noFill/>
          <a:ln cap="flat" cmpd="sng" w="10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0" lIns="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</a:pPr>
            <a:r>
              <a:rPr lang="fr-FR"/>
              <a:t>Questions et réponses</a:t>
            </a:r>
            <a:endParaRPr/>
          </a:p>
        </p:txBody>
      </p:sp>
      <p:sp>
        <p:nvSpPr>
          <p:cNvPr id="793" name="Google Shape;793;p7"/>
          <p:cNvSpPr txBox="1"/>
          <p:nvPr>
            <p:ph idx="12" type="sldNum"/>
          </p:nvPr>
        </p:nvSpPr>
        <p:spPr>
          <a:xfrm>
            <a:off x="9864951" y="6378000"/>
            <a:ext cx="18000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PLATE_ARS_HAUTS DE FRANCE 16-9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KOPOLI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1DF1B"/>
      </a:accent1>
      <a:accent2>
        <a:srgbClr val="56844E"/>
      </a:accent2>
      <a:accent3>
        <a:srgbClr val="071786"/>
      </a:accent3>
      <a:accent4>
        <a:srgbClr val="FF5800"/>
      </a:accent4>
      <a:accent5>
        <a:srgbClr val="51BBD5"/>
      </a:accent5>
      <a:accent6>
        <a:srgbClr val="EF5197"/>
      </a:accent6>
      <a:hlink>
        <a:srgbClr val="07178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2021-09-27T07:38:05Z</dcterms:created>
  <dc:creator>Vincent ROHMAN</dc:creator>
</cp:coreProperties>
</file>